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74"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BAD13D-51AA-4AB5-B3E3-0ADC1FF4D5E8}" v="2" dt="2024-01-14T18:56:52.9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132"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k Aldinc" userId="319d52a57b740b7a" providerId="LiveId" clId="{C1BAD13D-51AA-4AB5-B3E3-0ADC1FF4D5E8}"/>
    <pc:docChg chg="undo custSel modSld">
      <pc:chgData name="Berk Aldinc" userId="319d52a57b740b7a" providerId="LiveId" clId="{C1BAD13D-51AA-4AB5-B3E3-0ADC1FF4D5E8}" dt="2024-01-14T19:10:14.306" v="1000" actId="20577"/>
      <pc:docMkLst>
        <pc:docMk/>
      </pc:docMkLst>
      <pc:sldChg chg="modSp mod">
        <pc:chgData name="Berk Aldinc" userId="319d52a57b740b7a" providerId="LiveId" clId="{C1BAD13D-51AA-4AB5-B3E3-0ADC1FF4D5E8}" dt="2024-01-14T19:06:27.651" v="470" actId="20577"/>
        <pc:sldMkLst>
          <pc:docMk/>
          <pc:sldMk cId="3839221384" sldId="257"/>
        </pc:sldMkLst>
        <pc:spChg chg="mod">
          <ac:chgData name="Berk Aldinc" userId="319d52a57b740b7a" providerId="LiveId" clId="{C1BAD13D-51AA-4AB5-B3E3-0ADC1FF4D5E8}" dt="2024-01-14T19:06:27.651" v="470" actId="20577"/>
          <ac:spMkLst>
            <pc:docMk/>
            <pc:sldMk cId="3839221384" sldId="257"/>
            <ac:spMk id="3" creationId="{203A9D90-6288-FF85-A14B-EAAC61E0E9A8}"/>
          </ac:spMkLst>
        </pc:spChg>
      </pc:sldChg>
      <pc:sldChg chg="addSp delSp modSp mod">
        <pc:chgData name="Berk Aldinc" userId="319d52a57b740b7a" providerId="LiveId" clId="{C1BAD13D-51AA-4AB5-B3E3-0ADC1FF4D5E8}" dt="2024-01-14T19:01:09.422" v="289" actId="20577"/>
        <pc:sldMkLst>
          <pc:docMk/>
          <pc:sldMk cId="4167117408" sldId="258"/>
        </pc:sldMkLst>
        <pc:spChg chg="mod">
          <ac:chgData name="Berk Aldinc" userId="319d52a57b740b7a" providerId="LiveId" clId="{C1BAD13D-51AA-4AB5-B3E3-0ADC1FF4D5E8}" dt="2024-01-14T18:57:32.434" v="22" actId="26606"/>
          <ac:spMkLst>
            <pc:docMk/>
            <pc:sldMk cId="4167117408" sldId="258"/>
            <ac:spMk id="2" creationId="{5FFE6F10-0BA0-1313-9F7B-7EBE765BA7D5}"/>
          </ac:spMkLst>
        </pc:spChg>
        <pc:spChg chg="mod ord">
          <ac:chgData name="Berk Aldinc" userId="319d52a57b740b7a" providerId="LiveId" clId="{C1BAD13D-51AA-4AB5-B3E3-0ADC1FF4D5E8}" dt="2024-01-14T19:01:09.422" v="289" actId="20577"/>
          <ac:spMkLst>
            <pc:docMk/>
            <pc:sldMk cId="4167117408" sldId="258"/>
            <ac:spMk id="3" creationId="{DC1AC215-6A1E-4C59-EFD0-D293BFB95537}"/>
          </ac:spMkLst>
        </pc:spChg>
        <pc:grpChg chg="del">
          <ac:chgData name="Berk Aldinc" userId="319d52a57b740b7a" providerId="LiveId" clId="{C1BAD13D-51AA-4AB5-B3E3-0ADC1FF4D5E8}" dt="2024-01-14T18:57:32.434" v="22" actId="26606"/>
          <ac:grpSpMkLst>
            <pc:docMk/>
            <pc:sldMk cId="4167117408" sldId="258"/>
            <ac:grpSpMk id="62" creationId="{0884F175-9D23-496E-80AC-F3D2FD541092}"/>
          </ac:grpSpMkLst>
        </pc:grpChg>
        <pc:grpChg chg="add">
          <ac:chgData name="Berk Aldinc" userId="319d52a57b740b7a" providerId="LiveId" clId="{C1BAD13D-51AA-4AB5-B3E3-0ADC1FF4D5E8}" dt="2024-01-14T18:57:32.434" v="22" actId="26606"/>
          <ac:grpSpMkLst>
            <pc:docMk/>
            <pc:sldMk cId="4167117408" sldId="258"/>
            <ac:grpSpMk id="75" creationId="{0884F175-9D23-496E-80AC-F3D2FD541092}"/>
          </ac:grpSpMkLst>
        </pc:grpChg>
        <pc:picChg chg="del">
          <ac:chgData name="Berk Aldinc" userId="319d52a57b740b7a" providerId="LiveId" clId="{C1BAD13D-51AA-4AB5-B3E3-0ADC1FF4D5E8}" dt="2024-01-14T18:55:51.613" v="0" actId="478"/>
          <ac:picMkLst>
            <pc:docMk/>
            <pc:sldMk cId="4167117408" sldId="258"/>
            <ac:picMk id="5" creationId="{D1F9A463-49FC-556A-1233-F85193F81D52}"/>
          </ac:picMkLst>
        </pc:picChg>
        <pc:picChg chg="mod ord">
          <ac:chgData name="Berk Aldinc" userId="319d52a57b740b7a" providerId="LiveId" clId="{C1BAD13D-51AA-4AB5-B3E3-0ADC1FF4D5E8}" dt="2024-01-14T18:57:39.575" v="24" actId="1076"/>
          <ac:picMkLst>
            <pc:docMk/>
            <pc:sldMk cId="4167117408" sldId="258"/>
            <ac:picMk id="8" creationId="{8F572D17-9608-0EDF-FB98-B569B9A61BF5}"/>
          </ac:picMkLst>
        </pc:picChg>
        <pc:picChg chg="add del mod">
          <ac:chgData name="Berk Aldinc" userId="319d52a57b740b7a" providerId="LiveId" clId="{C1BAD13D-51AA-4AB5-B3E3-0ADC1FF4D5E8}" dt="2024-01-14T18:56:34.417" v="9" actId="478"/>
          <ac:picMkLst>
            <pc:docMk/>
            <pc:sldMk cId="4167117408" sldId="258"/>
            <ac:picMk id="28" creationId="{FF4F3E01-B919-369A-2268-F2495CDC6491}"/>
          </ac:picMkLst>
        </pc:picChg>
        <pc:picChg chg="add mod">
          <ac:chgData name="Berk Aldinc" userId="319d52a57b740b7a" providerId="LiveId" clId="{C1BAD13D-51AA-4AB5-B3E3-0ADC1FF4D5E8}" dt="2024-01-14T18:57:44.628" v="27" actId="14100"/>
          <ac:picMkLst>
            <pc:docMk/>
            <pc:sldMk cId="4167117408" sldId="258"/>
            <ac:picMk id="30" creationId="{3BA6B715-A31F-084E-6660-AC662BC87C43}"/>
          </ac:picMkLst>
        </pc:picChg>
      </pc:sldChg>
      <pc:sldChg chg="modSp mod">
        <pc:chgData name="Berk Aldinc" userId="319d52a57b740b7a" providerId="LiveId" clId="{C1BAD13D-51AA-4AB5-B3E3-0ADC1FF4D5E8}" dt="2024-01-14T19:10:14.306" v="1000" actId="20577"/>
        <pc:sldMkLst>
          <pc:docMk/>
          <pc:sldMk cId="2417698126" sldId="262"/>
        </pc:sldMkLst>
        <pc:spChg chg="mod">
          <ac:chgData name="Berk Aldinc" userId="319d52a57b740b7a" providerId="LiveId" clId="{C1BAD13D-51AA-4AB5-B3E3-0ADC1FF4D5E8}" dt="2024-01-14T19:10:14.306" v="1000" actId="20577"/>
          <ac:spMkLst>
            <pc:docMk/>
            <pc:sldMk cId="2417698126" sldId="262"/>
            <ac:spMk id="3" creationId="{203A9D90-6288-FF85-A14B-EAAC61E0E9A8}"/>
          </ac:spMkLst>
        </pc:spChg>
      </pc:sldChg>
      <pc:sldChg chg="modSp mod">
        <pc:chgData name="Berk Aldinc" userId="319d52a57b740b7a" providerId="LiveId" clId="{C1BAD13D-51AA-4AB5-B3E3-0ADC1FF4D5E8}" dt="2024-01-14T19:05:22.374" v="387" actId="20577"/>
        <pc:sldMkLst>
          <pc:docMk/>
          <pc:sldMk cId="3887641486" sldId="270"/>
        </pc:sldMkLst>
        <pc:spChg chg="mod">
          <ac:chgData name="Berk Aldinc" userId="319d52a57b740b7a" providerId="LiveId" clId="{C1BAD13D-51AA-4AB5-B3E3-0ADC1FF4D5E8}" dt="2024-01-14T19:05:22.374" v="387" actId="20577"/>
          <ac:spMkLst>
            <pc:docMk/>
            <pc:sldMk cId="3887641486" sldId="270"/>
            <ac:spMk id="21" creationId="{5830E2F8-3C25-1B44-26BE-905502C0676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4DC6055-4202-4F9E-A2EA-47A195D7A08C}">
      <dgm:prSet/>
      <dgm:spPr/>
      <dgm:t>
        <a:bodyPr/>
        <a:lstStyle/>
        <a:p>
          <a:r>
            <a:rPr lang="en-US" dirty="0"/>
            <a:t>Specials on Website </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b="0" i="0" baseline="0" dirty="0"/>
            <a:t>Targeted Email Campaigns</a:t>
          </a:r>
          <a:endParaRPr lang="en-US" dirty="0"/>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103285" custLinFactNeighborX="1981"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dgm:spPr/>
      <dgm:t>
        <a:bodyPr/>
        <a:lstStyle/>
        <a:p>
          <a:r>
            <a:rPr lang="en-US" dirty="0"/>
            <a:t>Discounts on Internal</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dirty="0"/>
            <a:t>Discounts on customer pay needs to revised</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Lst>
  <dgm:cxnLst>
    <dgm:cxn modelId="{39746736-6A09-4472-AA3C-8967140EB007}" type="presOf" srcId="{1C3C60A4-FBE0-4112-8372-A5D9CE449402}" destId="{B96B3879-21B7-4276-B11D-5EEFF0893833}"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dgm:spPr/>
      <dgm:t>
        <a:bodyPr/>
        <a:lstStyle/>
        <a:p>
          <a:r>
            <a:rPr lang="en-US" dirty="0"/>
            <a:t>Charge Retail on the Internal </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dirty="0"/>
            <a:t>Limit  User Access to Discounts</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Go After Our Share of Best Business</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dgm:spPr/>
      <dgm:t>
        <a:bodyPr/>
        <a:lstStyle/>
        <a:p>
          <a:r>
            <a:rPr lang="en-US" dirty="0"/>
            <a:t>Average Tech Cost at $38</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dirty="0"/>
            <a:t>Personnel Expense at 30%</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Shop Supplies Expense is 1.6%</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dgm:spPr/>
      <dgm:t>
        <a:bodyPr/>
        <a:lstStyle/>
        <a:p>
          <a:r>
            <a:rPr lang="en-US" dirty="0"/>
            <a:t>Semi-Fixed Expenses</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44DC6055-4202-4F9E-A2EA-47A195D7A08C}">
      <dgm:prSet/>
      <dgm:spPr/>
      <dgm:t>
        <a:bodyPr/>
        <a:lstStyle/>
        <a:p>
          <a:r>
            <a:rPr lang="en-US" dirty="0"/>
            <a:t>Labor rate needs to be improved to hold 76%</a:t>
          </a:r>
        </a:p>
      </dgm:t>
    </dgm:pt>
    <dgm:pt modelId="{B6B5C457-82CD-412D-8EAD-87172BC90278}" type="sibTrans" cxnId="{1D108BE9-DB95-4144-AADE-C374D717F494}">
      <dgm:prSet/>
      <dgm:spPr/>
      <dgm:t>
        <a:bodyPr/>
        <a:lstStyle/>
        <a:p>
          <a:endParaRPr lang="en-US"/>
        </a:p>
      </dgm:t>
    </dgm:pt>
    <dgm:pt modelId="{902FCC70-9EDF-4B8A-9817-F6FAD323C336}" type="par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Lst>
  <dgm:cxnLst>
    <dgm:cxn modelId="{39746736-6A09-4472-AA3C-8967140EB007}" type="presOf" srcId="{1C3C60A4-FBE0-4112-8372-A5D9CE449402}" destId="{B96B3879-21B7-4276-B11D-5EEFF0893833}"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custT="1"/>
      <dgm:spPr/>
      <dgm:t>
        <a:bodyPr/>
        <a:lstStyle/>
        <a:p>
          <a:r>
            <a:rPr lang="en-US" sz="1300" dirty="0"/>
            <a:t>Charge the  portion of the Shop Supplies to Customers</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44DC6055-4202-4F9E-A2EA-47A195D7A08C}">
      <dgm:prSet custT="1"/>
      <dgm:spPr/>
      <dgm:t>
        <a:bodyPr/>
        <a:lstStyle/>
        <a:p>
          <a:r>
            <a:rPr lang="en-US" sz="1300" dirty="0"/>
            <a:t>Have monthly expense meetings between service and parts</a:t>
          </a:r>
        </a:p>
      </dgm:t>
    </dgm:pt>
    <dgm:pt modelId="{B6B5C457-82CD-412D-8EAD-87172BC90278}" type="sibTrans" cxnId="{1D108BE9-DB95-4144-AADE-C374D717F494}">
      <dgm:prSet/>
      <dgm:spPr/>
      <dgm:t>
        <a:bodyPr/>
        <a:lstStyle/>
        <a:p>
          <a:endParaRPr lang="en-US"/>
        </a:p>
      </dgm:t>
    </dgm:pt>
    <dgm:pt modelId="{902FCC70-9EDF-4B8A-9817-F6FAD323C336}" type="par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Lst>
  <dgm:cxnLst>
    <dgm:cxn modelId="{39746736-6A09-4472-AA3C-8967140EB007}" type="presOf" srcId="{1C3C60A4-FBE0-4112-8372-A5D9CE449402}" destId="{B96B3879-21B7-4276-B11D-5EEFF0893833}" srcOrd="0"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dgm:spPr/>
      <dgm:t>
        <a:bodyPr/>
        <a:lstStyle/>
        <a:p>
          <a:r>
            <a:rPr lang="en-US" dirty="0"/>
            <a:t>Menu Pricing in the Service Lobby</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dirty="0"/>
            <a:t>Having a Referral Program</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dgm:spPr/>
      <dgm:t>
        <a:bodyPr/>
        <a:lstStyle/>
        <a:p>
          <a:r>
            <a:rPr lang="en-US" b="0" i="0" dirty="0"/>
            <a:t>Define measurable goals to track progress</a:t>
          </a:r>
          <a:endParaRPr lang="en-US" dirty="0"/>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44DC6055-4202-4F9E-A2EA-47A195D7A08C}">
      <dgm:prSet/>
      <dgm:spPr/>
      <dgm:t>
        <a:bodyPr/>
        <a:lstStyle/>
        <a:p>
          <a:r>
            <a:rPr lang="en-US" dirty="0"/>
            <a:t>Increase the Labor Efficiency</a:t>
          </a:r>
        </a:p>
      </dgm:t>
    </dgm:pt>
    <dgm:pt modelId="{B6B5C457-82CD-412D-8EAD-87172BC90278}" type="sibTrans" cxnId="{1D108BE9-DB95-4144-AADE-C374D717F494}">
      <dgm:prSet/>
      <dgm:spPr/>
      <dgm:t>
        <a:bodyPr/>
        <a:lstStyle/>
        <a:p>
          <a:endParaRPr lang="en-US"/>
        </a:p>
      </dgm:t>
    </dgm:pt>
    <dgm:pt modelId="{902FCC70-9EDF-4B8A-9817-F6FAD323C336}" type="par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Lst>
  <dgm:cxnLst>
    <dgm:cxn modelId="{39746736-6A09-4472-AA3C-8967140EB007}" type="presOf" srcId="{1C3C60A4-FBE0-4112-8372-A5D9CE449402}" destId="{B96B3879-21B7-4276-B11D-5EEFF0893833}" srcOrd="0" destOrd="0" presId="urn:microsoft.com/office/officeart/2005/8/layout/vList2"/>
  </dgm:cxnLst>
  <dgm:bg/>
  <dgm:whole/>
  <dgm:extLst>
    <a:ext uri="http://schemas.microsoft.com/office/drawing/2008/diagram">
      <dsp:dataModelExt xmlns:dsp="http://schemas.microsoft.com/office/drawing/2008/diagram" relId="rId43"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custT="1"/>
      <dgm:spPr/>
      <dgm:t>
        <a:bodyPr/>
        <a:lstStyle/>
        <a:p>
          <a:r>
            <a:rPr lang="en-US" sz="1300" dirty="0"/>
            <a:t>Designate the minimum skill necessary for the labor pricing</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44DC6055-4202-4F9E-A2EA-47A195D7A08C}">
      <dgm:prSet custT="1"/>
      <dgm:spPr/>
      <dgm:t>
        <a:bodyPr/>
        <a:lstStyle/>
        <a:p>
          <a:r>
            <a:rPr lang="en-US" sz="1300" dirty="0"/>
            <a:t>Diversify the revenue within the service department</a:t>
          </a:r>
        </a:p>
      </dgm:t>
    </dgm:pt>
    <dgm:pt modelId="{B6B5C457-82CD-412D-8EAD-87172BC90278}" type="sibTrans" cxnId="{1D108BE9-DB95-4144-AADE-C374D717F494}">
      <dgm:prSet/>
      <dgm:spPr/>
      <dgm:t>
        <a:bodyPr/>
        <a:lstStyle/>
        <a:p>
          <a:endParaRPr lang="en-US"/>
        </a:p>
      </dgm:t>
    </dgm:pt>
    <dgm:pt modelId="{902FCC70-9EDF-4B8A-9817-F6FAD323C336}" type="par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40660"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4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Lst>
  <dgm:cxnLst>
    <dgm:cxn modelId="{39746736-6A09-4472-AA3C-8967140EB007}" type="presOf" srcId="{1C3C60A4-FBE0-4112-8372-A5D9CE449402}" destId="{B96B3879-21B7-4276-B11D-5EEFF0893833}" srcOrd="0" destOrd="0" presId="urn:microsoft.com/office/officeart/2005/8/layout/vList2"/>
  </dgm:cxnLst>
  <dgm:bg/>
  <dgm:whole/>
  <dgm:extLst>
    <a:ext uri="http://schemas.microsoft.com/office/drawing/2008/diagram">
      <dsp:dataModelExt xmlns:dsp="http://schemas.microsoft.com/office/drawing/2008/diagram" relId="rId5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Educational Content in the Lobby</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dgm:spPr/>
      <dgm:t>
        <a:bodyPr/>
        <a:lstStyle/>
        <a:p>
          <a:r>
            <a:rPr lang="en-US" dirty="0"/>
            <a:t>Having Loyalty Programs</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3C7DDDE3-3B68-4A28-8DDB-66D2457ED7F6}">
      <dgm:prSet/>
      <dgm:spPr/>
      <dgm:t>
        <a:bodyPr/>
        <a:lstStyle/>
        <a:p>
          <a:r>
            <a:rPr lang="en-US" dirty="0"/>
            <a:t>Have Stronger Online Presence</a:t>
          </a:r>
        </a:p>
      </dgm:t>
    </dgm:pt>
    <dgm:pt modelId="{E988CEC3-59E4-40E0-AB84-7745AD62F190}" type="parTrans" cxnId="{23288A03-DF08-4AE5-B06D-4220994BB163}">
      <dgm:prSet/>
      <dgm:spPr/>
      <dgm:t>
        <a:bodyPr/>
        <a:lstStyle/>
        <a:p>
          <a:endParaRPr lang="en-US"/>
        </a:p>
      </dgm:t>
    </dgm:pt>
    <dgm:pt modelId="{F43D7A14-A437-483F-A422-B0667848D543}" type="sibTrans" cxnId="{23288A03-DF08-4AE5-B06D-4220994BB163}">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C23E7153-358E-4211-9FDC-F5A0A7454CAB}" type="pres">
      <dgm:prSet presAssocID="{3C7DDDE3-3B68-4A28-8DDB-66D2457ED7F6}" presName="parentText" presStyleLbl="node1" presStyleIdx="0" presStyleCnt="2">
        <dgm:presLayoutVars>
          <dgm:chMax val="0"/>
          <dgm:bulletEnabled val="1"/>
        </dgm:presLayoutVars>
      </dgm:prSet>
      <dgm:spPr/>
    </dgm:pt>
    <dgm:pt modelId="{F1A26AFF-0C04-4D7D-927A-26748D573DB8}" type="pres">
      <dgm:prSet presAssocID="{F43D7A14-A437-483F-A422-B0667848D543}"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23288A03-DF08-4AE5-B06D-4220994BB163}" srcId="{1C3C60A4-FBE0-4112-8372-A5D9CE449402}" destId="{3C7DDDE3-3B68-4A28-8DDB-66D2457ED7F6}" srcOrd="0" destOrd="0" parTransId="{E988CEC3-59E4-40E0-AB84-7745AD62F190}" sibTransId="{F43D7A14-A437-483F-A422-B0667848D543}"/>
    <dgm:cxn modelId="{96B8B412-CDFA-409F-A138-6839629B7DCC}" type="presOf" srcId="{3C7DDDE3-3B68-4A28-8DDB-66D2457ED7F6}" destId="{C23E7153-358E-4211-9FDC-F5A0A7454CAB}"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3F6EA04F-E7D3-4186-A4EA-AE1CA55A10DD}" type="presParOf" srcId="{B96B3879-21B7-4276-B11D-5EEFF0893833}" destId="{C23E7153-358E-4211-9FDC-F5A0A7454CAB}" srcOrd="0" destOrd="0" presId="urn:microsoft.com/office/officeart/2005/8/layout/vList2"/>
    <dgm:cxn modelId="{9FB11921-DB86-4B7E-A452-FA5699C7A6A3}" type="presParOf" srcId="{B96B3879-21B7-4276-B11D-5EEFF0893833}" destId="{F1A26AFF-0C04-4D7D-927A-26748D573DB8}"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Install a Non-Dealer Competitive Pricing Board</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111BDC-B221-4515-B275-74D2EA66EEE7}">
      <dgm:prSet/>
      <dgm:spPr/>
      <dgm:t>
        <a:bodyPr/>
        <a:lstStyle/>
        <a:p>
          <a:r>
            <a:rPr lang="en-US" dirty="0"/>
            <a:t>Implement a CRM system to track Customer Interactions</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3C7DDDE3-3B68-4A28-8DDB-66D2457ED7F6}">
      <dgm:prSet/>
      <dgm:spPr/>
      <dgm:t>
        <a:bodyPr/>
        <a:lstStyle/>
        <a:p>
          <a:r>
            <a:rPr lang="en-US" dirty="0"/>
            <a:t>Evaluate Dealership Online Presence</a:t>
          </a:r>
        </a:p>
      </dgm:t>
    </dgm:pt>
    <dgm:pt modelId="{E988CEC3-59E4-40E0-AB84-7745AD62F190}" type="parTrans" cxnId="{23288A03-DF08-4AE5-B06D-4220994BB163}">
      <dgm:prSet/>
      <dgm:spPr/>
      <dgm:t>
        <a:bodyPr/>
        <a:lstStyle/>
        <a:p>
          <a:endParaRPr lang="en-US"/>
        </a:p>
      </dgm:t>
    </dgm:pt>
    <dgm:pt modelId="{F43D7A14-A437-483F-A422-B0667848D543}" type="sibTrans" cxnId="{23288A03-DF08-4AE5-B06D-4220994BB163}">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C23E7153-358E-4211-9FDC-F5A0A7454CAB}" type="pres">
      <dgm:prSet presAssocID="{3C7DDDE3-3B68-4A28-8DDB-66D2457ED7F6}" presName="parentText" presStyleLbl="node1" presStyleIdx="0" presStyleCnt="2">
        <dgm:presLayoutVars>
          <dgm:chMax val="0"/>
          <dgm:bulletEnabled val="1"/>
        </dgm:presLayoutVars>
      </dgm:prSet>
      <dgm:spPr/>
    </dgm:pt>
    <dgm:pt modelId="{F1A26AFF-0C04-4D7D-927A-26748D573DB8}" type="pres">
      <dgm:prSet presAssocID="{F43D7A14-A437-483F-A422-B0667848D543}"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23288A03-DF08-4AE5-B06D-4220994BB163}" srcId="{1C3C60A4-FBE0-4112-8372-A5D9CE449402}" destId="{3C7DDDE3-3B68-4A28-8DDB-66D2457ED7F6}" srcOrd="0" destOrd="0" parTransId="{E988CEC3-59E4-40E0-AB84-7745AD62F190}" sibTransId="{F43D7A14-A437-483F-A422-B0667848D543}"/>
    <dgm:cxn modelId="{96B8B412-CDFA-409F-A138-6839629B7DCC}" type="presOf" srcId="{3C7DDDE3-3B68-4A28-8DDB-66D2457ED7F6}" destId="{C23E7153-358E-4211-9FDC-F5A0A7454CAB}"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3F6EA04F-E7D3-4186-A4EA-AE1CA55A10DD}" type="presParOf" srcId="{B96B3879-21B7-4276-B11D-5EEFF0893833}" destId="{C23E7153-358E-4211-9FDC-F5A0A7454CAB}" srcOrd="0" destOrd="0" presId="urn:microsoft.com/office/officeart/2005/8/layout/vList2"/>
    <dgm:cxn modelId="{9FB11921-DB86-4B7E-A452-FA5699C7A6A3}" type="presParOf" srcId="{B96B3879-21B7-4276-B11D-5EEFF0893833}" destId="{F1A26AFF-0C04-4D7D-927A-26748D573DB8}"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Monitor KPIs</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dgm:spPr/>
      <dgm:t>
        <a:bodyPr/>
        <a:lstStyle/>
        <a:p>
          <a:r>
            <a:rPr lang="en-US" dirty="0"/>
            <a:t>Customer Pay $219.99</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F6111BDC-B221-4515-B275-74D2EA66EEE7}">
      <dgm:prSet/>
      <dgm:spPr/>
      <dgm:t>
        <a:bodyPr/>
        <a:lstStyle/>
        <a:p>
          <a:r>
            <a:rPr lang="en-US" dirty="0"/>
            <a:t>Warranty Pay $199.99</a:t>
          </a:r>
        </a:p>
      </dgm:t>
    </dgm:pt>
    <dgm:pt modelId="{F8B57A47-3336-448F-AFCA-B088A9017E8A}" type="parTrans" cxnId="{61A6E9B9-78E1-4C1E-9970-0C083FE2F5F7}">
      <dgm:prSet/>
      <dgm:spPr/>
      <dgm:t>
        <a:bodyPr/>
        <a:lstStyle/>
        <a:p>
          <a:endParaRPr lang="en-US"/>
        </a:p>
      </dgm:t>
    </dgm:pt>
    <dgm:pt modelId="{6AF32CAD-C133-4A74-9BC4-09E8512010CA}" type="sibTrans" cxnId="{61A6E9B9-78E1-4C1E-9970-0C083FE2F5F7}">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2" custLinFactY="-165409" custLinFactNeighborX="-14723" custLinFactNeighborY="-200000">
        <dgm:presLayoutVars>
          <dgm:chMax val="0"/>
          <dgm:bulletEnabled val="1"/>
        </dgm:presLayoutVars>
      </dgm:prSet>
      <dgm:spPr/>
    </dgm:pt>
    <dgm:pt modelId="{1918B602-780B-44CA-8F97-96FFCF0A2A10}" type="pres">
      <dgm:prSet presAssocID="{B6B5C457-82CD-412D-8EAD-87172BC90278}" presName="spacer" presStyleCnt="0"/>
      <dgm:spPr/>
    </dgm:pt>
    <dgm:pt modelId="{D6812EB8-289A-4443-BC8A-29A9F2C2CA40}" type="pres">
      <dgm:prSet presAssocID="{F6111BDC-B221-4515-B275-74D2EA66EEE7}" presName="parentText" presStyleLbl="node1" presStyleIdx="1" presStyleCnt="2" custLinFactY="3372" custLinFactNeighborY="1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61A6E9B9-78E1-4C1E-9970-0C083FE2F5F7}" srcId="{1C3C60A4-FBE0-4112-8372-A5D9CE449402}" destId="{F6111BDC-B221-4515-B275-74D2EA66EEE7}" srcOrd="1" destOrd="0" parTransId="{F8B57A47-3336-448F-AFCA-B088A9017E8A}" sibTransId="{6AF32CAD-C133-4A74-9BC4-09E8512010CA}"/>
    <dgm:cxn modelId="{912D5FBF-E476-4FDE-B415-1714E3813C2B}" type="presOf" srcId="{F6111BDC-B221-4515-B275-74D2EA66EEE7}" destId="{D6812EB8-289A-4443-BC8A-29A9F2C2CA40}"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 modelId="{91EB820A-99EC-47F8-93C8-DD9CAFF8C485}" type="presParOf" srcId="{B96B3879-21B7-4276-B11D-5EEFF0893833}" destId="{1918B602-780B-44CA-8F97-96FFCF0A2A10}" srcOrd="1" destOrd="0" presId="urn:microsoft.com/office/officeart/2005/8/layout/vList2"/>
    <dgm:cxn modelId="{0DCD3701-C4A3-4448-B363-DC9C8E3ABD6A}" type="presParOf" srcId="{B96B3879-21B7-4276-B11D-5EEFF0893833}" destId="{D6812EB8-289A-4443-BC8A-29A9F2C2CA40}"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C3C60A4-FBE0-4112-8372-A5D9CE4494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DC6055-4202-4F9E-A2EA-47A195D7A08C}">
      <dgm:prSet custT="1"/>
      <dgm:spPr/>
      <dgm:t>
        <a:bodyPr/>
        <a:lstStyle/>
        <a:p>
          <a:r>
            <a:rPr lang="en-US" sz="1300" dirty="0"/>
            <a:t>Internal Pay $199.99</a:t>
          </a:r>
        </a:p>
      </dgm:t>
    </dgm:pt>
    <dgm:pt modelId="{902FCC70-9EDF-4B8A-9817-F6FAD323C336}" type="parTrans" cxnId="{1D108BE9-DB95-4144-AADE-C374D717F494}">
      <dgm:prSet/>
      <dgm:spPr/>
      <dgm:t>
        <a:bodyPr/>
        <a:lstStyle/>
        <a:p>
          <a:endParaRPr lang="en-US"/>
        </a:p>
      </dgm:t>
    </dgm:pt>
    <dgm:pt modelId="{B6B5C457-82CD-412D-8EAD-87172BC90278}" type="sibTrans" cxnId="{1D108BE9-DB95-4144-AADE-C374D717F494}">
      <dgm:prSet/>
      <dgm:spPr/>
      <dgm:t>
        <a:bodyPr/>
        <a:lstStyle/>
        <a:p>
          <a:endParaRPr lang="en-US"/>
        </a:p>
      </dgm:t>
    </dgm:pt>
    <dgm:pt modelId="{B96B3879-21B7-4276-B11D-5EEFF0893833}" type="pres">
      <dgm:prSet presAssocID="{1C3C60A4-FBE0-4112-8372-A5D9CE449402}" presName="linear" presStyleCnt="0">
        <dgm:presLayoutVars>
          <dgm:animLvl val="lvl"/>
          <dgm:resizeHandles val="exact"/>
        </dgm:presLayoutVars>
      </dgm:prSet>
      <dgm:spPr/>
    </dgm:pt>
    <dgm:pt modelId="{3AC94382-75FD-4C48-9AAC-6389C18990D6}" type="pres">
      <dgm:prSet presAssocID="{44DC6055-4202-4F9E-A2EA-47A195D7A08C}" presName="parentText" presStyleLbl="node1" presStyleIdx="0" presStyleCnt="1" custLinFactY="-165409" custLinFactNeighborX="-14723" custLinFactNeighborY="-200000">
        <dgm:presLayoutVars>
          <dgm:chMax val="0"/>
          <dgm:bulletEnabled val="1"/>
        </dgm:presLayoutVars>
      </dgm:prSet>
      <dgm:spPr/>
    </dgm:pt>
  </dgm:ptLst>
  <dgm:cxnLst>
    <dgm:cxn modelId="{C1A1830D-5E21-43B0-B3E4-000E81DF4950}" type="presOf" srcId="{44DC6055-4202-4F9E-A2EA-47A195D7A08C}" destId="{3AC94382-75FD-4C48-9AAC-6389C18990D6}" srcOrd="0" destOrd="0" presId="urn:microsoft.com/office/officeart/2005/8/layout/vList2"/>
    <dgm:cxn modelId="{39746736-6A09-4472-AA3C-8967140EB007}" type="presOf" srcId="{1C3C60A4-FBE0-4112-8372-A5D9CE449402}" destId="{B96B3879-21B7-4276-B11D-5EEFF0893833}" srcOrd="0" destOrd="0" presId="urn:microsoft.com/office/officeart/2005/8/layout/vList2"/>
    <dgm:cxn modelId="{1D108BE9-DB95-4144-AADE-C374D717F494}" srcId="{1C3C60A4-FBE0-4112-8372-A5D9CE449402}" destId="{44DC6055-4202-4F9E-A2EA-47A195D7A08C}" srcOrd="0" destOrd="0" parTransId="{902FCC70-9EDF-4B8A-9817-F6FAD323C336}" sibTransId="{B6B5C457-82CD-412D-8EAD-87172BC90278}"/>
    <dgm:cxn modelId="{5214BFAE-258D-4042-859A-CC16936FC658}" type="presParOf" srcId="{B96B3879-21B7-4276-B11D-5EEFF0893833}" destId="{3AC94382-75FD-4C48-9AAC-6389C18990D6}"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Specials on Website </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baseline="0" dirty="0"/>
            <a:t>Targeted Email Campaigns</a:t>
          </a:r>
          <a:endParaRPr lang="en-US" sz="1300" kern="1200" dirty="0"/>
        </a:p>
      </dsp:txBody>
      <dsp:txXfrm>
        <a:off x="14850" y="356981"/>
        <a:ext cx="3843560" cy="2745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Discounts on Internal</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Discounts on customer pay needs to revised</a:t>
          </a:r>
        </a:p>
      </dsp:txBody>
      <dsp:txXfrm>
        <a:off x="14850" y="356981"/>
        <a:ext cx="3843560" cy="2745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Charge Retail on the Internal </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Limit  User Access to Discounts</a:t>
          </a:r>
        </a:p>
      </dsp:txBody>
      <dsp:txXfrm>
        <a:off x="14850" y="356981"/>
        <a:ext cx="3843560" cy="2745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Go After Our Share of Best Business</a:t>
          </a:r>
        </a:p>
      </dsp:txBody>
      <dsp:txXfrm>
        <a:off x="16449" y="16449"/>
        <a:ext cx="3840362" cy="30406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Average Tech Cost at $38</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Personnel Expense at 30%</a:t>
          </a:r>
        </a:p>
      </dsp:txBody>
      <dsp:txXfrm>
        <a:off x="14850" y="356981"/>
        <a:ext cx="3843560" cy="2745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Shop Supplies Expense is 1.6%</a:t>
          </a:r>
        </a:p>
      </dsp:txBody>
      <dsp:txXfrm>
        <a:off x="16449" y="16449"/>
        <a:ext cx="3840362" cy="3040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Labor rate needs to be improved to hold 76%</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Semi-Fixed Expenses</a:t>
          </a:r>
        </a:p>
      </dsp:txBody>
      <dsp:txXfrm>
        <a:off x="14850" y="356981"/>
        <a:ext cx="3843560" cy="2745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974591" cy="38420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Have monthly expense meetings between service and parts</a:t>
          </a:r>
        </a:p>
      </dsp:txBody>
      <dsp:txXfrm>
        <a:off x="18755" y="18755"/>
        <a:ext cx="3937081" cy="346693"/>
      </dsp:txXfrm>
    </dsp:sp>
    <dsp:sp modelId="{D6812EB8-289A-4443-BC8A-29A9F2C2CA40}">
      <dsp:nvSpPr>
        <dsp:cNvPr id="0" name=""/>
        <dsp:cNvSpPr/>
      </dsp:nvSpPr>
      <dsp:spPr>
        <a:xfrm>
          <a:off x="0" y="395854"/>
          <a:ext cx="3974591" cy="38420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Charge the  portion of the Shop Supplies to Customers</a:t>
          </a:r>
        </a:p>
      </dsp:txBody>
      <dsp:txXfrm>
        <a:off x="18755" y="414609"/>
        <a:ext cx="3937081" cy="34669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Menu Pricing in the Service Lobby</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Having a Referral Program</a:t>
          </a:r>
        </a:p>
      </dsp:txBody>
      <dsp:txXfrm>
        <a:off x="14850" y="356981"/>
        <a:ext cx="3843560" cy="2745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974591"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Increase the Labor Efficiency</a:t>
          </a:r>
        </a:p>
      </dsp:txBody>
      <dsp:txXfrm>
        <a:off x="14850" y="14850"/>
        <a:ext cx="3944891" cy="274500"/>
      </dsp:txXfrm>
    </dsp:sp>
    <dsp:sp modelId="{D6812EB8-289A-4443-BC8A-29A9F2C2CA40}">
      <dsp:nvSpPr>
        <dsp:cNvPr id="0" name=""/>
        <dsp:cNvSpPr/>
      </dsp:nvSpPr>
      <dsp:spPr>
        <a:xfrm>
          <a:off x="0" y="342131"/>
          <a:ext cx="3974591"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dirty="0"/>
            <a:t>Define measurable goals to track progress</a:t>
          </a:r>
          <a:endParaRPr lang="en-US" sz="1300" kern="1200" dirty="0"/>
        </a:p>
      </dsp:txBody>
      <dsp:txXfrm>
        <a:off x="14850" y="356981"/>
        <a:ext cx="3944891" cy="2745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974591" cy="31836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Diversify the revenue within the service department</a:t>
          </a:r>
        </a:p>
      </dsp:txBody>
      <dsp:txXfrm>
        <a:off x="15541" y="15541"/>
        <a:ext cx="3943509" cy="287285"/>
      </dsp:txXfrm>
    </dsp:sp>
    <dsp:sp modelId="{D6812EB8-289A-4443-BC8A-29A9F2C2CA40}">
      <dsp:nvSpPr>
        <dsp:cNvPr id="0" name=""/>
        <dsp:cNvSpPr/>
      </dsp:nvSpPr>
      <dsp:spPr>
        <a:xfrm>
          <a:off x="0" y="327963"/>
          <a:ext cx="3974591" cy="31836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Designate the minimum skill necessary for the labor pricing</a:t>
          </a:r>
        </a:p>
      </dsp:txBody>
      <dsp:txXfrm>
        <a:off x="15541" y="343504"/>
        <a:ext cx="3943509" cy="287285"/>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Educational Content in the Lobby</a:t>
          </a:r>
        </a:p>
      </dsp:txBody>
      <dsp:txXfrm>
        <a:off x="16449" y="16449"/>
        <a:ext cx="3840362" cy="3040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3E7153-358E-4211-9FDC-F5A0A7454CAB}">
      <dsp:nvSpPr>
        <dsp:cNvPr id="0" name=""/>
        <dsp:cNvSpPr/>
      </dsp:nvSpPr>
      <dsp:spPr>
        <a:xfrm>
          <a:off x="0" y="245"/>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Have Stronger Online Presence</a:t>
          </a:r>
        </a:p>
      </dsp:txBody>
      <dsp:txXfrm>
        <a:off x="14850" y="15095"/>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Having Loyalty Programs</a:t>
          </a:r>
        </a:p>
      </dsp:txBody>
      <dsp:txXfrm>
        <a:off x="14850" y="356981"/>
        <a:ext cx="3843560" cy="2745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Install a Non-Dealer Competitive Pricing Board</a:t>
          </a:r>
        </a:p>
      </dsp:txBody>
      <dsp:txXfrm>
        <a:off x="16449" y="16449"/>
        <a:ext cx="3840362" cy="3040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3E7153-358E-4211-9FDC-F5A0A7454CAB}">
      <dsp:nvSpPr>
        <dsp:cNvPr id="0" name=""/>
        <dsp:cNvSpPr/>
      </dsp:nvSpPr>
      <dsp:spPr>
        <a:xfrm>
          <a:off x="0" y="49925"/>
          <a:ext cx="3873260" cy="2574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kern="1200" dirty="0"/>
            <a:t>Evaluate Dealership Online Presence</a:t>
          </a:r>
        </a:p>
      </dsp:txBody>
      <dsp:txXfrm>
        <a:off x="12565" y="62490"/>
        <a:ext cx="3848130" cy="232270"/>
      </dsp:txXfrm>
    </dsp:sp>
    <dsp:sp modelId="{D6812EB8-289A-4443-BC8A-29A9F2C2CA40}">
      <dsp:nvSpPr>
        <dsp:cNvPr id="0" name=""/>
        <dsp:cNvSpPr/>
      </dsp:nvSpPr>
      <dsp:spPr>
        <a:xfrm>
          <a:off x="0" y="379365"/>
          <a:ext cx="3873260" cy="2574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kern="1200" dirty="0"/>
            <a:t>Implement a CRM system to track Customer Interactions</a:t>
          </a:r>
        </a:p>
      </dsp:txBody>
      <dsp:txXfrm>
        <a:off x="12565" y="391930"/>
        <a:ext cx="3848130" cy="2322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Monitor KPIs</a:t>
          </a:r>
        </a:p>
      </dsp:txBody>
      <dsp:txXfrm>
        <a:off x="16449" y="16449"/>
        <a:ext cx="3840362" cy="3040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Customer Pay $219.99</a:t>
          </a:r>
        </a:p>
      </dsp:txBody>
      <dsp:txXfrm>
        <a:off x="14850" y="14850"/>
        <a:ext cx="3843560" cy="274500"/>
      </dsp:txXfrm>
    </dsp:sp>
    <dsp:sp modelId="{D6812EB8-289A-4443-BC8A-29A9F2C2CA40}">
      <dsp:nvSpPr>
        <dsp:cNvPr id="0" name=""/>
        <dsp:cNvSpPr/>
      </dsp:nvSpPr>
      <dsp:spPr>
        <a:xfrm>
          <a:off x="0" y="342131"/>
          <a:ext cx="3873260" cy="304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Warranty Pay $199.99</a:t>
          </a:r>
        </a:p>
      </dsp:txBody>
      <dsp:txXfrm>
        <a:off x="14850" y="356981"/>
        <a:ext cx="3843560" cy="2745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C94382-75FD-4C48-9AAC-6389C18990D6}">
      <dsp:nvSpPr>
        <dsp:cNvPr id="0" name=""/>
        <dsp:cNvSpPr/>
      </dsp:nvSpPr>
      <dsp:spPr>
        <a:xfrm>
          <a:off x="0" y="0"/>
          <a:ext cx="3873260" cy="3369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dirty="0"/>
            <a:t>Internal Pay $199.99</a:t>
          </a:r>
        </a:p>
      </dsp:txBody>
      <dsp:txXfrm>
        <a:off x="16449" y="16449"/>
        <a:ext cx="3840362" cy="3040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3" Type="http://schemas.openxmlformats.org/officeDocument/2006/relationships/diagramData" Target="../diagrams/data3.xml"/><Relationship Id="rId18" Type="http://schemas.openxmlformats.org/officeDocument/2006/relationships/image" Target="../media/image3.jpg"/><Relationship Id="rId26" Type="http://schemas.openxmlformats.org/officeDocument/2006/relationships/diagramQuickStyle" Target="../diagrams/quickStyle5.xml"/><Relationship Id="rId21" Type="http://schemas.openxmlformats.org/officeDocument/2006/relationships/diagramQuickStyle" Target="../diagrams/quickStyle4.xml"/><Relationship Id="rId34" Type="http://schemas.openxmlformats.org/officeDocument/2006/relationships/diagramData" Target="../diagrams/data7.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Layout" Target="../diagrams/layout5.xml"/><Relationship Id="rId33" Type="http://schemas.microsoft.com/office/2007/relationships/diagramDrawing" Target="../diagrams/drawing6.xml"/><Relationship Id="rId38" Type="http://schemas.microsoft.com/office/2007/relationships/diagramDrawing" Target="../diagrams/drawing7.xml"/><Relationship Id="rId2" Type="http://schemas.openxmlformats.org/officeDocument/2006/relationships/image" Target="../media/image2.jpg"/><Relationship Id="rId16" Type="http://schemas.openxmlformats.org/officeDocument/2006/relationships/diagramColors" Target="../diagrams/colors3.xml"/><Relationship Id="rId20" Type="http://schemas.openxmlformats.org/officeDocument/2006/relationships/diagramLayout" Target="../diagrams/layout4.xml"/><Relationship Id="rId29" Type="http://schemas.openxmlformats.org/officeDocument/2006/relationships/diagramData" Target="../diagrams/data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Data" Target="../diagrams/data5.xml"/><Relationship Id="rId32" Type="http://schemas.openxmlformats.org/officeDocument/2006/relationships/diagramColors" Target="../diagrams/colors6.xml"/><Relationship Id="rId37" Type="http://schemas.openxmlformats.org/officeDocument/2006/relationships/diagramColors" Target="../diagrams/colors7.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microsoft.com/office/2007/relationships/diagramDrawing" Target="../diagrams/drawing4.xml"/><Relationship Id="rId28" Type="http://schemas.microsoft.com/office/2007/relationships/diagramDrawing" Target="../diagrams/drawing5.xml"/><Relationship Id="rId36" Type="http://schemas.openxmlformats.org/officeDocument/2006/relationships/diagramQuickStyle" Target="../diagrams/quickStyle7.xml"/><Relationship Id="rId10" Type="http://schemas.openxmlformats.org/officeDocument/2006/relationships/diagramQuickStyle" Target="../diagrams/quickStyle2.xml"/><Relationship Id="rId19" Type="http://schemas.openxmlformats.org/officeDocument/2006/relationships/diagramData" Target="../diagrams/data4.xml"/><Relationship Id="rId31" Type="http://schemas.openxmlformats.org/officeDocument/2006/relationships/diagramQuickStyle" Target="../diagrams/quickStyle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openxmlformats.org/officeDocument/2006/relationships/diagramColors" Target="../diagrams/colors4.xml"/><Relationship Id="rId27" Type="http://schemas.openxmlformats.org/officeDocument/2006/relationships/diagramColors" Target="../diagrams/colors5.xml"/><Relationship Id="rId30" Type="http://schemas.openxmlformats.org/officeDocument/2006/relationships/diagramLayout" Target="../diagrams/layout6.xml"/><Relationship Id="rId35" Type="http://schemas.openxmlformats.org/officeDocument/2006/relationships/diagramLayout" Target="../diagrams/layout7.xml"/><Relationship Id="rId8" Type="http://schemas.openxmlformats.org/officeDocument/2006/relationships/diagramData" Target="../diagrams/data2.xml"/><Relationship Id="rId3"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3" Type="http://schemas.microsoft.com/office/2007/relationships/diagramDrawing" Target="../diagrams/drawing9.xml"/><Relationship Id="rId18" Type="http://schemas.microsoft.com/office/2007/relationships/diagramDrawing" Target="../diagrams/drawing10.xml"/><Relationship Id="rId26" Type="http://schemas.openxmlformats.org/officeDocument/2006/relationships/diagramQuickStyle" Target="../diagrams/quickStyle12.xml"/><Relationship Id="rId3" Type="http://schemas.openxmlformats.org/officeDocument/2006/relationships/image" Target="../media/image5.jpg"/><Relationship Id="rId21" Type="http://schemas.openxmlformats.org/officeDocument/2006/relationships/diagramQuickStyle" Target="../diagrams/quickStyle11.xml"/><Relationship Id="rId7" Type="http://schemas.openxmlformats.org/officeDocument/2006/relationships/diagramColors" Target="../diagrams/colors8.xml"/><Relationship Id="rId12" Type="http://schemas.openxmlformats.org/officeDocument/2006/relationships/diagramColors" Target="../diagrams/colors9.xml"/><Relationship Id="rId17" Type="http://schemas.openxmlformats.org/officeDocument/2006/relationships/diagramColors" Target="../diagrams/colors10.xml"/><Relationship Id="rId25" Type="http://schemas.openxmlformats.org/officeDocument/2006/relationships/diagramLayout" Target="../diagrams/layout12.xml"/><Relationship Id="rId33" Type="http://schemas.microsoft.com/office/2007/relationships/diagramDrawing" Target="../diagrams/drawing13.xml"/><Relationship Id="rId2" Type="http://schemas.openxmlformats.org/officeDocument/2006/relationships/image" Target="../media/image4.png"/><Relationship Id="rId16" Type="http://schemas.openxmlformats.org/officeDocument/2006/relationships/diagramQuickStyle" Target="../diagrams/quickStyle10.xml"/><Relationship Id="rId20" Type="http://schemas.openxmlformats.org/officeDocument/2006/relationships/diagramLayout" Target="../diagrams/layout11.xml"/><Relationship Id="rId29" Type="http://schemas.openxmlformats.org/officeDocument/2006/relationships/diagramData" Target="../diagrams/data13.xml"/><Relationship Id="rId1" Type="http://schemas.openxmlformats.org/officeDocument/2006/relationships/slideLayout" Target="../slideLayouts/slideLayout5.xml"/><Relationship Id="rId6" Type="http://schemas.openxmlformats.org/officeDocument/2006/relationships/diagramQuickStyle" Target="../diagrams/quickStyle8.xml"/><Relationship Id="rId11" Type="http://schemas.openxmlformats.org/officeDocument/2006/relationships/diagramQuickStyle" Target="../diagrams/quickStyle9.xml"/><Relationship Id="rId24" Type="http://schemas.openxmlformats.org/officeDocument/2006/relationships/diagramData" Target="../diagrams/data12.xml"/><Relationship Id="rId32" Type="http://schemas.openxmlformats.org/officeDocument/2006/relationships/diagramColors" Target="../diagrams/colors13.xml"/><Relationship Id="rId5" Type="http://schemas.openxmlformats.org/officeDocument/2006/relationships/diagramLayout" Target="../diagrams/layout8.xml"/><Relationship Id="rId15" Type="http://schemas.openxmlformats.org/officeDocument/2006/relationships/diagramLayout" Target="../diagrams/layout10.xml"/><Relationship Id="rId23" Type="http://schemas.microsoft.com/office/2007/relationships/diagramDrawing" Target="../diagrams/drawing11.xml"/><Relationship Id="rId28" Type="http://schemas.microsoft.com/office/2007/relationships/diagramDrawing" Target="../diagrams/drawing12.xml"/><Relationship Id="rId10" Type="http://schemas.openxmlformats.org/officeDocument/2006/relationships/diagramLayout" Target="../diagrams/layout9.xml"/><Relationship Id="rId19" Type="http://schemas.openxmlformats.org/officeDocument/2006/relationships/diagramData" Target="../diagrams/data11.xml"/><Relationship Id="rId31" Type="http://schemas.openxmlformats.org/officeDocument/2006/relationships/diagramQuickStyle" Target="../diagrams/quickStyle13.xml"/><Relationship Id="rId4" Type="http://schemas.openxmlformats.org/officeDocument/2006/relationships/diagramData" Target="../diagrams/data8.xml"/><Relationship Id="rId9" Type="http://schemas.openxmlformats.org/officeDocument/2006/relationships/diagramData" Target="../diagrams/data9.xml"/><Relationship Id="rId14" Type="http://schemas.openxmlformats.org/officeDocument/2006/relationships/diagramData" Target="../diagrams/data10.xml"/><Relationship Id="rId22" Type="http://schemas.openxmlformats.org/officeDocument/2006/relationships/diagramColors" Target="../diagrams/colors11.xml"/><Relationship Id="rId27" Type="http://schemas.openxmlformats.org/officeDocument/2006/relationships/diagramColors" Target="../diagrams/colors12.xml"/><Relationship Id="rId30" Type="http://schemas.openxmlformats.org/officeDocument/2006/relationships/diagramLayout" Target="../diagrams/layout13.xml"/><Relationship Id="rId8" Type="http://schemas.microsoft.com/office/2007/relationships/diagramDrawing" Target="../diagrams/drawing8.xml"/></Relationships>
</file>

<file path=ppt/slides/_rels/slide4.xml.rels><?xml version="1.0" encoding="UTF-8" standalone="yes"?>
<Relationships xmlns="http://schemas.openxmlformats.org/package/2006/relationships"><Relationship Id="rId13" Type="http://schemas.microsoft.com/office/2007/relationships/diagramDrawing" Target="../diagrams/drawing15.xml"/><Relationship Id="rId18" Type="http://schemas.microsoft.com/office/2007/relationships/diagramDrawing" Target="../diagrams/drawing16.xml"/><Relationship Id="rId26" Type="http://schemas.openxmlformats.org/officeDocument/2006/relationships/diagramQuickStyle" Target="../diagrams/quickStyle18.xml"/><Relationship Id="rId39" Type="http://schemas.openxmlformats.org/officeDocument/2006/relationships/diagramData" Target="../diagrams/data21.xml"/><Relationship Id="rId21" Type="http://schemas.openxmlformats.org/officeDocument/2006/relationships/diagramQuickStyle" Target="../diagrams/quickStyle17.xml"/><Relationship Id="rId34" Type="http://schemas.openxmlformats.org/officeDocument/2006/relationships/diagramData" Target="../diagrams/data20.xml"/><Relationship Id="rId42" Type="http://schemas.openxmlformats.org/officeDocument/2006/relationships/diagramColors" Target="../diagrams/colors21.xml"/><Relationship Id="rId47" Type="http://schemas.openxmlformats.org/officeDocument/2006/relationships/diagramColors" Target="../diagrams/colors22.xml"/><Relationship Id="rId50" Type="http://schemas.openxmlformats.org/officeDocument/2006/relationships/diagramLayout" Target="../diagrams/layout23.xml"/><Relationship Id="rId7" Type="http://schemas.openxmlformats.org/officeDocument/2006/relationships/diagramColors" Target="../diagrams/colors14.xml"/><Relationship Id="rId2" Type="http://schemas.openxmlformats.org/officeDocument/2006/relationships/image" Target="../media/image6.png"/><Relationship Id="rId16" Type="http://schemas.openxmlformats.org/officeDocument/2006/relationships/diagramQuickStyle" Target="../diagrams/quickStyle16.xml"/><Relationship Id="rId29" Type="http://schemas.openxmlformats.org/officeDocument/2006/relationships/diagramData" Target="../diagrams/data19.xml"/><Relationship Id="rId11" Type="http://schemas.openxmlformats.org/officeDocument/2006/relationships/diagramQuickStyle" Target="../diagrams/quickStyle15.xml"/><Relationship Id="rId24" Type="http://schemas.openxmlformats.org/officeDocument/2006/relationships/diagramData" Target="../diagrams/data18.xml"/><Relationship Id="rId32" Type="http://schemas.openxmlformats.org/officeDocument/2006/relationships/diagramColors" Target="../diagrams/colors19.xml"/><Relationship Id="rId37" Type="http://schemas.openxmlformats.org/officeDocument/2006/relationships/diagramColors" Target="../diagrams/colors20.xml"/><Relationship Id="rId40" Type="http://schemas.openxmlformats.org/officeDocument/2006/relationships/diagramLayout" Target="../diagrams/layout21.xml"/><Relationship Id="rId45" Type="http://schemas.openxmlformats.org/officeDocument/2006/relationships/diagramLayout" Target="../diagrams/layout22.xml"/><Relationship Id="rId53" Type="http://schemas.microsoft.com/office/2007/relationships/diagramDrawing" Target="../diagrams/drawing23.xml"/><Relationship Id="rId5" Type="http://schemas.openxmlformats.org/officeDocument/2006/relationships/diagramLayout" Target="../diagrams/layout14.xml"/><Relationship Id="rId10" Type="http://schemas.openxmlformats.org/officeDocument/2006/relationships/diagramLayout" Target="../diagrams/layout15.xml"/><Relationship Id="rId19" Type="http://schemas.openxmlformats.org/officeDocument/2006/relationships/diagramData" Target="../diagrams/data17.xml"/><Relationship Id="rId31" Type="http://schemas.openxmlformats.org/officeDocument/2006/relationships/diagramQuickStyle" Target="../diagrams/quickStyle19.xml"/><Relationship Id="rId44" Type="http://schemas.openxmlformats.org/officeDocument/2006/relationships/diagramData" Target="../diagrams/data22.xml"/><Relationship Id="rId52" Type="http://schemas.openxmlformats.org/officeDocument/2006/relationships/diagramColors" Target="../diagrams/colors23.xml"/><Relationship Id="rId4" Type="http://schemas.openxmlformats.org/officeDocument/2006/relationships/diagramData" Target="../diagrams/data14.xml"/><Relationship Id="rId9" Type="http://schemas.openxmlformats.org/officeDocument/2006/relationships/diagramData" Target="../diagrams/data15.xml"/><Relationship Id="rId14" Type="http://schemas.openxmlformats.org/officeDocument/2006/relationships/diagramData" Target="../diagrams/data16.xml"/><Relationship Id="rId22" Type="http://schemas.openxmlformats.org/officeDocument/2006/relationships/diagramColors" Target="../diagrams/colors17.xml"/><Relationship Id="rId27" Type="http://schemas.openxmlformats.org/officeDocument/2006/relationships/diagramColors" Target="../diagrams/colors18.xml"/><Relationship Id="rId30" Type="http://schemas.openxmlformats.org/officeDocument/2006/relationships/diagramLayout" Target="../diagrams/layout19.xml"/><Relationship Id="rId35" Type="http://schemas.openxmlformats.org/officeDocument/2006/relationships/diagramLayout" Target="../diagrams/layout20.xml"/><Relationship Id="rId43" Type="http://schemas.microsoft.com/office/2007/relationships/diagramDrawing" Target="../diagrams/drawing21.xml"/><Relationship Id="rId48" Type="http://schemas.microsoft.com/office/2007/relationships/diagramDrawing" Target="../diagrams/drawing22.xml"/><Relationship Id="rId8" Type="http://schemas.microsoft.com/office/2007/relationships/diagramDrawing" Target="../diagrams/drawing14.xml"/><Relationship Id="rId51" Type="http://schemas.openxmlformats.org/officeDocument/2006/relationships/diagramQuickStyle" Target="../diagrams/quickStyle23.xml"/><Relationship Id="rId3" Type="http://schemas.openxmlformats.org/officeDocument/2006/relationships/image" Target="../media/image7.png"/><Relationship Id="rId12" Type="http://schemas.openxmlformats.org/officeDocument/2006/relationships/diagramColors" Target="../diagrams/colors15.xml"/><Relationship Id="rId17" Type="http://schemas.openxmlformats.org/officeDocument/2006/relationships/diagramColors" Target="../diagrams/colors16.xml"/><Relationship Id="rId25" Type="http://schemas.openxmlformats.org/officeDocument/2006/relationships/diagramLayout" Target="../diagrams/layout18.xml"/><Relationship Id="rId33" Type="http://schemas.microsoft.com/office/2007/relationships/diagramDrawing" Target="../diagrams/drawing19.xml"/><Relationship Id="rId38" Type="http://schemas.microsoft.com/office/2007/relationships/diagramDrawing" Target="../diagrams/drawing20.xml"/><Relationship Id="rId46" Type="http://schemas.openxmlformats.org/officeDocument/2006/relationships/diagramQuickStyle" Target="../diagrams/quickStyle22.xml"/><Relationship Id="rId20" Type="http://schemas.openxmlformats.org/officeDocument/2006/relationships/diagramLayout" Target="../diagrams/layout17.xml"/><Relationship Id="rId41" Type="http://schemas.openxmlformats.org/officeDocument/2006/relationships/diagramQuickStyle" Target="../diagrams/quickStyle21.xml"/><Relationship Id="rId1" Type="http://schemas.openxmlformats.org/officeDocument/2006/relationships/slideLayout" Target="../slideLayouts/slideLayout4.xml"/><Relationship Id="rId6" Type="http://schemas.openxmlformats.org/officeDocument/2006/relationships/diagramQuickStyle" Target="../diagrams/quickStyle14.xml"/><Relationship Id="rId15" Type="http://schemas.openxmlformats.org/officeDocument/2006/relationships/diagramLayout" Target="../diagrams/layout16.xml"/><Relationship Id="rId23" Type="http://schemas.microsoft.com/office/2007/relationships/diagramDrawing" Target="../diagrams/drawing17.xml"/><Relationship Id="rId28" Type="http://schemas.microsoft.com/office/2007/relationships/diagramDrawing" Target="../diagrams/drawing18.xml"/><Relationship Id="rId36" Type="http://schemas.openxmlformats.org/officeDocument/2006/relationships/diagramQuickStyle" Target="../diagrams/quickStyle20.xml"/><Relationship Id="rId49" Type="http://schemas.openxmlformats.org/officeDocument/2006/relationships/diagramData" Target="../diagrams/data2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                                  </a:t>
            </a:r>
            <a:r>
              <a:rPr lang="en-US" sz="3600" dirty="0">
                <a:solidFill>
                  <a:srgbClr val="0070C0"/>
                </a:solidFill>
                <a:latin typeface="Bahnschrift SemiLight" panose="020B0502040204020203" pitchFamily="34" charset="0"/>
                <a:cs typeface="Aharoni" panose="020F0502020204030204" pitchFamily="2" charset="-79"/>
              </a:rPr>
              <a:t>Hyundai</a:t>
            </a:r>
          </a:p>
        </p:txBody>
      </p:sp>
      <p:pic>
        <p:nvPicPr>
          <p:cNvPr id="5" name="Picture 4">
            <a:extLst>
              <a:ext uri="{FF2B5EF4-FFF2-40B4-BE49-F238E27FC236}">
                <a16:creationId xmlns:a16="http://schemas.microsoft.com/office/drawing/2014/main" id="{AFC8F03A-5C47-9A08-9F6A-0EB6981F5388}"/>
              </a:ext>
            </a:extLst>
          </p:cNvPr>
          <p:cNvPicPr>
            <a:picLocks noChangeAspect="1"/>
          </p:cNvPicPr>
          <p:nvPr/>
        </p:nvPicPr>
        <p:blipFill>
          <a:blip r:embed="rId2"/>
          <a:stretch>
            <a:fillRect/>
          </a:stretch>
        </p:blipFill>
        <p:spPr>
          <a:xfrm>
            <a:off x="2840360" y="4128471"/>
            <a:ext cx="3603532" cy="687516"/>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Extending the service hours would accommodate more customers </a:t>
            </a:r>
          </a:p>
          <a:p>
            <a:r>
              <a:rPr lang="en-US" dirty="0"/>
              <a:t>Huge Opportunity to sell more New and Used Cars that would help with internal and future service business. </a:t>
            </a:r>
          </a:p>
          <a:p>
            <a:r>
              <a:rPr lang="en-US" dirty="0"/>
              <a:t>Having a Menu Pricing Display board on the service drive.</a:t>
            </a:r>
          </a:p>
          <a:p>
            <a:r>
              <a:rPr lang="en-US" dirty="0"/>
              <a:t>Having bigger online presence</a:t>
            </a:r>
          </a:p>
          <a:p>
            <a:r>
              <a:rPr lang="en-US" dirty="0"/>
              <a:t>Having more user-friendly website for service</a:t>
            </a:r>
          </a:p>
          <a:p>
            <a:r>
              <a:rPr lang="en-US" dirty="0"/>
              <a:t>Growing population with people moving to Central Florida area</a:t>
            </a:r>
          </a:p>
          <a:p>
            <a:endParaRPr lang="en-US" dirty="0"/>
          </a:p>
        </p:txBody>
      </p:sp>
      <p:sp>
        <p:nvSpPr>
          <p:cNvPr id="4" name="TextBox 3">
            <a:extLst>
              <a:ext uri="{FF2B5EF4-FFF2-40B4-BE49-F238E27FC236}">
                <a16:creationId xmlns:a16="http://schemas.microsoft.com/office/drawing/2014/main" id="{DCFDF107-D69F-A2FA-2A95-A9DF0CE23EBC}"/>
              </a:ext>
            </a:extLst>
          </p:cNvPr>
          <p:cNvSpPr txBox="1"/>
          <p:nvPr/>
        </p:nvSpPr>
        <p:spPr>
          <a:xfrm>
            <a:off x="677334" y="1492697"/>
            <a:ext cx="2361890" cy="461665"/>
          </a:xfrm>
          <a:prstGeom prst="rect">
            <a:avLst/>
          </a:prstGeom>
          <a:noFill/>
        </p:spPr>
        <p:txBody>
          <a:bodyPr wrap="square" rtlCol="0">
            <a:spAutoFit/>
          </a:bodyPr>
          <a:lstStyle/>
          <a:p>
            <a:r>
              <a:rPr lang="en-US" sz="2400" dirty="0">
                <a:solidFill>
                  <a:schemeClr val="accent5">
                    <a:lumMod val="60000"/>
                    <a:lumOff val="40000"/>
                  </a:schemeClr>
                </a:solidFill>
              </a:rPr>
              <a:t>Opportunities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8820349" cy="3880773"/>
          </a:xfrm>
        </p:spPr>
        <p:txBody>
          <a:bodyPr>
            <a:normAutofit/>
          </a:bodyPr>
          <a:lstStyle/>
          <a:p>
            <a:r>
              <a:rPr lang="en-US" dirty="0"/>
              <a:t>Too many independent stores around us</a:t>
            </a:r>
          </a:p>
          <a:p>
            <a:r>
              <a:rPr lang="en-US" dirty="0"/>
              <a:t>Too many other OEMs around us</a:t>
            </a:r>
          </a:p>
          <a:p>
            <a:r>
              <a:rPr lang="en-US" dirty="0"/>
              <a:t>Most of the Hyundai dealerships are or in the process of building better and newer facilities.</a:t>
            </a:r>
          </a:p>
          <a:p>
            <a:r>
              <a:rPr lang="en-US" dirty="0"/>
              <a:t>Keeping happy and loyal Techs is becoming more difficult. They are offered more compensation with better schedules in newer and air-conditioned facilities.</a:t>
            </a:r>
          </a:p>
          <a:p>
            <a:r>
              <a:rPr lang="en-US" dirty="0"/>
              <a:t>Service Advisors and some Techs don’t treat customers like a lifetime customer which results in customer not returning back to our service drive.</a:t>
            </a:r>
          </a:p>
          <a:p>
            <a:r>
              <a:rPr lang="en-US" dirty="0"/>
              <a:t>Not working Sundays leads to losing customers to non-dealer stores. </a:t>
            </a:r>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6B9CC539-13C6-5E85-4C79-96F9F605C72A}"/>
              </a:ext>
            </a:extLst>
          </p:cNvPr>
          <p:cNvSpPr txBox="1"/>
          <p:nvPr/>
        </p:nvSpPr>
        <p:spPr>
          <a:xfrm>
            <a:off x="677334" y="1390226"/>
            <a:ext cx="2361890" cy="461665"/>
          </a:xfrm>
          <a:prstGeom prst="rect">
            <a:avLst/>
          </a:prstGeom>
          <a:noFill/>
        </p:spPr>
        <p:txBody>
          <a:bodyPr wrap="square" rtlCol="0">
            <a:spAutoFit/>
          </a:bodyPr>
          <a:lstStyle/>
          <a:p>
            <a:r>
              <a:rPr lang="en-US" sz="2400" dirty="0">
                <a:solidFill>
                  <a:schemeClr val="accent5">
                    <a:lumMod val="60000"/>
                    <a:lumOff val="40000"/>
                  </a:schemeClr>
                </a:solidFill>
              </a:rPr>
              <a:t>Threats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the facility Utilization</a:t>
            </a:r>
          </a:p>
          <a:p>
            <a:r>
              <a:rPr lang="en-US" dirty="0"/>
              <a:t>Increase the hours sold</a:t>
            </a:r>
          </a:p>
          <a:p>
            <a:r>
              <a:rPr lang="en-US" dirty="0"/>
              <a:t>Remind service advisor the importance of their role</a:t>
            </a:r>
          </a:p>
          <a:p>
            <a:r>
              <a:rPr lang="en-US" dirty="0"/>
              <a:t>Increase tech proficiency and morale</a:t>
            </a:r>
          </a:p>
          <a:p>
            <a:r>
              <a:rPr lang="en-US" dirty="0"/>
              <a:t>Have more aggressive pay plan rather than just having a flat pay plan</a:t>
            </a:r>
          </a:p>
          <a:p>
            <a:r>
              <a:rPr lang="en-US" dirty="0"/>
              <a:t>Have all the Techs look more professional and in similar uniforms and build better communication between the Techs and customers.</a:t>
            </a:r>
          </a:p>
          <a:p>
            <a:r>
              <a:rPr lang="en-US" dirty="0"/>
              <a:t>Increase the daily Ros written</a:t>
            </a:r>
          </a:p>
          <a:p>
            <a:r>
              <a:rPr lang="en-US" dirty="0"/>
              <a:t>Lower the average Recon time for Internal</a:t>
            </a:r>
          </a:p>
          <a:p>
            <a:endParaRPr lang="en-US" dirty="0"/>
          </a:p>
          <a:p>
            <a:endParaRPr lang="en-US" dirty="0"/>
          </a:p>
        </p:txBody>
      </p:sp>
      <p:sp>
        <p:nvSpPr>
          <p:cNvPr id="4" name="TextBox 3">
            <a:extLst>
              <a:ext uri="{FF2B5EF4-FFF2-40B4-BE49-F238E27FC236}">
                <a16:creationId xmlns:a16="http://schemas.microsoft.com/office/drawing/2014/main" id="{499B322D-984A-13EF-8873-976823E0AF87}"/>
              </a:ext>
            </a:extLst>
          </p:cNvPr>
          <p:cNvSpPr txBox="1"/>
          <p:nvPr/>
        </p:nvSpPr>
        <p:spPr>
          <a:xfrm>
            <a:off x="677334" y="1390226"/>
            <a:ext cx="2361890" cy="461665"/>
          </a:xfrm>
          <a:prstGeom prst="rect">
            <a:avLst/>
          </a:prstGeom>
          <a:noFill/>
        </p:spPr>
        <p:txBody>
          <a:bodyPr wrap="square" rtlCol="0">
            <a:spAutoFit/>
          </a:bodyPr>
          <a:lstStyle/>
          <a:p>
            <a:r>
              <a:rPr lang="en-US" sz="2400" dirty="0">
                <a:solidFill>
                  <a:schemeClr val="accent5">
                    <a:lumMod val="60000"/>
                    <a:lumOff val="40000"/>
                  </a:schemeClr>
                </a:solidFill>
              </a:rPr>
              <a:t>Objectives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Limit access to discount</a:t>
            </a:r>
          </a:p>
          <a:p>
            <a:r>
              <a:rPr lang="en-US" dirty="0"/>
              <a:t>Hold weekly meeting with the Techs </a:t>
            </a:r>
          </a:p>
          <a:p>
            <a:r>
              <a:rPr lang="en-US" dirty="0"/>
              <a:t>Make the shop look clean and safe</a:t>
            </a:r>
          </a:p>
          <a:p>
            <a:r>
              <a:rPr lang="en-US" dirty="0"/>
              <a:t>Always have the pricing board on the wall comparing our price to non-dealer competitive pricing</a:t>
            </a:r>
          </a:p>
          <a:p>
            <a:r>
              <a:rPr lang="en-US" dirty="0"/>
              <a:t>Having teams in the shop and offering them different schedule that will help them make more money and sell more hours</a:t>
            </a:r>
          </a:p>
          <a:p>
            <a:r>
              <a:rPr lang="en-US" dirty="0"/>
              <a:t>Having a dispatcher to help the Techs to get the cars or parts needed</a:t>
            </a:r>
          </a:p>
          <a:p>
            <a:r>
              <a:rPr lang="en-US" dirty="0"/>
              <a:t>Build the most user-friendly website that allows setting up appointments. </a:t>
            </a:r>
          </a:p>
          <a:p>
            <a:r>
              <a:rPr lang="en-US" dirty="0"/>
              <a:t>Offer extended shuttle service hours to customers in the evenings </a:t>
            </a:r>
          </a:p>
          <a:p>
            <a:endParaRPr lang="en-US" dirty="0"/>
          </a:p>
          <a:p>
            <a:endParaRPr lang="en-US" dirty="0"/>
          </a:p>
        </p:txBody>
      </p:sp>
      <p:sp>
        <p:nvSpPr>
          <p:cNvPr id="4" name="TextBox 3">
            <a:extLst>
              <a:ext uri="{FF2B5EF4-FFF2-40B4-BE49-F238E27FC236}">
                <a16:creationId xmlns:a16="http://schemas.microsoft.com/office/drawing/2014/main" id="{2B0F903E-3648-55F0-B8D5-0F424BAFA025}"/>
              </a:ext>
            </a:extLst>
          </p:cNvPr>
          <p:cNvSpPr txBox="1"/>
          <p:nvPr/>
        </p:nvSpPr>
        <p:spPr>
          <a:xfrm>
            <a:off x="677334" y="1390226"/>
            <a:ext cx="2361890" cy="461665"/>
          </a:xfrm>
          <a:prstGeom prst="rect">
            <a:avLst/>
          </a:prstGeom>
          <a:noFill/>
        </p:spPr>
        <p:txBody>
          <a:bodyPr wrap="square" rtlCol="0">
            <a:spAutoFit/>
          </a:bodyPr>
          <a:lstStyle/>
          <a:p>
            <a:r>
              <a:rPr lang="en-US" sz="2400" dirty="0">
                <a:solidFill>
                  <a:schemeClr val="accent5">
                    <a:lumMod val="60000"/>
                    <a:lumOff val="40000"/>
                  </a:schemeClr>
                </a:solidFill>
              </a:rPr>
              <a:t>Strategies</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can not change the building, but we can change ourselves. Service Advisor is the first person to greet the customer. </a:t>
            </a:r>
            <a:r>
              <a:rPr lang="en-US" dirty="0" err="1"/>
              <a:t>He/She</a:t>
            </a:r>
            <a:r>
              <a:rPr lang="en-US" dirty="0"/>
              <a:t> will look professional, courteous and be ready to help. We will keep the service drive very clean and do a proper walk around the car with the customer.</a:t>
            </a:r>
          </a:p>
          <a:p>
            <a:r>
              <a:rPr lang="en-US" dirty="0"/>
              <a:t>Email our service specials to customers</a:t>
            </a:r>
          </a:p>
          <a:p>
            <a:r>
              <a:rPr lang="en-US" dirty="0"/>
              <a:t>We will find the inactive customers in our database and try to reach them by sending them specials.</a:t>
            </a:r>
          </a:p>
          <a:p>
            <a:r>
              <a:rPr lang="en-US" dirty="0"/>
              <a:t>Consider bonus programs for technicians such as “mentorship” program</a:t>
            </a:r>
          </a:p>
          <a:p>
            <a:r>
              <a:rPr lang="en-US" dirty="0"/>
              <a:t>Weekly meeting to check the pace and current data among service, parts and used car manager. Focus on KPI</a:t>
            </a:r>
          </a:p>
          <a:p>
            <a:r>
              <a:rPr lang="en-US" dirty="0"/>
              <a:t>Must adjust the schedule and offer extended hours as well as the weekends</a:t>
            </a:r>
          </a:p>
          <a:p>
            <a:endParaRPr lang="en-US" dirty="0"/>
          </a:p>
          <a:p>
            <a:endParaRPr lang="en-US" dirty="0"/>
          </a:p>
          <a:p>
            <a:endParaRPr lang="en-US" dirty="0"/>
          </a:p>
        </p:txBody>
      </p:sp>
      <p:sp>
        <p:nvSpPr>
          <p:cNvPr id="4" name="TextBox 3">
            <a:extLst>
              <a:ext uri="{FF2B5EF4-FFF2-40B4-BE49-F238E27FC236}">
                <a16:creationId xmlns:a16="http://schemas.microsoft.com/office/drawing/2014/main" id="{9602667D-3C1F-671B-6BBA-BE89CB5E93C6}"/>
              </a:ext>
            </a:extLst>
          </p:cNvPr>
          <p:cNvSpPr txBox="1"/>
          <p:nvPr/>
        </p:nvSpPr>
        <p:spPr>
          <a:xfrm>
            <a:off x="677334" y="1390226"/>
            <a:ext cx="2361890" cy="461665"/>
          </a:xfrm>
          <a:prstGeom prst="rect">
            <a:avLst/>
          </a:prstGeom>
          <a:noFill/>
        </p:spPr>
        <p:txBody>
          <a:bodyPr wrap="square" rtlCol="0">
            <a:spAutoFit/>
          </a:bodyPr>
          <a:lstStyle/>
          <a:p>
            <a:r>
              <a:rPr lang="en-US" sz="2400" dirty="0">
                <a:solidFill>
                  <a:schemeClr val="accent5">
                    <a:lumMod val="60000"/>
                    <a:lumOff val="40000"/>
                  </a:schemeClr>
                </a:solidFill>
              </a:rPr>
              <a:t>Tactics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68708" y="283643"/>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65190" y="828101"/>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46083816"/>
              </p:ext>
            </p:extLst>
          </p:nvPr>
        </p:nvGraphicFramePr>
        <p:xfrm>
          <a:off x="565190" y="1171643"/>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Limit the authorized person to discount hours or parts</a:t>
                      </a:r>
                    </a:p>
                  </a:txBody>
                  <a:tcPr/>
                </a:tc>
                <a:tc>
                  <a:txBody>
                    <a:bodyPr/>
                    <a:lstStyle/>
                    <a:p>
                      <a:r>
                        <a:rPr lang="en-US" dirty="0"/>
                        <a:t>GM/Service Manager/Parts Manager</a:t>
                      </a:r>
                    </a:p>
                  </a:txBody>
                  <a:tcPr/>
                </a:tc>
                <a:tc>
                  <a:txBody>
                    <a:bodyPr/>
                    <a:lstStyle/>
                    <a:p>
                      <a:r>
                        <a:rPr lang="en-US" dirty="0"/>
                        <a:t>January 10th</a:t>
                      </a:r>
                    </a:p>
                  </a:txBody>
                  <a:tcPr/>
                </a:tc>
                <a:extLst>
                  <a:ext uri="{0D108BD9-81ED-4DB2-BD59-A6C34878D82A}">
                    <a16:rowId xmlns:a16="http://schemas.microsoft.com/office/drawing/2014/main" val="2400365483"/>
                  </a:ext>
                </a:extLst>
              </a:tr>
              <a:tr h="565004">
                <a:tc>
                  <a:txBody>
                    <a:bodyPr/>
                    <a:lstStyle/>
                    <a:p>
                      <a:r>
                        <a:rPr lang="en-US" dirty="0"/>
                        <a:t>Put someone in charge of weekly First Time Fill Rate exercise</a:t>
                      </a:r>
                    </a:p>
                  </a:txBody>
                  <a:tcPr/>
                </a:tc>
                <a:tc>
                  <a:txBody>
                    <a:bodyPr/>
                    <a:lstStyle/>
                    <a:p>
                      <a:r>
                        <a:rPr lang="en-US" dirty="0"/>
                        <a:t>Parts Manager</a:t>
                      </a:r>
                    </a:p>
                  </a:txBody>
                  <a:tcPr/>
                </a:tc>
                <a:tc>
                  <a:txBody>
                    <a:bodyPr/>
                    <a:lstStyle/>
                    <a:p>
                      <a:r>
                        <a:rPr lang="en-US" dirty="0"/>
                        <a:t>January 15th</a:t>
                      </a:r>
                    </a:p>
                  </a:txBody>
                  <a:tcPr/>
                </a:tc>
                <a:extLst>
                  <a:ext uri="{0D108BD9-81ED-4DB2-BD59-A6C34878D82A}">
                    <a16:rowId xmlns:a16="http://schemas.microsoft.com/office/drawing/2014/main" val="107845787"/>
                  </a:ext>
                </a:extLst>
              </a:tr>
              <a:tr h="565004">
                <a:tc>
                  <a:txBody>
                    <a:bodyPr/>
                    <a:lstStyle/>
                    <a:p>
                      <a:r>
                        <a:rPr lang="en-US" dirty="0"/>
                        <a:t>Adjust Technician Schedule</a:t>
                      </a:r>
                    </a:p>
                  </a:txBody>
                  <a:tcPr/>
                </a:tc>
                <a:tc>
                  <a:txBody>
                    <a:bodyPr/>
                    <a:lstStyle/>
                    <a:p>
                      <a:r>
                        <a:rPr lang="en-US" dirty="0"/>
                        <a:t>Service Manager</a:t>
                      </a:r>
                    </a:p>
                  </a:txBody>
                  <a:tcPr/>
                </a:tc>
                <a:tc>
                  <a:txBody>
                    <a:bodyPr/>
                    <a:lstStyle/>
                    <a:p>
                      <a:r>
                        <a:rPr lang="en-US" dirty="0"/>
                        <a:t>January 10th</a:t>
                      </a:r>
                    </a:p>
                  </a:txBody>
                  <a:tcPr/>
                </a:tc>
                <a:extLst>
                  <a:ext uri="{0D108BD9-81ED-4DB2-BD59-A6C34878D82A}">
                    <a16:rowId xmlns:a16="http://schemas.microsoft.com/office/drawing/2014/main" val="1530126605"/>
                  </a:ext>
                </a:extLst>
              </a:tr>
              <a:tr h="565004">
                <a:tc>
                  <a:txBody>
                    <a:bodyPr/>
                    <a:lstStyle/>
                    <a:p>
                      <a:r>
                        <a:rPr lang="en-US" dirty="0"/>
                        <a:t>Separate the Technicians into 3 different teams</a:t>
                      </a:r>
                    </a:p>
                  </a:txBody>
                  <a:tcPr/>
                </a:tc>
                <a:tc>
                  <a:txBody>
                    <a:bodyPr/>
                    <a:lstStyle/>
                    <a:p>
                      <a:r>
                        <a:rPr lang="en-US" dirty="0"/>
                        <a:t>Service Manager</a:t>
                      </a:r>
                    </a:p>
                  </a:txBody>
                  <a:tcPr/>
                </a:tc>
                <a:tc>
                  <a:txBody>
                    <a:bodyPr/>
                    <a:lstStyle/>
                    <a:p>
                      <a:r>
                        <a:rPr lang="en-US" dirty="0"/>
                        <a:t>January 10th</a:t>
                      </a:r>
                    </a:p>
                  </a:txBody>
                  <a:tcPr/>
                </a:tc>
                <a:extLst>
                  <a:ext uri="{0D108BD9-81ED-4DB2-BD59-A6C34878D82A}">
                    <a16:rowId xmlns:a16="http://schemas.microsoft.com/office/drawing/2014/main" val="1950345431"/>
                  </a:ext>
                </a:extLst>
              </a:tr>
              <a:tr h="565004">
                <a:tc>
                  <a:txBody>
                    <a:bodyPr/>
                    <a:lstStyle/>
                    <a:p>
                      <a:r>
                        <a:rPr lang="en-US" dirty="0"/>
                        <a:t>Display Competitive Pricing vs. non dealer stores</a:t>
                      </a:r>
                    </a:p>
                  </a:txBody>
                  <a:tcPr/>
                </a:tc>
                <a:tc>
                  <a:txBody>
                    <a:bodyPr/>
                    <a:lstStyle/>
                    <a:p>
                      <a:r>
                        <a:rPr lang="en-US" dirty="0"/>
                        <a:t>GM/Parts Manager/Service</a:t>
                      </a:r>
                    </a:p>
                  </a:txBody>
                  <a:tcPr/>
                </a:tc>
                <a:tc>
                  <a:txBody>
                    <a:bodyPr/>
                    <a:lstStyle/>
                    <a:p>
                      <a:r>
                        <a:rPr lang="en-US" dirty="0"/>
                        <a:t>January 20th</a:t>
                      </a:r>
                    </a:p>
                  </a:txBody>
                  <a:tcPr/>
                </a:tc>
                <a:extLst>
                  <a:ext uri="{0D108BD9-81ED-4DB2-BD59-A6C34878D82A}">
                    <a16:rowId xmlns:a16="http://schemas.microsoft.com/office/drawing/2014/main" val="1960891333"/>
                  </a:ext>
                </a:extLst>
              </a:tr>
              <a:tr h="565004">
                <a:tc>
                  <a:txBody>
                    <a:bodyPr/>
                    <a:lstStyle/>
                    <a:p>
                      <a:r>
                        <a:rPr lang="en-US" dirty="0"/>
                        <a:t>Extend Service Hours of Operation</a:t>
                      </a:r>
                    </a:p>
                  </a:txBody>
                  <a:tcPr/>
                </a:tc>
                <a:tc>
                  <a:txBody>
                    <a:bodyPr/>
                    <a:lstStyle/>
                    <a:p>
                      <a:r>
                        <a:rPr lang="en-US" dirty="0"/>
                        <a:t>GM/Service Manager</a:t>
                      </a:r>
                    </a:p>
                  </a:txBody>
                  <a:tcPr/>
                </a:tc>
                <a:tc>
                  <a:txBody>
                    <a:bodyPr/>
                    <a:lstStyle/>
                    <a:p>
                      <a:r>
                        <a:rPr lang="en-US" dirty="0"/>
                        <a:t>January 25th</a:t>
                      </a:r>
                    </a:p>
                  </a:txBody>
                  <a:tcPr/>
                </a:tc>
                <a:extLst>
                  <a:ext uri="{0D108BD9-81ED-4DB2-BD59-A6C34878D82A}">
                    <a16:rowId xmlns:a16="http://schemas.microsoft.com/office/drawing/2014/main" val="4137224325"/>
                  </a:ext>
                </a:extLst>
              </a:tr>
              <a:tr h="565004">
                <a:tc>
                  <a:txBody>
                    <a:bodyPr/>
                    <a:lstStyle/>
                    <a:p>
                      <a:r>
                        <a:rPr lang="en-US" dirty="0"/>
                        <a:t>Create Tech bonus program</a:t>
                      </a:r>
                    </a:p>
                  </a:txBody>
                  <a:tcPr/>
                </a:tc>
                <a:tc>
                  <a:txBody>
                    <a:bodyPr/>
                    <a:lstStyle/>
                    <a:p>
                      <a:r>
                        <a:rPr lang="en-US" dirty="0"/>
                        <a:t>GM/Service Manager</a:t>
                      </a:r>
                    </a:p>
                  </a:txBody>
                  <a:tcPr/>
                </a:tc>
                <a:tc>
                  <a:txBody>
                    <a:bodyPr/>
                    <a:lstStyle/>
                    <a:p>
                      <a:r>
                        <a:rPr lang="en-US" dirty="0"/>
                        <a:t>January 25</a:t>
                      </a:r>
                      <a:r>
                        <a:rPr lang="en-US" baseline="30000" dirty="0"/>
                        <a:t>th</a:t>
                      </a:r>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F27139-8EF6-A866-F08F-FE36D3B0FE76}"/>
              </a:ext>
            </a:extLst>
          </p:cNvPr>
          <p:cNvSpPr>
            <a:spLocks noGrp="1"/>
          </p:cNvSpPr>
          <p:nvPr>
            <p:ph idx="1"/>
          </p:nvPr>
        </p:nvSpPr>
        <p:spPr/>
        <p:txBody>
          <a:bodyPr/>
          <a:lstStyle/>
          <a:p>
            <a:endParaRPr lang="en-US" dirty="0"/>
          </a:p>
        </p:txBody>
      </p:sp>
      <p:sp>
        <p:nvSpPr>
          <p:cNvPr id="4" name="Content Placeholder 2">
            <a:extLst>
              <a:ext uri="{FF2B5EF4-FFF2-40B4-BE49-F238E27FC236}">
                <a16:creationId xmlns:a16="http://schemas.microsoft.com/office/drawing/2014/main" id="{B4DAA2D2-4A96-FE74-FA00-4FF357FAD9F3}"/>
              </a:ext>
            </a:extLst>
          </p:cNvPr>
          <p:cNvSpPr txBox="1">
            <a:spLocks/>
          </p:cNvSpPr>
          <p:nvPr/>
        </p:nvSpPr>
        <p:spPr>
          <a:xfrm>
            <a:off x="530685" y="644106"/>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a:t>Action Plan</a:t>
            </a:r>
          </a:p>
          <a:p>
            <a:endParaRPr lang="en-US" dirty="0"/>
          </a:p>
          <a:p>
            <a:endParaRPr lang="en-US" dirty="0"/>
          </a:p>
        </p:txBody>
      </p:sp>
      <p:graphicFrame>
        <p:nvGraphicFramePr>
          <p:cNvPr id="5" name="Table 4">
            <a:extLst>
              <a:ext uri="{FF2B5EF4-FFF2-40B4-BE49-F238E27FC236}">
                <a16:creationId xmlns:a16="http://schemas.microsoft.com/office/drawing/2014/main" id="{652F037E-9C12-996D-DCB2-0F7DDFB1FFB4}"/>
              </a:ext>
            </a:extLst>
          </p:cNvPr>
          <p:cNvGraphicFramePr>
            <a:graphicFrameLocks noGrp="1"/>
          </p:cNvGraphicFramePr>
          <p:nvPr>
            <p:extLst>
              <p:ext uri="{D42A27DB-BD31-4B8C-83A1-F6EECF244321}">
                <p14:modId xmlns:p14="http://schemas.microsoft.com/office/powerpoint/2010/main" val="1530678979"/>
              </p:ext>
            </p:extLst>
          </p:nvPr>
        </p:nvGraphicFramePr>
        <p:xfrm>
          <a:off x="409422" y="1085379"/>
          <a:ext cx="9132492" cy="544405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Have 3 Assigned Techs for Internal</a:t>
                      </a:r>
                    </a:p>
                  </a:txBody>
                  <a:tcPr/>
                </a:tc>
                <a:tc>
                  <a:txBody>
                    <a:bodyPr/>
                    <a:lstStyle/>
                    <a:p>
                      <a:r>
                        <a:rPr lang="en-US" dirty="0"/>
                        <a:t>Service Manager</a:t>
                      </a:r>
                    </a:p>
                  </a:txBody>
                  <a:tcPr/>
                </a:tc>
                <a:tc>
                  <a:txBody>
                    <a:bodyPr/>
                    <a:lstStyle/>
                    <a:p>
                      <a:r>
                        <a:rPr lang="en-US" dirty="0"/>
                        <a:t>January 15th</a:t>
                      </a:r>
                    </a:p>
                  </a:txBody>
                  <a:tcPr/>
                </a:tc>
                <a:extLst>
                  <a:ext uri="{0D108BD9-81ED-4DB2-BD59-A6C34878D82A}">
                    <a16:rowId xmlns:a16="http://schemas.microsoft.com/office/drawing/2014/main" val="2400365483"/>
                  </a:ext>
                </a:extLst>
              </a:tr>
              <a:tr h="565004">
                <a:tc>
                  <a:txBody>
                    <a:bodyPr/>
                    <a:lstStyle/>
                    <a:p>
                      <a:r>
                        <a:rPr lang="en-US" dirty="0"/>
                        <a:t>Extend the Hours for Shuttle services</a:t>
                      </a:r>
                    </a:p>
                  </a:txBody>
                  <a:tcPr/>
                </a:tc>
                <a:tc>
                  <a:txBody>
                    <a:bodyPr/>
                    <a:lstStyle/>
                    <a:p>
                      <a:r>
                        <a:rPr lang="en-US" dirty="0"/>
                        <a:t>GM/Service Manager</a:t>
                      </a:r>
                    </a:p>
                  </a:txBody>
                  <a:tcPr/>
                </a:tc>
                <a:tc>
                  <a:txBody>
                    <a:bodyPr/>
                    <a:lstStyle/>
                    <a:p>
                      <a:r>
                        <a:rPr lang="en-US" dirty="0"/>
                        <a:t>January 15th</a:t>
                      </a:r>
                    </a:p>
                  </a:txBody>
                  <a:tcPr/>
                </a:tc>
                <a:extLst>
                  <a:ext uri="{0D108BD9-81ED-4DB2-BD59-A6C34878D82A}">
                    <a16:rowId xmlns:a16="http://schemas.microsoft.com/office/drawing/2014/main" val="107845787"/>
                  </a:ext>
                </a:extLst>
              </a:tr>
              <a:tr h="565004">
                <a:tc>
                  <a:txBody>
                    <a:bodyPr/>
                    <a:lstStyle/>
                    <a:p>
                      <a:r>
                        <a:rPr lang="en-US" dirty="0"/>
                        <a:t>Make Adjustments on our website</a:t>
                      </a:r>
                    </a:p>
                  </a:txBody>
                  <a:tcPr/>
                </a:tc>
                <a:tc>
                  <a:txBody>
                    <a:bodyPr/>
                    <a:lstStyle/>
                    <a:p>
                      <a:r>
                        <a:rPr lang="en-US" dirty="0"/>
                        <a:t>GM/</a:t>
                      </a:r>
                      <a:r>
                        <a:rPr lang="en-US" dirty="0" err="1"/>
                        <a:t>Marketting</a:t>
                      </a:r>
                      <a:r>
                        <a:rPr lang="en-US" dirty="0"/>
                        <a:t> Manager</a:t>
                      </a:r>
                    </a:p>
                  </a:txBody>
                  <a:tcPr/>
                </a:tc>
                <a:tc>
                  <a:txBody>
                    <a:bodyPr/>
                    <a:lstStyle/>
                    <a:p>
                      <a:r>
                        <a:rPr lang="en-US" dirty="0"/>
                        <a:t>January 25th</a:t>
                      </a:r>
                    </a:p>
                  </a:txBody>
                  <a:tcPr/>
                </a:tc>
                <a:extLst>
                  <a:ext uri="{0D108BD9-81ED-4DB2-BD59-A6C34878D82A}">
                    <a16:rowId xmlns:a16="http://schemas.microsoft.com/office/drawing/2014/main" val="1530126605"/>
                  </a:ext>
                </a:extLst>
              </a:tr>
              <a:tr h="565004">
                <a:tc>
                  <a:txBody>
                    <a:bodyPr/>
                    <a:lstStyle/>
                    <a:p>
                      <a:r>
                        <a:rPr lang="en-US" dirty="0"/>
                        <a:t>Start Mentorship programs</a:t>
                      </a:r>
                    </a:p>
                  </a:txBody>
                  <a:tcPr/>
                </a:tc>
                <a:tc>
                  <a:txBody>
                    <a:bodyPr/>
                    <a:lstStyle/>
                    <a:p>
                      <a:r>
                        <a:rPr lang="en-US" dirty="0"/>
                        <a:t>Service Manager</a:t>
                      </a:r>
                    </a:p>
                  </a:txBody>
                  <a:tcPr/>
                </a:tc>
                <a:tc>
                  <a:txBody>
                    <a:bodyPr/>
                    <a:lstStyle/>
                    <a:p>
                      <a:r>
                        <a:rPr lang="en-US" dirty="0"/>
                        <a:t>January 20th</a:t>
                      </a:r>
                    </a:p>
                  </a:txBody>
                  <a:tcPr/>
                </a:tc>
                <a:extLst>
                  <a:ext uri="{0D108BD9-81ED-4DB2-BD59-A6C34878D82A}">
                    <a16:rowId xmlns:a16="http://schemas.microsoft.com/office/drawing/2014/main" val="1950345431"/>
                  </a:ext>
                </a:extLst>
              </a:tr>
              <a:tr h="565004">
                <a:tc>
                  <a:txBody>
                    <a:bodyPr/>
                    <a:lstStyle/>
                    <a:p>
                      <a:r>
                        <a:rPr lang="en-US" dirty="0"/>
                        <a:t>Install Express Lube</a:t>
                      </a:r>
                    </a:p>
                  </a:txBody>
                  <a:tcPr/>
                </a:tc>
                <a:tc>
                  <a:txBody>
                    <a:bodyPr/>
                    <a:lstStyle/>
                    <a:p>
                      <a:r>
                        <a:rPr lang="en-US" dirty="0"/>
                        <a:t>GM/Service</a:t>
                      </a:r>
                    </a:p>
                  </a:txBody>
                  <a:tcPr/>
                </a:tc>
                <a:tc>
                  <a:txBody>
                    <a:bodyPr/>
                    <a:lstStyle/>
                    <a:p>
                      <a:r>
                        <a:rPr lang="en-US" dirty="0"/>
                        <a:t>January 30th</a:t>
                      </a:r>
                    </a:p>
                  </a:txBody>
                  <a:tcPr/>
                </a:tc>
                <a:extLst>
                  <a:ext uri="{0D108BD9-81ED-4DB2-BD59-A6C34878D82A}">
                    <a16:rowId xmlns:a16="http://schemas.microsoft.com/office/drawing/2014/main" val="1960891333"/>
                  </a:ext>
                </a:extLst>
              </a:tr>
              <a:tr h="565004">
                <a:tc>
                  <a:txBody>
                    <a:bodyPr/>
                    <a:lstStyle/>
                    <a:p>
                      <a:r>
                        <a:rPr lang="en-US" dirty="0"/>
                        <a:t>Consider Managers’ pay plans to be based on department net instead of department gross</a:t>
                      </a:r>
                    </a:p>
                  </a:txBody>
                  <a:tcPr/>
                </a:tc>
                <a:tc>
                  <a:txBody>
                    <a:bodyPr/>
                    <a:lstStyle/>
                    <a:p>
                      <a:r>
                        <a:rPr lang="en-US" dirty="0"/>
                        <a:t>GM</a:t>
                      </a:r>
                    </a:p>
                  </a:txBody>
                  <a:tcPr/>
                </a:tc>
                <a:tc>
                  <a:txBody>
                    <a:bodyPr/>
                    <a:lstStyle/>
                    <a:p>
                      <a:r>
                        <a:rPr lang="en-US" dirty="0"/>
                        <a:t>February 15th</a:t>
                      </a:r>
                    </a:p>
                  </a:txBody>
                  <a:tcPr/>
                </a:tc>
                <a:extLst>
                  <a:ext uri="{0D108BD9-81ED-4DB2-BD59-A6C34878D82A}">
                    <a16:rowId xmlns:a16="http://schemas.microsoft.com/office/drawing/2014/main" val="4137224325"/>
                  </a:ext>
                </a:extLst>
              </a:tr>
              <a:tr h="565004">
                <a:tc>
                  <a:txBody>
                    <a:bodyPr/>
                    <a:lstStyle/>
                    <a:p>
                      <a:r>
                        <a:rPr lang="en-US" dirty="0"/>
                        <a:t>Remodel the service lobby</a:t>
                      </a:r>
                    </a:p>
                  </a:txBody>
                  <a:tcPr/>
                </a:tc>
                <a:tc>
                  <a:txBody>
                    <a:bodyPr/>
                    <a:lstStyle/>
                    <a:p>
                      <a:r>
                        <a:rPr lang="en-US" dirty="0"/>
                        <a:t>GM</a:t>
                      </a:r>
                    </a:p>
                  </a:txBody>
                  <a:tcPr/>
                </a:tc>
                <a:tc>
                  <a:txBody>
                    <a:bodyPr/>
                    <a:lstStyle/>
                    <a:p>
                      <a:r>
                        <a:rPr lang="en-US" dirty="0"/>
                        <a:t>March 30th</a:t>
                      </a:r>
                    </a:p>
                  </a:txBody>
                  <a:tcPr/>
                </a:tc>
                <a:extLst>
                  <a:ext uri="{0D108BD9-81ED-4DB2-BD59-A6C34878D82A}">
                    <a16:rowId xmlns:a16="http://schemas.microsoft.com/office/drawing/2014/main" val="2642230709"/>
                  </a:ext>
                </a:extLst>
              </a:tr>
            </a:tbl>
          </a:graphicData>
        </a:graphic>
      </p:graphicFrame>
      <p:sp>
        <p:nvSpPr>
          <p:cNvPr id="8" name="Title 1">
            <a:extLst>
              <a:ext uri="{FF2B5EF4-FFF2-40B4-BE49-F238E27FC236}">
                <a16:creationId xmlns:a16="http://schemas.microsoft.com/office/drawing/2014/main" id="{1DC8A8BF-DBAD-FCFC-117C-E6554497433C}"/>
              </a:ext>
            </a:extLst>
          </p:cNvPr>
          <p:cNvSpPr>
            <a:spLocks noGrp="1"/>
          </p:cNvSpPr>
          <p:nvPr>
            <p:ph type="title"/>
          </p:nvPr>
        </p:nvSpPr>
        <p:spPr>
          <a:xfrm>
            <a:off x="530685" y="0"/>
            <a:ext cx="8596668" cy="1320800"/>
          </a:xfrm>
        </p:spPr>
        <p:txBody>
          <a:bodyPr/>
          <a:lstStyle/>
          <a:p>
            <a:r>
              <a:rPr lang="en-US" dirty="0"/>
              <a:t>SWOT Analysis</a:t>
            </a:r>
          </a:p>
        </p:txBody>
      </p:sp>
    </p:spTree>
    <p:extLst>
      <p:ext uri="{BB962C8B-B14F-4D97-AF65-F5344CB8AC3E}">
        <p14:creationId xmlns:p14="http://schemas.microsoft.com/office/powerpoint/2010/main" val="2859147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99696" y="1427344"/>
            <a:ext cx="8596668" cy="4731916"/>
          </a:xfrm>
        </p:spPr>
        <p:txBody>
          <a:bodyPr>
            <a:normAutofit fontScale="92500" lnSpcReduction="20000"/>
          </a:bodyPr>
          <a:lstStyle/>
          <a:p>
            <a:r>
              <a:rPr lang="en-US" dirty="0"/>
              <a:t>It is obvious that shortened Saturday hours and not being open on Sundays have impact in the hours sold by service. Parts “First Time Fill Rate” is over 80 percent, which is a strength in the service utilization. Florida has one of the highest growing populations. Many people are moving to Central Florida from other states and outside the US. Service business is still considered essential business (remember the Covid days). If we can adjust our schedule and make it more convenient to our customers, we can ensure a higher facility utilization and not lose current customers to non-dealers</a:t>
            </a:r>
          </a:p>
          <a:p>
            <a:r>
              <a:rPr lang="en-US" dirty="0"/>
              <a:t>We have growing number of Ros every day. We average over 95 Ros a day. How about a 6 minutes rule! What happens if we sell 6 minutes more on every RO, which is 1/10 of an hour. What would the impact be, if you compounded for a year? We must focus on how to increase “sold hours” per RO. </a:t>
            </a:r>
            <a:r>
              <a:rPr lang="en-US"/>
              <a:t>Need Techs </a:t>
            </a:r>
            <a:r>
              <a:rPr lang="en-US" dirty="0"/>
              <a:t>to help service advisors to sell? Why not the Techs send the customers a quick video of the inspection or repairs needed to customer’s phone, so they can actually see it for themselves, which will help the advisors to sell more. How much would extra 0.1 hour per RO help the fixed service absorption</a:t>
            </a:r>
          </a:p>
          <a:p>
            <a:r>
              <a:rPr lang="en-US" dirty="0"/>
              <a:t>Nowadays almost everything is done online. People order food online, buy plane tickets online, even buy groceries online. We must make our website super user-friendly with less pop-ups. Customer should be able to make his/her appointment within less than a minute.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27892" y="166856"/>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47937" y="932624"/>
            <a:ext cx="8596668" cy="388077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chemeClr val="accent5"/>
                </a:solidFill>
                <a:latin typeface="Calibri" panose="020F0502020204030204" pitchFamily="34" charset="0"/>
              </a:rPr>
              <a:t>Current Practices</a:t>
            </a:r>
          </a:p>
          <a:p>
            <a:endParaRPr lang="en-US" dirty="0">
              <a:solidFill>
                <a:schemeClr val="accent5"/>
              </a:solidFill>
              <a:latin typeface="Calibri" panose="020F0502020204030204" pitchFamily="34" charset="0"/>
            </a:endParaRPr>
          </a:p>
          <a:p>
            <a:pPr marL="0" indent="0">
              <a:buNone/>
            </a:pPr>
            <a:endParaRPr lang="en-US" sz="1800" b="0" i="0" u="none" strike="noStrike" baseline="0" dirty="0">
              <a:solidFill>
                <a:schemeClr val="accent5"/>
              </a:solidFill>
              <a:latin typeface="Calibri" panose="020F0502020204030204" pitchFamily="34" charset="0"/>
            </a:endParaRPr>
          </a:p>
          <a:p>
            <a:endParaRPr lang="en-US" sz="1800" b="0" i="0" u="none" strike="noStrike" baseline="0" dirty="0">
              <a:solidFill>
                <a:schemeClr val="accent5"/>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descr="A person working on a car&#10;&#10;Description automatically generated">
            <a:extLst>
              <a:ext uri="{FF2B5EF4-FFF2-40B4-BE49-F238E27FC236}">
                <a16:creationId xmlns:a16="http://schemas.microsoft.com/office/drawing/2014/main" id="{9746151F-7F1D-698F-7BA5-EB81393FAC40}"/>
              </a:ext>
            </a:extLst>
          </p:cNvPr>
          <p:cNvPicPr>
            <a:picLocks noChangeAspect="1"/>
          </p:cNvPicPr>
          <p:nvPr/>
        </p:nvPicPr>
        <p:blipFill>
          <a:blip r:embed="rId2"/>
          <a:stretch>
            <a:fillRect/>
          </a:stretch>
        </p:blipFill>
        <p:spPr>
          <a:xfrm>
            <a:off x="4421197" y="81318"/>
            <a:ext cx="2175637" cy="2409316"/>
          </a:xfrm>
          <a:prstGeom prst="rect">
            <a:avLst/>
          </a:prstGeom>
        </p:spPr>
      </p:pic>
      <p:graphicFrame>
        <p:nvGraphicFramePr>
          <p:cNvPr id="9" name="Diagram 8">
            <a:extLst>
              <a:ext uri="{FF2B5EF4-FFF2-40B4-BE49-F238E27FC236}">
                <a16:creationId xmlns:a16="http://schemas.microsoft.com/office/drawing/2014/main" id="{EE06A4C5-C8E5-53C1-9AEE-63D5D085C624}"/>
              </a:ext>
            </a:extLst>
          </p:cNvPr>
          <p:cNvGraphicFramePr/>
          <p:nvPr>
            <p:extLst>
              <p:ext uri="{D42A27DB-BD31-4B8C-83A1-F6EECF244321}">
                <p14:modId xmlns:p14="http://schemas.microsoft.com/office/powerpoint/2010/main" val="1856738989"/>
              </p:ext>
            </p:extLst>
          </p:nvPr>
        </p:nvGraphicFramePr>
        <p:xfrm>
          <a:off x="354546" y="1720743"/>
          <a:ext cx="3873260" cy="6463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1125C18B-F65C-2C02-DB3F-35C59E782E4B}"/>
              </a:ext>
            </a:extLst>
          </p:cNvPr>
          <p:cNvSpPr txBox="1"/>
          <p:nvPr/>
        </p:nvSpPr>
        <p:spPr>
          <a:xfrm>
            <a:off x="547936" y="2428972"/>
            <a:ext cx="2859657" cy="369332"/>
          </a:xfrm>
          <a:prstGeom prst="rect">
            <a:avLst/>
          </a:prstGeom>
          <a:noFill/>
        </p:spPr>
        <p:txBody>
          <a:bodyPr wrap="square" rtlCol="0">
            <a:spAutoFit/>
          </a:bodyPr>
          <a:lstStyle/>
          <a:p>
            <a:r>
              <a:rPr lang="en-US" sz="1800" b="0" i="0" u="none" strike="noStrike" baseline="0" dirty="0">
                <a:solidFill>
                  <a:schemeClr val="accent5"/>
                </a:solidFill>
                <a:latin typeface="Calibri" panose="020F0502020204030204" pitchFamily="34" charset="0"/>
              </a:rPr>
              <a:t>Goals For Improvement</a:t>
            </a:r>
          </a:p>
        </p:txBody>
      </p:sp>
      <p:grpSp>
        <p:nvGrpSpPr>
          <p:cNvPr id="15" name="Group 14">
            <a:extLst>
              <a:ext uri="{FF2B5EF4-FFF2-40B4-BE49-F238E27FC236}">
                <a16:creationId xmlns:a16="http://schemas.microsoft.com/office/drawing/2014/main" id="{7C7ED383-06B4-8388-270E-B4F3A6246080}"/>
              </a:ext>
            </a:extLst>
          </p:cNvPr>
          <p:cNvGrpSpPr/>
          <p:nvPr/>
        </p:nvGrpSpPr>
        <p:grpSpPr>
          <a:xfrm>
            <a:off x="354546" y="2827298"/>
            <a:ext cx="3873260" cy="1019191"/>
            <a:chOff x="477454" y="3880613"/>
            <a:chExt cx="3873260" cy="1019191"/>
          </a:xfrm>
        </p:grpSpPr>
        <p:graphicFrame>
          <p:nvGraphicFramePr>
            <p:cNvPr id="13" name="Diagram 12">
              <a:extLst>
                <a:ext uri="{FF2B5EF4-FFF2-40B4-BE49-F238E27FC236}">
                  <a16:creationId xmlns:a16="http://schemas.microsoft.com/office/drawing/2014/main" id="{104B3FEC-D153-AAAF-E1E6-05DEA24CA549}"/>
                </a:ext>
              </a:extLst>
            </p:cNvPr>
            <p:cNvGraphicFramePr/>
            <p:nvPr>
              <p:extLst>
                <p:ext uri="{D42A27DB-BD31-4B8C-83A1-F6EECF244321}">
                  <p14:modId xmlns:p14="http://schemas.microsoft.com/office/powerpoint/2010/main" val="439551730"/>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Diagram 13">
              <a:extLst>
                <a:ext uri="{FF2B5EF4-FFF2-40B4-BE49-F238E27FC236}">
                  <a16:creationId xmlns:a16="http://schemas.microsoft.com/office/drawing/2014/main" id="{9CC0EA7E-ACD4-E104-6437-CC4BD9E16692}"/>
                </a:ext>
              </a:extLst>
            </p:cNvPr>
            <p:cNvGraphicFramePr/>
            <p:nvPr>
              <p:extLst>
                <p:ext uri="{D42A27DB-BD31-4B8C-83A1-F6EECF244321}">
                  <p14:modId xmlns:p14="http://schemas.microsoft.com/office/powerpoint/2010/main" val="2552443069"/>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pic>
        <p:nvPicPr>
          <p:cNvPr id="17" name="Picture 16" descr="A room with couches and a plant&#10;&#10;Description automatically generated">
            <a:extLst>
              <a:ext uri="{FF2B5EF4-FFF2-40B4-BE49-F238E27FC236}">
                <a16:creationId xmlns:a16="http://schemas.microsoft.com/office/drawing/2014/main" id="{A38CE3F9-F38B-1A8C-D42B-8DDA215E36EF}"/>
              </a:ext>
            </a:extLst>
          </p:cNvPr>
          <p:cNvPicPr>
            <a:picLocks noChangeAspect="1"/>
          </p:cNvPicPr>
          <p:nvPr/>
        </p:nvPicPr>
        <p:blipFill>
          <a:blip r:embed="rId18"/>
          <a:stretch>
            <a:fillRect/>
          </a:stretch>
        </p:blipFill>
        <p:spPr>
          <a:xfrm>
            <a:off x="6891446" y="587003"/>
            <a:ext cx="2859656" cy="3804947"/>
          </a:xfrm>
          <a:prstGeom prst="rect">
            <a:avLst/>
          </a:prstGeom>
        </p:spPr>
      </p:pic>
      <p:sp>
        <p:nvSpPr>
          <p:cNvPr id="18" name="TextBox 17">
            <a:extLst>
              <a:ext uri="{FF2B5EF4-FFF2-40B4-BE49-F238E27FC236}">
                <a16:creationId xmlns:a16="http://schemas.microsoft.com/office/drawing/2014/main" id="{B1E8F804-7D39-C250-09AB-D3735929E662}"/>
              </a:ext>
            </a:extLst>
          </p:cNvPr>
          <p:cNvSpPr txBox="1"/>
          <p:nvPr/>
        </p:nvSpPr>
        <p:spPr>
          <a:xfrm>
            <a:off x="547935" y="3950404"/>
            <a:ext cx="2859657" cy="369332"/>
          </a:xfrm>
          <a:prstGeom prst="rect">
            <a:avLst/>
          </a:prstGeom>
          <a:noFill/>
        </p:spPr>
        <p:txBody>
          <a:bodyPr wrap="square" rtlCol="0">
            <a:spAutoFit/>
          </a:bodyPr>
          <a:lstStyle/>
          <a:p>
            <a:r>
              <a:rPr lang="en-US" sz="1800" b="0" i="0" u="none" strike="noStrike" baseline="0" dirty="0">
                <a:solidFill>
                  <a:schemeClr val="accent5"/>
                </a:solidFill>
                <a:latin typeface="Calibri" panose="020F0502020204030204" pitchFamily="34" charset="0"/>
              </a:rPr>
              <a:t>Plans to Achieve Our</a:t>
            </a:r>
            <a:r>
              <a:rPr lang="en-US" dirty="0">
                <a:solidFill>
                  <a:schemeClr val="accent5"/>
                </a:solidFill>
                <a:latin typeface="Calibri" panose="020F0502020204030204" pitchFamily="34" charset="0"/>
              </a:rPr>
              <a:t> Goals</a:t>
            </a:r>
            <a:endParaRPr lang="en-US" sz="1800" b="0" i="0" u="none" strike="noStrike" baseline="0" dirty="0">
              <a:solidFill>
                <a:schemeClr val="accent5"/>
              </a:solidFill>
              <a:latin typeface="Calibri" panose="020F0502020204030204" pitchFamily="34" charset="0"/>
            </a:endParaRPr>
          </a:p>
        </p:txBody>
      </p:sp>
      <p:grpSp>
        <p:nvGrpSpPr>
          <p:cNvPr id="19" name="Group 18">
            <a:extLst>
              <a:ext uri="{FF2B5EF4-FFF2-40B4-BE49-F238E27FC236}">
                <a16:creationId xmlns:a16="http://schemas.microsoft.com/office/drawing/2014/main" id="{7E3111E4-B1E2-2C9E-A054-2FFC44D440A0}"/>
              </a:ext>
            </a:extLst>
          </p:cNvPr>
          <p:cNvGrpSpPr/>
          <p:nvPr/>
        </p:nvGrpSpPr>
        <p:grpSpPr>
          <a:xfrm>
            <a:off x="354546" y="4313816"/>
            <a:ext cx="3873260" cy="1019191"/>
            <a:chOff x="477454" y="3880613"/>
            <a:chExt cx="3873260" cy="1019191"/>
          </a:xfrm>
        </p:grpSpPr>
        <p:graphicFrame>
          <p:nvGraphicFramePr>
            <p:cNvPr id="20" name="Diagram 19">
              <a:extLst>
                <a:ext uri="{FF2B5EF4-FFF2-40B4-BE49-F238E27FC236}">
                  <a16:creationId xmlns:a16="http://schemas.microsoft.com/office/drawing/2014/main" id="{DA7C6039-303D-421D-816B-172872BB8010}"/>
                </a:ext>
              </a:extLst>
            </p:cNvPr>
            <p:cNvGraphicFramePr/>
            <p:nvPr>
              <p:extLst>
                <p:ext uri="{D42A27DB-BD31-4B8C-83A1-F6EECF244321}">
                  <p14:modId xmlns:p14="http://schemas.microsoft.com/office/powerpoint/2010/main" val="1386125044"/>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21" name="Diagram 20">
              <a:extLst>
                <a:ext uri="{FF2B5EF4-FFF2-40B4-BE49-F238E27FC236}">
                  <a16:creationId xmlns:a16="http://schemas.microsoft.com/office/drawing/2014/main" id="{D4203662-74BC-0D8E-403C-B83904FE6580}"/>
                </a:ext>
              </a:extLst>
            </p:cNvPr>
            <p:cNvGraphicFramePr/>
            <p:nvPr>
              <p:extLst>
                <p:ext uri="{D42A27DB-BD31-4B8C-83A1-F6EECF244321}">
                  <p14:modId xmlns:p14="http://schemas.microsoft.com/office/powerpoint/2010/main" val="4196458408"/>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pSp>
      <p:sp>
        <p:nvSpPr>
          <p:cNvPr id="22" name="TextBox 21">
            <a:extLst>
              <a:ext uri="{FF2B5EF4-FFF2-40B4-BE49-F238E27FC236}">
                <a16:creationId xmlns:a16="http://schemas.microsoft.com/office/drawing/2014/main" id="{02107EC1-B2B6-9A97-4AFA-F6C8E352EED7}"/>
              </a:ext>
            </a:extLst>
          </p:cNvPr>
          <p:cNvSpPr txBox="1"/>
          <p:nvPr/>
        </p:nvSpPr>
        <p:spPr>
          <a:xfrm>
            <a:off x="547935" y="5273621"/>
            <a:ext cx="3144170" cy="369332"/>
          </a:xfrm>
          <a:prstGeom prst="rect">
            <a:avLst/>
          </a:prstGeom>
          <a:noFill/>
        </p:spPr>
        <p:txBody>
          <a:bodyPr wrap="square" rtlCol="0">
            <a:spAutoFit/>
          </a:bodyPr>
          <a:lstStyle/>
          <a:p>
            <a:r>
              <a:rPr lang="en-US" sz="1800" b="0" i="0" u="none" strike="noStrike" baseline="0" dirty="0">
                <a:solidFill>
                  <a:schemeClr val="accent5"/>
                </a:solidFill>
                <a:latin typeface="Calibri" panose="020F0502020204030204" pitchFamily="34" charset="0"/>
              </a:rPr>
              <a:t>Plans to Evaluate Our Changes</a:t>
            </a:r>
          </a:p>
        </p:txBody>
      </p:sp>
      <p:grpSp>
        <p:nvGrpSpPr>
          <p:cNvPr id="26" name="Group 25">
            <a:extLst>
              <a:ext uri="{FF2B5EF4-FFF2-40B4-BE49-F238E27FC236}">
                <a16:creationId xmlns:a16="http://schemas.microsoft.com/office/drawing/2014/main" id="{F0114985-2BA6-32D4-0A89-F7164C99A674}"/>
              </a:ext>
            </a:extLst>
          </p:cNvPr>
          <p:cNvGrpSpPr/>
          <p:nvPr/>
        </p:nvGrpSpPr>
        <p:grpSpPr>
          <a:xfrm>
            <a:off x="354546" y="5661884"/>
            <a:ext cx="3873260" cy="1019191"/>
            <a:chOff x="477454" y="3880613"/>
            <a:chExt cx="3873260" cy="1019191"/>
          </a:xfrm>
        </p:grpSpPr>
        <p:graphicFrame>
          <p:nvGraphicFramePr>
            <p:cNvPr id="27" name="Diagram 26">
              <a:extLst>
                <a:ext uri="{FF2B5EF4-FFF2-40B4-BE49-F238E27FC236}">
                  <a16:creationId xmlns:a16="http://schemas.microsoft.com/office/drawing/2014/main" id="{C5EC6AE2-32C6-D3B8-DC51-3F87C656FB08}"/>
                </a:ext>
              </a:extLst>
            </p:cNvPr>
            <p:cNvGraphicFramePr/>
            <p:nvPr>
              <p:extLst>
                <p:ext uri="{D42A27DB-BD31-4B8C-83A1-F6EECF244321}">
                  <p14:modId xmlns:p14="http://schemas.microsoft.com/office/powerpoint/2010/main" val="2277827254"/>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aphicFrame>
          <p:nvGraphicFramePr>
            <p:cNvPr id="28" name="Diagram 27">
              <a:extLst>
                <a:ext uri="{FF2B5EF4-FFF2-40B4-BE49-F238E27FC236}">
                  <a16:creationId xmlns:a16="http://schemas.microsoft.com/office/drawing/2014/main" id="{4C9F8018-4B83-519D-9377-AB2C41C19335}"/>
                </a:ext>
              </a:extLst>
            </p:cNvPr>
            <p:cNvGraphicFramePr/>
            <p:nvPr>
              <p:extLst>
                <p:ext uri="{D42A27DB-BD31-4B8C-83A1-F6EECF244321}">
                  <p14:modId xmlns:p14="http://schemas.microsoft.com/office/powerpoint/2010/main" val="3069924853"/>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pSp>
    </p:spTree>
    <p:extLst>
      <p:ext uri="{BB962C8B-B14F-4D97-AF65-F5344CB8AC3E}">
        <p14:creationId xmlns:p14="http://schemas.microsoft.com/office/powerpoint/2010/main" val="2924363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2" grpId="0"/>
      <p:bldP spid="18"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descr="A screenshot of a spreadsheet&#10;&#10;Description automatically generated">
            <a:extLst>
              <a:ext uri="{FF2B5EF4-FFF2-40B4-BE49-F238E27FC236}">
                <a16:creationId xmlns:a16="http://schemas.microsoft.com/office/drawing/2014/main" id="{ED35FE29-BFC7-AAA6-3D90-6D92CC61735C}"/>
              </a:ext>
            </a:extLst>
          </p:cNvPr>
          <p:cNvPicPr>
            <a:picLocks noChangeAspect="1"/>
          </p:cNvPicPr>
          <p:nvPr/>
        </p:nvPicPr>
        <p:blipFill>
          <a:blip r:embed="rId3"/>
          <a:stretch>
            <a:fillRect/>
          </a:stretch>
        </p:blipFill>
        <p:spPr>
          <a:xfrm>
            <a:off x="5298108" y="2293005"/>
            <a:ext cx="4933950" cy="2971800"/>
          </a:xfrm>
          <a:prstGeom prst="rect">
            <a:avLst/>
          </a:prstGeom>
        </p:spPr>
      </p:pic>
      <p:grpSp>
        <p:nvGrpSpPr>
          <p:cNvPr id="8" name="Group 7">
            <a:extLst>
              <a:ext uri="{FF2B5EF4-FFF2-40B4-BE49-F238E27FC236}">
                <a16:creationId xmlns:a16="http://schemas.microsoft.com/office/drawing/2014/main" id="{8EFCC14A-EEF1-6006-4C7D-17516EA71E77}"/>
              </a:ext>
            </a:extLst>
          </p:cNvPr>
          <p:cNvGrpSpPr/>
          <p:nvPr/>
        </p:nvGrpSpPr>
        <p:grpSpPr>
          <a:xfrm>
            <a:off x="138886" y="1783409"/>
            <a:ext cx="3873260" cy="1019191"/>
            <a:chOff x="477454" y="3880613"/>
            <a:chExt cx="3873260" cy="1019191"/>
          </a:xfrm>
        </p:grpSpPr>
        <p:graphicFrame>
          <p:nvGraphicFramePr>
            <p:cNvPr id="9" name="Diagram 8">
              <a:extLst>
                <a:ext uri="{FF2B5EF4-FFF2-40B4-BE49-F238E27FC236}">
                  <a16:creationId xmlns:a16="http://schemas.microsoft.com/office/drawing/2014/main" id="{2D7FCE53-E6EC-CB0B-067E-44B6D5373857}"/>
                </a:ext>
              </a:extLst>
            </p:cNvPr>
            <p:cNvGraphicFramePr/>
            <p:nvPr>
              <p:extLst>
                <p:ext uri="{D42A27DB-BD31-4B8C-83A1-F6EECF244321}">
                  <p14:modId xmlns:p14="http://schemas.microsoft.com/office/powerpoint/2010/main" val="4246637224"/>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Diagram 10">
              <a:extLst>
                <a:ext uri="{FF2B5EF4-FFF2-40B4-BE49-F238E27FC236}">
                  <a16:creationId xmlns:a16="http://schemas.microsoft.com/office/drawing/2014/main" id="{30B03159-E15E-59F6-72B8-E785E2EB2FA1}"/>
                </a:ext>
              </a:extLst>
            </p:cNvPr>
            <p:cNvGraphicFramePr/>
            <p:nvPr>
              <p:extLst>
                <p:ext uri="{D42A27DB-BD31-4B8C-83A1-F6EECF244321}">
                  <p14:modId xmlns:p14="http://schemas.microsoft.com/office/powerpoint/2010/main" val="3198978427"/>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sp>
        <p:nvSpPr>
          <p:cNvPr id="12" name="TextBox 11">
            <a:extLst>
              <a:ext uri="{FF2B5EF4-FFF2-40B4-BE49-F238E27FC236}">
                <a16:creationId xmlns:a16="http://schemas.microsoft.com/office/drawing/2014/main" id="{F5EAD637-C464-FDBB-CC82-04D795833F21}"/>
              </a:ext>
            </a:extLst>
          </p:cNvPr>
          <p:cNvSpPr txBox="1"/>
          <p:nvPr/>
        </p:nvSpPr>
        <p:spPr>
          <a:xfrm>
            <a:off x="138886" y="1385236"/>
            <a:ext cx="2122098" cy="369332"/>
          </a:xfrm>
          <a:prstGeom prst="rect">
            <a:avLst/>
          </a:prstGeom>
          <a:noFill/>
        </p:spPr>
        <p:txBody>
          <a:bodyPr wrap="square" rtlCol="0">
            <a:spAutoFit/>
          </a:bodyPr>
          <a:lstStyle/>
          <a:p>
            <a:pPr marL="0" indent="0">
              <a:buNone/>
            </a:pPr>
            <a:r>
              <a:rPr lang="en-US" sz="1800" b="0" i="0" u="none" strike="noStrike" baseline="0" dirty="0">
                <a:solidFill>
                  <a:schemeClr val="accent5"/>
                </a:solidFill>
                <a:latin typeface="Calibri" panose="020F0502020204030204" pitchFamily="34" charset="0"/>
              </a:rPr>
              <a:t>Current Practices</a:t>
            </a:r>
          </a:p>
        </p:txBody>
      </p:sp>
      <p:sp>
        <p:nvSpPr>
          <p:cNvPr id="13" name="TextBox 12">
            <a:extLst>
              <a:ext uri="{FF2B5EF4-FFF2-40B4-BE49-F238E27FC236}">
                <a16:creationId xmlns:a16="http://schemas.microsoft.com/office/drawing/2014/main" id="{413B5C12-EC69-A839-2D00-455528FA5C0D}"/>
              </a:ext>
            </a:extLst>
          </p:cNvPr>
          <p:cNvSpPr txBox="1"/>
          <p:nvPr/>
        </p:nvSpPr>
        <p:spPr>
          <a:xfrm>
            <a:off x="103757" y="2840920"/>
            <a:ext cx="2453520" cy="369332"/>
          </a:xfrm>
          <a:prstGeom prst="rect">
            <a:avLst/>
          </a:prstGeom>
          <a:noFill/>
        </p:spPr>
        <p:txBody>
          <a:bodyPr wrap="square" rtlCol="0">
            <a:spAutoFit/>
          </a:bodyPr>
          <a:lstStyle/>
          <a:p>
            <a:pPr marL="0" indent="0">
              <a:buNone/>
            </a:pPr>
            <a:r>
              <a:rPr lang="en-US" sz="1800" b="0" i="0" u="none" strike="noStrike" baseline="0" dirty="0">
                <a:solidFill>
                  <a:schemeClr val="accent5"/>
                </a:solidFill>
                <a:latin typeface="Calibri" panose="020F0502020204030204" pitchFamily="34" charset="0"/>
              </a:rPr>
              <a:t>Goals For Improvement</a:t>
            </a:r>
          </a:p>
        </p:txBody>
      </p:sp>
      <p:grpSp>
        <p:nvGrpSpPr>
          <p:cNvPr id="14" name="Group 13">
            <a:extLst>
              <a:ext uri="{FF2B5EF4-FFF2-40B4-BE49-F238E27FC236}">
                <a16:creationId xmlns:a16="http://schemas.microsoft.com/office/drawing/2014/main" id="{F349B05B-C2C6-6119-F6DF-D7151DB0C609}"/>
              </a:ext>
            </a:extLst>
          </p:cNvPr>
          <p:cNvGrpSpPr/>
          <p:nvPr/>
        </p:nvGrpSpPr>
        <p:grpSpPr>
          <a:xfrm>
            <a:off x="103757" y="3193070"/>
            <a:ext cx="3873260" cy="1019191"/>
            <a:chOff x="477454" y="3880613"/>
            <a:chExt cx="3873260" cy="1019191"/>
          </a:xfrm>
        </p:grpSpPr>
        <p:graphicFrame>
          <p:nvGraphicFramePr>
            <p:cNvPr id="15" name="Diagram 14">
              <a:extLst>
                <a:ext uri="{FF2B5EF4-FFF2-40B4-BE49-F238E27FC236}">
                  <a16:creationId xmlns:a16="http://schemas.microsoft.com/office/drawing/2014/main" id="{DA39DB27-3870-9BCD-F442-758AC652E8D0}"/>
                </a:ext>
              </a:extLst>
            </p:cNvPr>
            <p:cNvGraphicFramePr/>
            <p:nvPr>
              <p:extLst>
                <p:ext uri="{D42A27DB-BD31-4B8C-83A1-F6EECF244321}">
                  <p14:modId xmlns:p14="http://schemas.microsoft.com/office/powerpoint/2010/main" val="1967256823"/>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6" name="Diagram 15">
              <a:extLst>
                <a:ext uri="{FF2B5EF4-FFF2-40B4-BE49-F238E27FC236}">
                  <a16:creationId xmlns:a16="http://schemas.microsoft.com/office/drawing/2014/main" id="{D88D56A3-B23B-5D44-EC56-3FD6A9DBDDB9}"/>
                </a:ext>
              </a:extLst>
            </p:cNvPr>
            <p:cNvGraphicFramePr/>
            <p:nvPr>
              <p:extLst>
                <p:ext uri="{D42A27DB-BD31-4B8C-83A1-F6EECF244321}">
                  <p14:modId xmlns:p14="http://schemas.microsoft.com/office/powerpoint/2010/main" val="82331782"/>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pSp>
      <p:grpSp>
        <p:nvGrpSpPr>
          <p:cNvPr id="17" name="Group 16">
            <a:extLst>
              <a:ext uri="{FF2B5EF4-FFF2-40B4-BE49-F238E27FC236}">
                <a16:creationId xmlns:a16="http://schemas.microsoft.com/office/drawing/2014/main" id="{D36DE2D0-7624-72B7-BC20-8DAF1427129D}"/>
              </a:ext>
            </a:extLst>
          </p:cNvPr>
          <p:cNvGrpSpPr/>
          <p:nvPr/>
        </p:nvGrpSpPr>
        <p:grpSpPr>
          <a:xfrm>
            <a:off x="138886" y="4319349"/>
            <a:ext cx="3873260" cy="1019191"/>
            <a:chOff x="477454" y="3880613"/>
            <a:chExt cx="3873260" cy="1019191"/>
          </a:xfrm>
        </p:grpSpPr>
        <p:graphicFrame>
          <p:nvGraphicFramePr>
            <p:cNvPr id="18" name="Diagram 17">
              <a:extLst>
                <a:ext uri="{FF2B5EF4-FFF2-40B4-BE49-F238E27FC236}">
                  <a16:creationId xmlns:a16="http://schemas.microsoft.com/office/drawing/2014/main" id="{18F9588C-04B5-A481-14FB-1BC000C37AB1}"/>
                </a:ext>
              </a:extLst>
            </p:cNvPr>
            <p:cNvGraphicFramePr/>
            <p:nvPr>
              <p:extLst>
                <p:ext uri="{D42A27DB-BD31-4B8C-83A1-F6EECF244321}">
                  <p14:modId xmlns:p14="http://schemas.microsoft.com/office/powerpoint/2010/main" val="1146822856"/>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19" name="Diagram 18">
              <a:extLst>
                <a:ext uri="{FF2B5EF4-FFF2-40B4-BE49-F238E27FC236}">
                  <a16:creationId xmlns:a16="http://schemas.microsoft.com/office/drawing/2014/main" id="{F5935297-2C78-A2FA-C5E6-65704F84D3B4}"/>
                </a:ext>
              </a:extLst>
            </p:cNvPr>
            <p:cNvGraphicFramePr/>
            <p:nvPr>
              <p:extLst>
                <p:ext uri="{D42A27DB-BD31-4B8C-83A1-F6EECF244321}">
                  <p14:modId xmlns:p14="http://schemas.microsoft.com/office/powerpoint/2010/main" val="1320216776"/>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pSp>
      <p:sp>
        <p:nvSpPr>
          <p:cNvPr id="20" name="TextBox 19">
            <a:extLst>
              <a:ext uri="{FF2B5EF4-FFF2-40B4-BE49-F238E27FC236}">
                <a16:creationId xmlns:a16="http://schemas.microsoft.com/office/drawing/2014/main" id="{FA4236A4-68C4-2146-1795-5031622040AA}"/>
              </a:ext>
            </a:extLst>
          </p:cNvPr>
          <p:cNvSpPr txBox="1"/>
          <p:nvPr/>
        </p:nvSpPr>
        <p:spPr>
          <a:xfrm>
            <a:off x="138886" y="3935206"/>
            <a:ext cx="2690578" cy="369332"/>
          </a:xfrm>
          <a:prstGeom prst="rect">
            <a:avLst/>
          </a:prstGeom>
          <a:noFill/>
        </p:spPr>
        <p:txBody>
          <a:bodyPr wrap="square" rtlCol="0">
            <a:spAutoFit/>
          </a:bodyPr>
          <a:lstStyle/>
          <a:p>
            <a:pPr marL="0" indent="0">
              <a:buNone/>
            </a:pPr>
            <a:r>
              <a:rPr lang="en-US" sz="1800" b="0" i="0" u="none" strike="noStrike" baseline="0" dirty="0">
                <a:solidFill>
                  <a:schemeClr val="accent5"/>
                </a:solidFill>
                <a:latin typeface="Calibri" panose="020F0502020204030204" pitchFamily="34" charset="0"/>
              </a:rPr>
              <a:t>Plans to Achieve Our Goal</a:t>
            </a:r>
          </a:p>
        </p:txBody>
      </p:sp>
      <p:sp>
        <p:nvSpPr>
          <p:cNvPr id="21" name="TextBox 20">
            <a:extLst>
              <a:ext uri="{FF2B5EF4-FFF2-40B4-BE49-F238E27FC236}">
                <a16:creationId xmlns:a16="http://schemas.microsoft.com/office/drawing/2014/main" id="{5830E2F8-3C25-1B44-26BE-905502C06768}"/>
              </a:ext>
            </a:extLst>
          </p:cNvPr>
          <p:cNvSpPr txBox="1"/>
          <p:nvPr/>
        </p:nvSpPr>
        <p:spPr>
          <a:xfrm>
            <a:off x="4975668" y="290692"/>
            <a:ext cx="5726545" cy="1815882"/>
          </a:xfrm>
          <a:prstGeom prst="rect">
            <a:avLst/>
          </a:prstGeom>
          <a:noFill/>
        </p:spPr>
        <p:txBody>
          <a:bodyPr wrap="square" rtlCol="0">
            <a:spAutoFit/>
          </a:bodyPr>
          <a:lstStyle/>
          <a:p>
            <a:r>
              <a:rPr lang="en-US" sz="1400" dirty="0">
                <a:solidFill>
                  <a:schemeClr val="accent5"/>
                </a:solidFill>
              </a:rPr>
              <a:t>Currently, techs are on a flat rate. Performance base pay might be considered. Warranty Gross contribution is almost at 48% and Customer pay is gradually growing month after month. Sublet work is not included in the numbers below but it was over $77,000 for November. We can try to do more in house and increase our customer pay. No reason to Lower ELR on internal as long as the work is done within 72 hours including the photos. Maybe, we can lower the ELR by 50% in internal, if the work is not done!</a:t>
            </a:r>
          </a:p>
        </p:txBody>
      </p:sp>
    </p:spTree>
    <p:extLst>
      <p:ext uri="{BB962C8B-B14F-4D97-AF65-F5344CB8AC3E}">
        <p14:creationId xmlns:p14="http://schemas.microsoft.com/office/powerpoint/2010/main" val="388764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39865" y="530234"/>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descr="A screenshot of a computer&#10;&#10;Description automatically generated">
            <a:extLst>
              <a:ext uri="{FF2B5EF4-FFF2-40B4-BE49-F238E27FC236}">
                <a16:creationId xmlns:a16="http://schemas.microsoft.com/office/drawing/2014/main" id="{8007EF59-91BE-E758-3EE0-618DF56FA394}"/>
              </a:ext>
            </a:extLst>
          </p:cNvPr>
          <p:cNvPicPr>
            <a:picLocks noChangeAspect="1"/>
          </p:cNvPicPr>
          <p:nvPr/>
        </p:nvPicPr>
        <p:blipFill>
          <a:blip r:embed="rId3"/>
          <a:stretch>
            <a:fillRect/>
          </a:stretch>
        </p:blipFill>
        <p:spPr>
          <a:xfrm>
            <a:off x="5089525" y="2439501"/>
            <a:ext cx="4184035" cy="3475626"/>
          </a:xfrm>
          <a:prstGeom prst="rect">
            <a:avLst/>
          </a:prstGeom>
        </p:spPr>
      </p:pic>
      <p:grpSp>
        <p:nvGrpSpPr>
          <p:cNvPr id="9" name="Group 8">
            <a:extLst>
              <a:ext uri="{FF2B5EF4-FFF2-40B4-BE49-F238E27FC236}">
                <a16:creationId xmlns:a16="http://schemas.microsoft.com/office/drawing/2014/main" id="{D4C1A590-1963-16AD-C9AD-8A5E929C0CEB}"/>
              </a:ext>
            </a:extLst>
          </p:cNvPr>
          <p:cNvGrpSpPr/>
          <p:nvPr/>
        </p:nvGrpSpPr>
        <p:grpSpPr>
          <a:xfrm>
            <a:off x="50050" y="1833146"/>
            <a:ext cx="3873260" cy="1019191"/>
            <a:chOff x="477454" y="3880613"/>
            <a:chExt cx="3873260" cy="1019191"/>
          </a:xfrm>
        </p:grpSpPr>
        <p:graphicFrame>
          <p:nvGraphicFramePr>
            <p:cNvPr id="10" name="Diagram 9">
              <a:extLst>
                <a:ext uri="{FF2B5EF4-FFF2-40B4-BE49-F238E27FC236}">
                  <a16:creationId xmlns:a16="http://schemas.microsoft.com/office/drawing/2014/main" id="{2D485A73-03E7-C7F8-528D-2E30B7EEAEBF}"/>
                </a:ext>
              </a:extLst>
            </p:cNvPr>
            <p:cNvGraphicFramePr/>
            <p:nvPr>
              <p:extLst>
                <p:ext uri="{D42A27DB-BD31-4B8C-83A1-F6EECF244321}">
                  <p14:modId xmlns:p14="http://schemas.microsoft.com/office/powerpoint/2010/main" val="2101225380"/>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Diagram 10">
              <a:extLst>
                <a:ext uri="{FF2B5EF4-FFF2-40B4-BE49-F238E27FC236}">
                  <a16:creationId xmlns:a16="http://schemas.microsoft.com/office/drawing/2014/main" id="{662BA742-7DA8-82C1-F203-16EDD13D8DC2}"/>
                </a:ext>
              </a:extLst>
            </p:cNvPr>
            <p:cNvGraphicFramePr/>
            <p:nvPr>
              <p:extLst>
                <p:ext uri="{D42A27DB-BD31-4B8C-83A1-F6EECF244321}">
                  <p14:modId xmlns:p14="http://schemas.microsoft.com/office/powerpoint/2010/main" val="3361163056"/>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sp>
        <p:nvSpPr>
          <p:cNvPr id="12" name="TextBox 11">
            <a:extLst>
              <a:ext uri="{FF2B5EF4-FFF2-40B4-BE49-F238E27FC236}">
                <a16:creationId xmlns:a16="http://schemas.microsoft.com/office/drawing/2014/main" id="{B4F37B35-6EAB-970A-0A2A-23BF4FBA5A66}"/>
              </a:ext>
            </a:extLst>
          </p:cNvPr>
          <p:cNvSpPr txBox="1"/>
          <p:nvPr/>
        </p:nvSpPr>
        <p:spPr>
          <a:xfrm>
            <a:off x="58341" y="1446147"/>
            <a:ext cx="2859657" cy="369332"/>
          </a:xfrm>
          <a:prstGeom prst="rect">
            <a:avLst/>
          </a:prstGeom>
          <a:noFill/>
        </p:spPr>
        <p:txBody>
          <a:bodyPr wrap="square" rtlCol="0">
            <a:spAutoFit/>
          </a:bodyPr>
          <a:lstStyle/>
          <a:p>
            <a:r>
              <a:rPr lang="en-US" sz="1800" b="0" i="0" u="none" strike="noStrike" baseline="0" dirty="0">
                <a:solidFill>
                  <a:schemeClr val="accent5"/>
                </a:solidFill>
                <a:latin typeface="Calibri" panose="020F0502020204030204" pitchFamily="34" charset="0"/>
              </a:rPr>
              <a:t>Current Practice</a:t>
            </a:r>
          </a:p>
        </p:txBody>
      </p:sp>
      <p:sp>
        <p:nvSpPr>
          <p:cNvPr id="13" name="TextBox 12">
            <a:extLst>
              <a:ext uri="{FF2B5EF4-FFF2-40B4-BE49-F238E27FC236}">
                <a16:creationId xmlns:a16="http://schemas.microsoft.com/office/drawing/2014/main" id="{56E713D7-CC57-402F-2A00-A0D93B34F44D}"/>
              </a:ext>
            </a:extLst>
          </p:cNvPr>
          <p:cNvSpPr txBox="1"/>
          <p:nvPr/>
        </p:nvSpPr>
        <p:spPr>
          <a:xfrm>
            <a:off x="49435" y="2838738"/>
            <a:ext cx="2453520" cy="369332"/>
          </a:xfrm>
          <a:prstGeom prst="rect">
            <a:avLst/>
          </a:prstGeom>
          <a:noFill/>
        </p:spPr>
        <p:txBody>
          <a:bodyPr wrap="square" rtlCol="0">
            <a:spAutoFit/>
          </a:bodyPr>
          <a:lstStyle/>
          <a:p>
            <a:pPr marL="0" indent="0">
              <a:buNone/>
            </a:pPr>
            <a:r>
              <a:rPr lang="en-US" sz="1800" b="0" i="0" u="none" strike="noStrike" baseline="0" dirty="0">
                <a:solidFill>
                  <a:schemeClr val="accent5"/>
                </a:solidFill>
                <a:latin typeface="Calibri" panose="020F0502020204030204" pitchFamily="34" charset="0"/>
              </a:rPr>
              <a:t>Goals For Improvement</a:t>
            </a:r>
          </a:p>
        </p:txBody>
      </p:sp>
      <p:grpSp>
        <p:nvGrpSpPr>
          <p:cNvPr id="14" name="Group 13">
            <a:extLst>
              <a:ext uri="{FF2B5EF4-FFF2-40B4-BE49-F238E27FC236}">
                <a16:creationId xmlns:a16="http://schemas.microsoft.com/office/drawing/2014/main" id="{D9E60A19-CBC1-3FD8-74B7-515B04A415A6}"/>
              </a:ext>
            </a:extLst>
          </p:cNvPr>
          <p:cNvGrpSpPr/>
          <p:nvPr/>
        </p:nvGrpSpPr>
        <p:grpSpPr>
          <a:xfrm>
            <a:off x="49435" y="3183096"/>
            <a:ext cx="3873260" cy="1019191"/>
            <a:chOff x="477454" y="3880613"/>
            <a:chExt cx="3873260" cy="1019191"/>
          </a:xfrm>
        </p:grpSpPr>
        <p:graphicFrame>
          <p:nvGraphicFramePr>
            <p:cNvPr id="15" name="Diagram 14">
              <a:extLst>
                <a:ext uri="{FF2B5EF4-FFF2-40B4-BE49-F238E27FC236}">
                  <a16:creationId xmlns:a16="http://schemas.microsoft.com/office/drawing/2014/main" id="{BB3AA151-F409-C099-CCB6-CA74F69DC56A}"/>
                </a:ext>
              </a:extLst>
            </p:cNvPr>
            <p:cNvGraphicFramePr/>
            <p:nvPr>
              <p:extLst>
                <p:ext uri="{D42A27DB-BD31-4B8C-83A1-F6EECF244321}">
                  <p14:modId xmlns:p14="http://schemas.microsoft.com/office/powerpoint/2010/main" val="2073721475"/>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6" name="Diagram 15">
              <a:extLst>
                <a:ext uri="{FF2B5EF4-FFF2-40B4-BE49-F238E27FC236}">
                  <a16:creationId xmlns:a16="http://schemas.microsoft.com/office/drawing/2014/main" id="{2D6B282A-4763-4C93-F02C-9AF36EADABAB}"/>
                </a:ext>
              </a:extLst>
            </p:cNvPr>
            <p:cNvGraphicFramePr/>
            <p:nvPr>
              <p:extLst>
                <p:ext uri="{D42A27DB-BD31-4B8C-83A1-F6EECF244321}">
                  <p14:modId xmlns:p14="http://schemas.microsoft.com/office/powerpoint/2010/main" val="1076408620"/>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pSp>
      <p:sp>
        <p:nvSpPr>
          <p:cNvPr id="20" name="TextBox 19">
            <a:extLst>
              <a:ext uri="{FF2B5EF4-FFF2-40B4-BE49-F238E27FC236}">
                <a16:creationId xmlns:a16="http://schemas.microsoft.com/office/drawing/2014/main" id="{697B8959-C6B0-B81E-0E3A-C1FE926F3B53}"/>
              </a:ext>
            </a:extLst>
          </p:cNvPr>
          <p:cNvSpPr txBox="1"/>
          <p:nvPr/>
        </p:nvSpPr>
        <p:spPr>
          <a:xfrm>
            <a:off x="730" y="3824549"/>
            <a:ext cx="3674123" cy="646331"/>
          </a:xfrm>
          <a:prstGeom prst="rect">
            <a:avLst/>
          </a:prstGeom>
          <a:noFill/>
        </p:spPr>
        <p:txBody>
          <a:bodyPr wrap="square" rtlCol="0">
            <a:spAutoFit/>
          </a:bodyPr>
          <a:lstStyle/>
          <a:p>
            <a:r>
              <a:rPr lang="en-US" sz="1800" b="0" i="0" u="none" strike="noStrike" baseline="0" dirty="0">
                <a:solidFill>
                  <a:schemeClr val="accent5"/>
                </a:solidFill>
                <a:latin typeface="Calibri" panose="020F0502020204030204" pitchFamily="34" charset="0"/>
              </a:rPr>
              <a:t>Plans to Achieve Our</a:t>
            </a:r>
            <a:r>
              <a:rPr lang="en-US" dirty="0">
                <a:solidFill>
                  <a:schemeClr val="accent5"/>
                </a:solidFill>
                <a:latin typeface="Calibri" panose="020F0502020204030204" pitchFamily="34" charset="0"/>
              </a:rPr>
              <a:t> Goals and Evaluate changes	</a:t>
            </a:r>
            <a:endParaRPr lang="en-US" sz="1800" b="0" i="0" u="none" strike="noStrike" baseline="0" dirty="0">
              <a:solidFill>
                <a:schemeClr val="accent5"/>
              </a:solidFill>
              <a:latin typeface="Calibri" panose="020F0502020204030204" pitchFamily="34" charset="0"/>
            </a:endParaRPr>
          </a:p>
        </p:txBody>
      </p:sp>
      <p:grpSp>
        <p:nvGrpSpPr>
          <p:cNvPr id="21" name="Group 20">
            <a:extLst>
              <a:ext uri="{FF2B5EF4-FFF2-40B4-BE49-F238E27FC236}">
                <a16:creationId xmlns:a16="http://schemas.microsoft.com/office/drawing/2014/main" id="{B0F59EAC-D10D-85D8-1A8D-FA243CFD7BEF}"/>
              </a:ext>
            </a:extLst>
          </p:cNvPr>
          <p:cNvGrpSpPr/>
          <p:nvPr/>
        </p:nvGrpSpPr>
        <p:grpSpPr>
          <a:xfrm>
            <a:off x="58341" y="4470749"/>
            <a:ext cx="3974591" cy="1230064"/>
            <a:chOff x="477454" y="3880613"/>
            <a:chExt cx="3873260" cy="1019191"/>
          </a:xfrm>
        </p:grpSpPr>
        <p:graphicFrame>
          <p:nvGraphicFramePr>
            <p:cNvPr id="22" name="Diagram 21">
              <a:extLst>
                <a:ext uri="{FF2B5EF4-FFF2-40B4-BE49-F238E27FC236}">
                  <a16:creationId xmlns:a16="http://schemas.microsoft.com/office/drawing/2014/main" id="{9D71CA0E-1F4B-D7E8-651F-01F725A457F9}"/>
                </a:ext>
              </a:extLst>
            </p:cNvPr>
            <p:cNvGraphicFramePr/>
            <p:nvPr>
              <p:extLst>
                <p:ext uri="{D42A27DB-BD31-4B8C-83A1-F6EECF244321}">
                  <p14:modId xmlns:p14="http://schemas.microsoft.com/office/powerpoint/2010/main" val="3082638842"/>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23" name="Diagram 22">
              <a:extLst>
                <a:ext uri="{FF2B5EF4-FFF2-40B4-BE49-F238E27FC236}">
                  <a16:creationId xmlns:a16="http://schemas.microsoft.com/office/drawing/2014/main" id="{6455E7B0-076C-C137-5242-AD039938C2EA}"/>
                </a:ext>
              </a:extLst>
            </p:cNvPr>
            <p:cNvGraphicFramePr/>
            <p:nvPr>
              <p:extLst>
                <p:ext uri="{D42A27DB-BD31-4B8C-83A1-F6EECF244321}">
                  <p14:modId xmlns:p14="http://schemas.microsoft.com/office/powerpoint/2010/main" val="1076408620"/>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pSp>
      <p:grpSp>
        <p:nvGrpSpPr>
          <p:cNvPr id="24" name="Group 23">
            <a:extLst>
              <a:ext uri="{FF2B5EF4-FFF2-40B4-BE49-F238E27FC236}">
                <a16:creationId xmlns:a16="http://schemas.microsoft.com/office/drawing/2014/main" id="{A6B54EED-EFB9-E01F-738B-D060FC1EA00C}"/>
              </a:ext>
            </a:extLst>
          </p:cNvPr>
          <p:cNvGrpSpPr/>
          <p:nvPr/>
        </p:nvGrpSpPr>
        <p:grpSpPr>
          <a:xfrm>
            <a:off x="43132" y="5272130"/>
            <a:ext cx="3974591" cy="1019191"/>
            <a:chOff x="477454" y="3880613"/>
            <a:chExt cx="3873260" cy="1019191"/>
          </a:xfrm>
        </p:grpSpPr>
        <p:graphicFrame>
          <p:nvGraphicFramePr>
            <p:cNvPr id="25" name="Diagram 24">
              <a:extLst>
                <a:ext uri="{FF2B5EF4-FFF2-40B4-BE49-F238E27FC236}">
                  <a16:creationId xmlns:a16="http://schemas.microsoft.com/office/drawing/2014/main" id="{B4AB3299-8347-6AFE-2990-189C81658E2E}"/>
                </a:ext>
              </a:extLst>
            </p:cNvPr>
            <p:cNvGraphicFramePr/>
            <p:nvPr>
              <p:extLst>
                <p:ext uri="{D42A27DB-BD31-4B8C-83A1-F6EECF244321}">
                  <p14:modId xmlns:p14="http://schemas.microsoft.com/office/powerpoint/2010/main" val="688220712"/>
                </p:ext>
              </p:extLst>
            </p:nvPr>
          </p:nvGraphicFramePr>
          <p:xfrm>
            <a:off x="477454" y="3880613"/>
            <a:ext cx="3873260" cy="646331"/>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26" name="Diagram 25">
              <a:extLst>
                <a:ext uri="{FF2B5EF4-FFF2-40B4-BE49-F238E27FC236}">
                  <a16:creationId xmlns:a16="http://schemas.microsoft.com/office/drawing/2014/main" id="{FA8FC38E-57F7-D78F-00A3-19C6B4D36F3B}"/>
                </a:ext>
              </a:extLst>
            </p:cNvPr>
            <p:cNvGraphicFramePr/>
            <p:nvPr>
              <p:extLst>
                <p:ext uri="{D42A27DB-BD31-4B8C-83A1-F6EECF244321}">
                  <p14:modId xmlns:p14="http://schemas.microsoft.com/office/powerpoint/2010/main" val="1076408620"/>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grpSp>
      <p:grpSp>
        <p:nvGrpSpPr>
          <p:cNvPr id="31" name="Group 30">
            <a:extLst>
              <a:ext uri="{FF2B5EF4-FFF2-40B4-BE49-F238E27FC236}">
                <a16:creationId xmlns:a16="http://schemas.microsoft.com/office/drawing/2014/main" id="{8C509409-DC80-4043-3B9D-68C89E721155}"/>
              </a:ext>
            </a:extLst>
          </p:cNvPr>
          <p:cNvGrpSpPr/>
          <p:nvPr/>
        </p:nvGrpSpPr>
        <p:grpSpPr>
          <a:xfrm>
            <a:off x="58341" y="5953525"/>
            <a:ext cx="3974591" cy="1036587"/>
            <a:chOff x="477454" y="3863217"/>
            <a:chExt cx="3873260" cy="1036587"/>
          </a:xfrm>
        </p:grpSpPr>
        <p:graphicFrame>
          <p:nvGraphicFramePr>
            <p:cNvPr id="32" name="Diagram 31">
              <a:extLst>
                <a:ext uri="{FF2B5EF4-FFF2-40B4-BE49-F238E27FC236}">
                  <a16:creationId xmlns:a16="http://schemas.microsoft.com/office/drawing/2014/main" id="{ADAFE816-0262-A937-0AE0-187E2F85AD3E}"/>
                </a:ext>
              </a:extLst>
            </p:cNvPr>
            <p:cNvGraphicFramePr/>
            <p:nvPr>
              <p:extLst>
                <p:ext uri="{D42A27DB-BD31-4B8C-83A1-F6EECF244321}">
                  <p14:modId xmlns:p14="http://schemas.microsoft.com/office/powerpoint/2010/main" val="3057511185"/>
                </p:ext>
              </p:extLst>
            </p:nvPr>
          </p:nvGraphicFramePr>
          <p:xfrm>
            <a:off x="477454" y="3863217"/>
            <a:ext cx="3873260" cy="646331"/>
          </p:xfrm>
          <a:graphic>
            <a:graphicData uri="http://schemas.openxmlformats.org/drawingml/2006/diagram">
              <dgm:relIds xmlns:dgm="http://schemas.openxmlformats.org/drawingml/2006/diagram" xmlns:r="http://schemas.openxmlformats.org/officeDocument/2006/relationships" r:dm="rId44" r:lo="rId45" r:qs="rId46" r:cs="rId47"/>
            </a:graphicData>
          </a:graphic>
        </p:graphicFrame>
        <p:graphicFrame>
          <p:nvGraphicFramePr>
            <p:cNvPr id="33" name="Diagram 32">
              <a:extLst>
                <a:ext uri="{FF2B5EF4-FFF2-40B4-BE49-F238E27FC236}">
                  <a16:creationId xmlns:a16="http://schemas.microsoft.com/office/drawing/2014/main" id="{F0BBA803-0C0B-B893-8788-1A4EB67341E6}"/>
                </a:ext>
              </a:extLst>
            </p:cNvPr>
            <p:cNvGraphicFramePr/>
            <p:nvPr>
              <p:extLst>
                <p:ext uri="{D42A27DB-BD31-4B8C-83A1-F6EECF244321}">
                  <p14:modId xmlns:p14="http://schemas.microsoft.com/office/powerpoint/2010/main" val="1076408620"/>
                </p:ext>
              </p:extLst>
            </p:nvPr>
          </p:nvGraphicFramePr>
          <p:xfrm>
            <a:off x="477454" y="4544611"/>
            <a:ext cx="3873260" cy="355193"/>
          </p:xfrm>
          <a:graphic>
            <a:graphicData uri="http://schemas.openxmlformats.org/drawingml/2006/diagram">
              <dgm:relIds xmlns:dgm="http://schemas.openxmlformats.org/drawingml/2006/diagram" xmlns:r="http://schemas.openxmlformats.org/officeDocument/2006/relationships" r:dm="rId49" r:lo="rId50" r:qs="rId51" r:cs="rId52"/>
            </a:graphicData>
          </a:graphic>
        </p:graphicFrame>
      </p:grpSp>
      <p:sp>
        <p:nvSpPr>
          <p:cNvPr id="34" name="TextBox 33">
            <a:extLst>
              <a:ext uri="{FF2B5EF4-FFF2-40B4-BE49-F238E27FC236}">
                <a16:creationId xmlns:a16="http://schemas.microsoft.com/office/drawing/2014/main" id="{A0C7C8C4-6B70-7E3D-65EE-216013816DE3}"/>
              </a:ext>
            </a:extLst>
          </p:cNvPr>
          <p:cNvSpPr txBox="1"/>
          <p:nvPr/>
        </p:nvSpPr>
        <p:spPr>
          <a:xfrm>
            <a:off x="5504568" y="188820"/>
            <a:ext cx="5726545" cy="2031325"/>
          </a:xfrm>
          <a:prstGeom prst="rect">
            <a:avLst/>
          </a:prstGeom>
          <a:noFill/>
        </p:spPr>
        <p:txBody>
          <a:bodyPr wrap="square" rtlCol="0">
            <a:spAutoFit/>
          </a:bodyPr>
          <a:lstStyle/>
          <a:p>
            <a:r>
              <a:rPr lang="en-US" dirty="0">
                <a:solidFill>
                  <a:schemeClr val="accent5"/>
                </a:solidFill>
              </a:rPr>
              <a:t>Service absorption has been over 40%. However, we still have more available hours sell. Bottleneck might be a problem, but a dispatcher for the techs is an idea to increase the service workflow. Excluding the high sublet income, we are at 25% net profit. We do a great job on selling more hours, but there is more room to measure the proficiency of techs and facility. </a:t>
            </a:r>
          </a:p>
        </p:txBody>
      </p:sp>
    </p:spTree>
    <p:extLst>
      <p:ext uri="{BB962C8B-B14F-4D97-AF65-F5344CB8AC3E}">
        <p14:creationId xmlns:p14="http://schemas.microsoft.com/office/powerpoint/2010/main" val="130659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descr="A screenshot of a service report&#10;&#10;Description automatically generated">
            <a:extLst>
              <a:ext uri="{FF2B5EF4-FFF2-40B4-BE49-F238E27FC236}">
                <a16:creationId xmlns:a16="http://schemas.microsoft.com/office/drawing/2014/main" id="{9F0EB0FD-942D-29EE-FB24-74BDCEA0EDD8}"/>
              </a:ext>
            </a:extLst>
          </p:cNvPr>
          <p:cNvPicPr>
            <a:picLocks noChangeAspect="1"/>
          </p:cNvPicPr>
          <p:nvPr/>
        </p:nvPicPr>
        <p:blipFill>
          <a:blip r:embed="rId3"/>
          <a:stretch>
            <a:fillRect/>
          </a:stretch>
        </p:blipFill>
        <p:spPr>
          <a:xfrm>
            <a:off x="4778023" y="816639"/>
            <a:ext cx="5889977" cy="5099316"/>
          </a:xfrm>
          <a:prstGeom prst="rect">
            <a:avLst/>
          </a:prstGeom>
        </p:spPr>
      </p:pic>
      <p:sp>
        <p:nvSpPr>
          <p:cNvPr id="9" name="TextBox 8">
            <a:extLst>
              <a:ext uri="{FF2B5EF4-FFF2-40B4-BE49-F238E27FC236}">
                <a16:creationId xmlns:a16="http://schemas.microsoft.com/office/drawing/2014/main" id="{D36633C2-1BFC-CE45-F5F8-ED4FFF47E369}"/>
              </a:ext>
            </a:extLst>
          </p:cNvPr>
          <p:cNvSpPr txBox="1"/>
          <p:nvPr/>
        </p:nvSpPr>
        <p:spPr>
          <a:xfrm>
            <a:off x="70429" y="1337069"/>
            <a:ext cx="4707594" cy="3093154"/>
          </a:xfrm>
          <a:prstGeom prst="rect">
            <a:avLst/>
          </a:prstGeom>
          <a:noFill/>
        </p:spPr>
        <p:txBody>
          <a:bodyPr wrap="square" rtlCol="0">
            <a:spAutoFit/>
          </a:bodyPr>
          <a:lstStyle/>
          <a:p>
            <a:r>
              <a:rPr lang="en-US" sz="1300" dirty="0"/>
              <a:t>We have a very low Tech proficiency. Important goal is to gradually increase the Tech Proficiency! Question is how do we do it?</a:t>
            </a:r>
          </a:p>
          <a:p>
            <a:endParaRPr lang="en-US" sz="1300" dirty="0"/>
          </a:p>
          <a:p>
            <a:pPr marL="285750" indent="-285750">
              <a:buFont typeface="Arial" panose="020B0604020202020204" pitchFamily="34" charset="0"/>
              <a:buChar char="•"/>
            </a:pPr>
            <a:r>
              <a:rPr lang="en-US" sz="1300" dirty="0"/>
              <a:t> We need to have continuous training programs. We can offer “mentorship” programs where the experienced techs can make more money, while the less experienced techs learn from them. </a:t>
            </a:r>
          </a:p>
          <a:p>
            <a:pPr marL="285750" indent="-285750">
              <a:buFont typeface="Arial" panose="020B0604020202020204" pitchFamily="34" charset="0"/>
              <a:buChar char="•"/>
            </a:pPr>
            <a:r>
              <a:rPr lang="en-US" sz="1300" dirty="0"/>
              <a:t>Recognition programs. Most of the Techs want to work for a place, where they are respected. We need to have regular meetings and find out what we can do to help them do better in their career. </a:t>
            </a:r>
          </a:p>
          <a:p>
            <a:pPr marL="285750" indent="-285750">
              <a:buFont typeface="Arial" panose="020B0604020202020204" pitchFamily="34" charset="0"/>
              <a:buChar char="•"/>
            </a:pPr>
            <a:r>
              <a:rPr lang="en-US" sz="1300" dirty="0"/>
              <a:t>Have a dispatcher to bring them the parts</a:t>
            </a:r>
          </a:p>
          <a:p>
            <a:pPr marL="285750" indent="-285750">
              <a:buFont typeface="Arial" panose="020B0604020202020204" pitchFamily="34" charset="0"/>
              <a:buChar char="•"/>
            </a:pPr>
            <a:r>
              <a:rPr lang="en-US" sz="1300" dirty="0"/>
              <a:t>Have a different scheduling</a:t>
            </a:r>
          </a:p>
          <a:p>
            <a:endParaRPr lang="en-US" sz="1300" dirty="0"/>
          </a:p>
        </p:txBody>
      </p:sp>
      <p:sp>
        <p:nvSpPr>
          <p:cNvPr id="10" name="TextBox 9">
            <a:extLst>
              <a:ext uri="{FF2B5EF4-FFF2-40B4-BE49-F238E27FC236}">
                <a16:creationId xmlns:a16="http://schemas.microsoft.com/office/drawing/2014/main" id="{E1DEB101-CECB-6511-2D1D-B5D939983D20}"/>
              </a:ext>
            </a:extLst>
          </p:cNvPr>
          <p:cNvSpPr txBox="1"/>
          <p:nvPr/>
        </p:nvSpPr>
        <p:spPr>
          <a:xfrm>
            <a:off x="70429" y="4298932"/>
            <a:ext cx="4707594" cy="892552"/>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r>
              <a:rPr lang="en-US" sz="1300" dirty="0">
                <a:solidFill>
                  <a:srgbClr val="002060"/>
                </a:solidFill>
              </a:rPr>
              <a:t>Internal has over 1000 hours sold. In November ELR for internal is $158, while ELR was $172 for the store.  We can and should charge retail for internal. But in return we should get lower recon time (from 9 days to 72 hours). </a:t>
            </a:r>
            <a:endParaRPr lang="en-US" sz="1300" dirty="0">
              <a:solidFill>
                <a:schemeClr val="accent5"/>
              </a:solidFill>
            </a:endParaRPr>
          </a:p>
        </p:txBody>
      </p:sp>
      <p:sp>
        <p:nvSpPr>
          <p:cNvPr id="11" name="TextBox 10">
            <a:extLst>
              <a:ext uri="{FF2B5EF4-FFF2-40B4-BE49-F238E27FC236}">
                <a16:creationId xmlns:a16="http://schemas.microsoft.com/office/drawing/2014/main" id="{BDF10CBF-A121-E852-AB37-B17F0AB4D604}"/>
              </a:ext>
            </a:extLst>
          </p:cNvPr>
          <p:cNvSpPr txBox="1"/>
          <p:nvPr/>
        </p:nvSpPr>
        <p:spPr>
          <a:xfrm>
            <a:off x="70429" y="5295003"/>
            <a:ext cx="4707594" cy="1492716"/>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wrap="square" rtlCol="0">
            <a:spAutoFit/>
          </a:bodyPr>
          <a:lstStyle/>
          <a:p>
            <a:r>
              <a:rPr lang="en-US" sz="1300" dirty="0">
                <a:solidFill>
                  <a:srgbClr val="002060"/>
                </a:solidFill>
              </a:rPr>
              <a:t>Our service dept is closed on Sundays. During the week, walk-ins are mostly not accepted or end up waiting hours for an oil change. We are doing a great job boosting service appointment, but why not offer quick lube or basic maintenance services so that we don’t lose the customers to non-dealer stores. We have over 1000 hours available thar we can utilize</a:t>
            </a:r>
            <a:endParaRPr lang="en-US" sz="1300" dirty="0">
              <a:solidFill>
                <a:schemeClr val="accent5"/>
              </a:solidFill>
            </a:endParaRPr>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75409" y="1453356"/>
            <a:ext cx="4184035"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600" b="1" i="0" u="none" strike="noStrike" baseline="0" dirty="0">
                <a:solidFill>
                  <a:srgbClr val="221E1F"/>
                </a:solidFill>
                <a:latin typeface="Aharoni" panose="02010803020104030203" pitchFamily="2" charset="-79"/>
                <a:cs typeface="Aharoni" panose="02010803020104030203" pitchFamily="2" charset="-79"/>
              </a:rPr>
              <a:t>We have a huge facility potential. </a:t>
            </a:r>
            <a:r>
              <a:rPr lang="en-US" sz="1600" b="1" dirty="0">
                <a:solidFill>
                  <a:srgbClr val="221E1F"/>
                </a:solidFill>
                <a:latin typeface="Aharoni" panose="02010803020104030203" pitchFamily="2" charset="-79"/>
                <a:cs typeface="Aharoni" panose="02010803020104030203" pitchFamily="2" charset="-79"/>
              </a:rPr>
              <a:t>Extending business hours to accommodate customers would help even more. With the addition of 3 more bays, now we have total of 34 bays. </a:t>
            </a:r>
            <a:r>
              <a:rPr lang="en-US" sz="1600" b="1" i="0" u="none" strike="noStrike" baseline="0" dirty="0">
                <a:solidFill>
                  <a:srgbClr val="221E1F"/>
                </a:solidFill>
                <a:latin typeface="Aharoni" panose="02010803020104030203" pitchFamily="2" charset="-79"/>
                <a:cs typeface="Aharoni" panose="02010803020104030203" pitchFamily="2" charset="-79"/>
              </a:rPr>
              <a:t> </a:t>
            </a:r>
          </a:p>
          <a:p>
            <a:r>
              <a:rPr lang="en-US" sz="1600" b="1" i="0" dirty="0">
                <a:solidFill>
                  <a:srgbClr val="374151"/>
                </a:solidFill>
                <a:effectLst/>
                <a:latin typeface="Aharoni" panose="02010803020104030203" pitchFamily="2" charset="-79"/>
                <a:cs typeface="Aharoni" panose="02010803020104030203" pitchFamily="2" charset="-79"/>
              </a:rPr>
              <a:t>We lose a lot of business to independent stores. Why not offer basic maintenance without appointments. </a:t>
            </a:r>
          </a:p>
          <a:p>
            <a:r>
              <a:rPr lang="en-US" sz="1600" b="1" dirty="0">
                <a:solidFill>
                  <a:srgbClr val="374151"/>
                </a:solidFill>
                <a:latin typeface="Aharoni" panose="02010803020104030203" pitchFamily="2" charset="-79"/>
                <a:cs typeface="Aharoni" panose="02010803020104030203" pitchFamily="2" charset="-79"/>
              </a:rPr>
              <a:t>Implement weekly first-time fill ratio exercises to e</a:t>
            </a:r>
            <a:r>
              <a:rPr lang="en-US" sz="1600" b="1" i="0" dirty="0">
                <a:solidFill>
                  <a:srgbClr val="374151"/>
                </a:solidFill>
                <a:effectLst/>
                <a:latin typeface="Aharoni" panose="02010803020104030203" pitchFamily="2" charset="-79"/>
                <a:cs typeface="Aharoni" panose="02010803020104030203" pitchFamily="2" charset="-79"/>
              </a:rPr>
              <a:t>nsure that necessary parts are available.</a:t>
            </a:r>
          </a:p>
          <a:p>
            <a:r>
              <a:rPr lang="en-US" sz="1600" b="1" dirty="0">
                <a:latin typeface="Aharoni" panose="02010803020104030203" pitchFamily="2" charset="-79"/>
                <a:cs typeface="Aharoni" panose="02010803020104030203" pitchFamily="2" charset="-79"/>
              </a:rPr>
              <a:t>Appointments are extremely important for a facility. Booking an appointment is extremely hard on our website. We should have more user-friendly site to have efficient appointment scheduling to utilize the facility</a:t>
            </a:r>
          </a:p>
          <a:p>
            <a:endParaRPr lang="en-US" sz="1600" b="1" dirty="0">
              <a:latin typeface="Aharoni" panose="02010803020104030203" pitchFamily="2" charset="-79"/>
              <a:cs typeface="Aharoni" panose="02010803020104030203" pitchFamily="2" charset="-79"/>
            </a:endParaRPr>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descr="A screenshot of a computer screen&#10;&#10;Description automatically generated">
            <a:extLst>
              <a:ext uri="{FF2B5EF4-FFF2-40B4-BE49-F238E27FC236}">
                <a16:creationId xmlns:a16="http://schemas.microsoft.com/office/drawing/2014/main" id="{C296D7BC-0EC1-3F34-6A0F-92895F203BDC}"/>
              </a:ext>
            </a:extLst>
          </p:cNvPr>
          <p:cNvPicPr>
            <a:picLocks noChangeAspect="1"/>
          </p:cNvPicPr>
          <p:nvPr/>
        </p:nvPicPr>
        <p:blipFill>
          <a:blip r:embed="rId3"/>
          <a:stretch>
            <a:fillRect/>
          </a:stretch>
        </p:blipFill>
        <p:spPr>
          <a:xfrm>
            <a:off x="5614987" y="1453356"/>
            <a:ext cx="3562350" cy="4552950"/>
          </a:xfrm>
          <a:prstGeom prst="rect">
            <a:avLst/>
          </a:prstGeom>
        </p:spPr>
      </p:pic>
      <p:pic>
        <p:nvPicPr>
          <p:cNvPr id="8" name="Picture 7" descr="A large garage with many tools&#10;&#10;Description automatically generated with medium confidence">
            <a:extLst>
              <a:ext uri="{FF2B5EF4-FFF2-40B4-BE49-F238E27FC236}">
                <a16:creationId xmlns:a16="http://schemas.microsoft.com/office/drawing/2014/main" id="{819E5995-8459-401B-E649-59FA3B82C340}"/>
              </a:ext>
            </a:extLst>
          </p:cNvPr>
          <p:cNvPicPr>
            <a:picLocks noChangeAspect="1"/>
          </p:cNvPicPr>
          <p:nvPr/>
        </p:nvPicPr>
        <p:blipFill>
          <a:blip r:embed="rId4"/>
          <a:stretch>
            <a:fillRect/>
          </a:stretch>
        </p:blipFill>
        <p:spPr>
          <a:xfrm>
            <a:off x="8732507" y="482239"/>
            <a:ext cx="3184779" cy="4237543"/>
          </a:xfrm>
          <a:prstGeom prst="rect">
            <a:avLst/>
          </a:prstGeom>
        </p:spPr>
      </p:pic>
      <p:pic>
        <p:nvPicPr>
          <p:cNvPr id="9" name="Picture 8">
            <a:extLst>
              <a:ext uri="{FF2B5EF4-FFF2-40B4-BE49-F238E27FC236}">
                <a16:creationId xmlns:a16="http://schemas.microsoft.com/office/drawing/2014/main" id="{830F4277-4FBB-1A32-6496-F424B07EFD6D}"/>
              </a:ext>
            </a:extLst>
          </p:cNvPr>
          <p:cNvPicPr>
            <a:picLocks noChangeAspect="1"/>
          </p:cNvPicPr>
          <p:nvPr/>
        </p:nvPicPr>
        <p:blipFill>
          <a:blip r:embed="rId5"/>
          <a:stretch>
            <a:fillRect/>
          </a:stretch>
        </p:blipFill>
        <p:spPr>
          <a:xfrm>
            <a:off x="540506" y="202162"/>
            <a:ext cx="3603532" cy="687516"/>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5" name="Group 74">
            <a:extLst>
              <a:ext uri="{FF2B5EF4-FFF2-40B4-BE49-F238E27FC236}">
                <a16:creationId xmlns:a16="http://schemas.microsoft.com/office/drawing/2014/main" id="{0884F175-9D23-496E-80AC-F3D2FD5410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2D4B7B8-5AFE-4B32-A805-72EC571E6F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757D13B2-7A74-4788-8689-5EDB2DA868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66964837-B2CC-483D-BEDA-4BB1901BCC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77D4E216-8B6C-4A3B-AF75-3016320F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CDD4EA12-82D2-47D7-8742-8F4746AA6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115B7F7E-4C23-429B-A947-A5B436DB2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6B03A29-0A21-40D4-87E4-3C41D6F54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6C871F60-4E5A-449A-B6D8-1F58C12EE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3182795B-2BFA-4D7B-BE85-701A73E25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810B9E5C-2AE2-4B4E-916F-F954F2AA8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pic>
        <p:nvPicPr>
          <p:cNvPr id="8" name="Picture 7" descr="A pie chart with different colors&#10;&#10;Description automatically generated">
            <a:extLst>
              <a:ext uri="{FF2B5EF4-FFF2-40B4-BE49-F238E27FC236}">
                <a16:creationId xmlns:a16="http://schemas.microsoft.com/office/drawing/2014/main" id="{8F572D17-9608-0EDF-FB98-B569B9A61BF5}"/>
              </a:ext>
            </a:extLst>
          </p:cNvPr>
          <p:cNvPicPr>
            <a:picLocks noChangeAspect="1"/>
          </p:cNvPicPr>
          <p:nvPr/>
        </p:nvPicPr>
        <p:blipFill>
          <a:blip r:embed="rId2"/>
          <a:stretch>
            <a:fillRect/>
          </a:stretch>
        </p:blipFill>
        <p:spPr>
          <a:xfrm>
            <a:off x="1533243" y="392593"/>
            <a:ext cx="2769509" cy="1537807"/>
          </a:xfrm>
          <a:prstGeom prst="rect">
            <a:avLst/>
          </a:prstGeom>
        </p:spPr>
      </p:pic>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343484" y="2160589"/>
            <a:ext cx="2930517" cy="3880773"/>
          </a:xfrm>
        </p:spPr>
        <p:txBody>
          <a:bodyPr vert="horz" lIns="91440" tIns="45720" rIns="91440" bIns="45720" rtlCol="0">
            <a:normAutofit lnSpcReduction="10000"/>
          </a:bodyPr>
          <a:lstStyle/>
          <a:p>
            <a:pPr>
              <a:lnSpc>
                <a:spcPct val="90000"/>
              </a:lnSpc>
            </a:pPr>
            <a:r>
              <a:rPr lang="en-US" sz="1300" dirty="0"/>
              <a:t>My service manager is happy with the labor mix. The fact that 57% of the model year are 4 years and older, he believes that we can do more repair and maintenance in the mix</a:t>
            </a:r>
          </a:p>
          <a:p>
            <a:pPr>
              <a:lnSpc>
                <a:spcPct val="90000"/>
              </a:lnSpc>
            </a:pPr>
            <a:r>
              <a:rPr lang="en-US" sz="1300" dirty="0"/>
              <a:t>We discussed about ELR of $164. We believe that we need to figure out to establish Maintenance rate at existing warranty rate. At lease not lower than factory rate. We have to close the gap between Repair and Maintenance.</a:t>
            </a:r>
          </a:p>
          <a:p>
            <a:pPr>
              <a:lnSpc>
                <a:spcPct val="90000"/>
              </a:lnSpc>
            </a:pPr>
            <a:r>
              <a:rPr lang="en-US" sz="1300" dirty="0"/>
              <a:t>We decided to conduct monthly RO analyses to monitor ELR</a:t>
            </a:r>
          </a:p>
          <a:p>
            <a:pPr>
              <a:lnSpc>
                <a:spcPct val="90000"/>
              </a:lnSpc>
            </a:pPr>
            <a:r>
              <a:rPr lang="en-US" sz="1300" dirty="0"/>
              <a:t>91% of the RO’s have only One item. We will have periodic trainings and meetings with the team to lower our Percent of One Item ROs</a:t>
            </a:r>
          </a:p>
        </p:txBody>
      </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343484" y="609600"/>
            <a:ext cx="2930518" cy="1320800"/>
          </a:xfrm>
        </p:spPr>
        <p:txBody>
          <a:bodyPr vert="horz" lIns="91440" tIns="45720" rIns="91440" bIns="45720" rtlCol="0" anchor="ctr">
            <a:normAutofit/>
          </a:bodyPr>
          <a:lstStyle/>
          <a:p>
            <a:r>
              <a:rPr lang="en-US"/>
              <a:t>Repair order analysis</a:t>
            </a:r>
          </a:p>
        </p:txBody>
      </p:sp>
      <p:pic>
        <p:nvPicPr>
          <p:cNvPr id="30" name="Picture 29" descr="A screenshot of a report&#10;&#10;Description automatically generated">
            <a:extLst>
              <a:ext uri="{FF2B5EF4-FFF2-40B4-BE49-F238E27FC236}">
                <a16:creationId xmlns:a16="http://schemas.microsoft.com/office/drawing/2014/main" id="{3BA6B715-A31F-084E-6660-AC662BC87C43}"/>
              </a:ext>
            </a:extLst>
          </p:cNvPr>
          <p:cNvPicPr>
            <a:picLocks noChangeAspect="1"/>
          </p:cNvPicPr>
          <p:nvPr/>
        </p:nvPicPr>
        <p:blipFill>
          <a:blip r:embed="rId3"/>
          <a:stretch>
            <a:fillRect/>
          </a:stretch>
        </p:blipFill>
        <p:spPr>
          <a:xfrm>
            <a:off x="924659" y="2160588"/>
            <a:ext cx="4763558" cy="405100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4660181"/>
          </a:xfrm>
        </p:spPr>
        <p:txBody>
          <a:bodyPr>
            <a:normAutofit fontScale="92500" lnSpcReduction="10000"/>
          </a:bodyPr>
          <a:lstStyle/>
          <a:p>
            <a:endParaRPr lang="en-US" dirty="0"/>
          </a:p>
          <a:p>
            <a:r>
              <a:rPr lang="en-US" dirty="0"/>
              <a:t>Average of 90 Ros a day. Large and growing customer Base</a:t>
            </a:r>
          </a:p>
          <a:p>
            <a:r>
              <a:rPr lang="en-US" dirty="0"/>
              <a:t>“Greenway” has 6 different OEMs in Orlando and has been a growing and well-known brand in Central Florida</a:t>
            </a:r>
          </a:p>
          <a:p>
            <a:r>
              <a:rPr lang="en-US" dirty="0"/>
              <a:t>Facility has 34 bays. If needed, have space to add 3 more. </a:t>
            </a:r>
          </a:p>
          <a:p>
            <a:r>
              <a:rPr lang="en-US" dirty="0"/>
              <a:t>Customer Pay is growing month over month</a:t>
            </a:r>
          </a:p>
          <a:p>
            <a:r>
              <a:rPr lang="en-US" dirty="0"/>
              <a:t>Service manager used to be a service advisor as well as a tech in the past. He understands and knows the business inside out. He has great control and leadership with his staff. He has a service assistant that is a game changer. </a:t>
            </a:r>
          </a:p>
          <a:p>
            <a:r>
              <a:rPr lang="en-US" dirty="0"/>
              <a:t>Service and parts work really good together. Have regular meetings</a:t>
            </a:r>
          </a:p>
          <a:p>
            <a:r>
              <a:rPr lang="en-US" dirty="0"/>
              <a:t>GM, Service Director and the Service Assistant are always open to new ideas</a:t>
            </a:r>
          </a:p>
          <a:p>
            <a:r>
              <a:rPr lang="en-US" dirty="0"/>
              <a:t>GSM used to be a used car manager and understands the internal process inside out. </a:t>
            </a:r>
          </a:p>
          <a:p>
            <a:r>
              <a:rPr lang="en-US" dirty="0"/>
              <a:t>Warranty labor rates are increasing </a:t>
            </a:r>
          </a:p>
          <a:p>
            <a:endParaRPr lang="en-US" dirty="0"/>
          </a:p>
          <a:p>
            <a:endParaRPr lang="en-US" dirty="0"/>
          </a:p>
          <a:p>
            <a:endParaRPr lang="en-US" dirty="0"/>
          </a:p>
          <a:p>
            <a:endParaRPr lang="en-US" dirty="0"/>
          </a:p>
        </p:txBody>
      </p:sp>
      <p:sp>
        <p:nvSpPr>
          <p:cNvPr id="5" name="TextBox 4">
            <a:extLst>
              <a:ext uri="{FF2B5EF4-FFF2-40B4-BE49-F238E27FC236}">
                <a16:creationId xmlns:a16="http://schemas.microsoft.com/office/drawing/2014/main" id="{05AB0732-F63F-1981-9655-BD71D7DF5ED4}"/>
              </a:ext>
            </a:extLst>
          </p:cNvPr>
          <p:cNvSpPr txBox="1"/>
          <p:nvPr/>
        </p:nvSpPr>
        <p:spPr>
          <a:xfrm>
            <a:off x="677334" y="1390226"/>
            <a:ext cx="2361890" cy="461665"/>
          </a:xfrm>
          <a:prstGeom prst="rect">
            <a:avLst/>
          </a:prstGeom>
          <a:noFill/>
        </p:spPr>
        <p:txBody>
          <a:bodyPr wrap="square" rtlCol="0">
            <a:spAutoFit/>
          </a:bodyPr>
          <a:lstStyle/>
          <a:p>
            <a:r>
              <a:rPr lang="en-US" sz="2400" dirty="0" err="1">
                <a:solidFill>
                  <a:schemeClr val="accent5">
                    <a:lumMod val="60000"/>
                    <a:lumOff val="40000"/>
                  </a:schemeClr>
                </a:solidFill>
              </a:rPr>
              <a:t>Strenghts</a:t>
            </a:r>
            <a:endParaRPr lang="en-US" sz="2400" dirty="0">
              <a:solidFill>
                <a:schemeClr val="accent5">
                  <a:lumMod val="60000"/>
                  <a:lumOff val="40000"/>
                </a:schemeClr>
              </a:solidFill>
            </a:endParaRP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9346" y="2012807"/>
            <a:ext cx="8596668" cy="4235593"/>
          </a:xfrm>
        </p:spPr>
        <p:txBody>
          <a:bodyPr>
            <a:normAutofit/>
          </a:bodyPr>
          <a:lstStyle/>
          <a:p>
            <a:r>
              <a:rPr lang="en-US" dirty="0"/>
              <a:t>Facility is really old. Not having and AC makes it tough for the techs</a:t>
            </a:r>
          </a:p>
          <a:p>
            <a:r>
              <a:rPr lang="en-US" dirty="0"/>
              <a:t>First Time Fill Rate is good, but it takes too long for a tech to walk all the way back to find the car and then walk again to opposite direction to receive a part. It is affecting the facility and tech utilization. </a:t>
            </a:r>
          </a:p>
          <a:p>
            <a:r>
              <a:rPr lang="en-US" dirty="0"/>
              <a:t>Communication between service advisors and Techs</a:t>
            </a:r>
          </a:p>
          <a:p>
            <a:r>
              <a:rPr lang="en-US" dirty="0"/>
              <a:t>Internal ELR is low. Average Recon time is at 9 days</a:t>
            </a:r>
          </a:p>
          <a:p>
            <a:r>
              <a:rPr lang="en-US" dirty="0"/>
              <a:t>Service lobby is too small.</a:t>
            </a:r>
          </a:p>
          <a:p>
            <a:r>
              <a:rPr lang="en-US" dirty="0"/>
              <a:t>No non-dealer competitive pricing board in the service drive</a:t>
            </a:r>
          </a:p>
          <a:p>
            <a:r>
              <a:rPr lang="en-US" dirty="0"/>
              <a:t>Flat pay rate for Techs is not motivating to sell more hours. </a:t>
            </a:r>
          </a:p>
          <a:p>
            <a:r>
              <a:rPr lang="en-US" dirty="0"/>
              <a:t>Available space for Service Advisors</a:t>
            </a:r>
          </a:p>
          <a:p>
            <a:endParaRPr lang="en-US" dirty="0"/>
          </a:p>
          <a:p>
            <a:endParaRPr lang="en-US" dirty="0"/>
          </a:p>
          <a:p>
            <a:endParaRPr lang="en-US" dirty="0"/>
          </a:p>
        </p:txBody>
      </p:sp>
      <p:pic>
        <p:nvPicPr>
          <p:cNvPr id="5" name="Picture 4" descr="A car dealership with cars parked in front of it&#10;&#10;Description automatically generated">
            <a:extLst>
              <a:ext uri="{FF2B5EF4-FFF2-40B4-BE49-F238E27FC236}">
                <a16:creationId xmlns:a16="http://schemas.microsoft.com/office/drawing/2014/main" id="{5F49EFE3-3B2C-F9D5-489E-E322FF9A7A3E}"/>
              </a:ext>
            </a:extLst>
          </p:cNvPr>
          <p:cNvPicPr>
            <a:picLocks noChangeAspect="1"/>
          </p:cNvPicPr>
          <p:nvPr/>
        </p:nvPicPr>
        <p:blipFill>
          <a:blip r:embed="rId2"/>
          <a:stretch>
            <a:fillRect/>
          </a:stretch>
        </p:blipFill>
        <p:spPr>
          <a:xfrm>
            <a:off x="8499869" y="0"/>
            <a:ext cx="2783624" cy="3703782"/>
          </a:xfrm>
          <a:prstGeom prst="rect">
            <a:avLst/>
          </a:prstGeom>
        </p:spPr>
      </p:pic>
      <p:pic>
        <p:nvPicPr>
          <p:cNvPr id="7" name="Picture 6" descr="A large garage with many tools&#10;&#10;Description automatically generated with medium confidence">
            <a:extLst>
              <a:ext uri="{FF2B5EF4-FFF2-40B4-BE49-F238E27FC236}">
                <a16:creationId xmlns:a16="http://schemas.microsoft.com/office/drawing/2014/main" id="{CD9408EA-DC6B-F6A8-E48D-D04106ABBB1E}"/>
              </a:ext>
            </a:extLst>
          </p:cNvPr>
          <p:cNvPicPr>
            <a:picLocks noChangeAspect="1"/>
          </p:cNvPicPr>
          <p:nvPr/>
        </p:nvPicPr>
        <p:blipFill>
          <a:blip r:embed="rId3"/>
          <a:stretch>
            <a:fillRect/>
          </a:stretch>
        </p:blipFill>
        <p:spPr>
          <a:xfrm>
            <a:off x="9185001" y="2738582"/>
            <a:ext cx="3096000" cy="4119418"/>
          </a:xfrm>
          <a:prstGeom prst="rect">
            <a:avLst/>
          </a:prstGeom>
        </p:spPr>
      </p:pic>
      <p:sp>
        <p:nvSpPr>
          <p:cNvPr id="8" name="TextBox 7">
            <a:extLst>
              <a:ext uri="{FF2B5EF4-FFF2-40B4-BE49-F238E27FC236}">
                <a16:creationId xmlns:a16="http://schemas.microsoft.com/office/drawing/2014/main" id="{BCC04EDC-E40A-61C1-97E3-03E4CAA8A130}"/>
              </a:ext>
            </a:extLst>
          </p:cNvPr>
          <p:cNvSpPr txBox="1"/>
          <p:nvPr/>
        </p:nvSpPr>
        <p:spPr>
          <a:xfrm>
            <a:off x="677334" y="1390226"/>
            <a:ext cx="2361890" cy="461665"/>
          </a:xfrm>
          <a:prstGeom prst="rect">
            <a:avLst/>
          </a:prstGeom>
          <a:noFill/>
        </p:spPr>
        <p:txBody>
          <a:bodyPr wrap="square" rtlCol="0">
            <a:spAutoFit/>
          </a:bodyPr>
          <a:lstStyle/>
          <a:p>
            <a:r>
              <a:rPr lang="en-US" sz="2400" dirty="0">
                <a:solidFill>
                  <a:schemeClr val="accent5">
                    <a:lumMod val="60000"/>
                    <a:lumOff val="40000"/>
                  </a:schemeClr>
                </a:solidFill>
              </a:rPr>
              <a:t>Weaknesses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17334</TotalTime>
  <Words>2054</Words>
  <Application>Microsoft Office PowerPoint</Application>
  <PresentationFormat>Widescreen</PresentationFormat>
  <Paragraphs>202</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Aharoni</vt:lpstr>
      <vt:lpstr>Arial</vt:lpstr>
      <vt:lpstr>Bahnschrift SemiLight</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Berk Aldinc</cp:lastModifiedBy>
  <cp:revision>7</cp:revision>
  <dcterms:created xsi:type="dcterms:W3CDTF">2022-12-04T13:10:55Z</dcterms:created>
  <dcterms:modified xsi:type="dcterms:W3CDTF">2024-01-14T19:10:21Z</dcterms:modified>
</cp:coreProperties>
</file>