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2C77AA-E036-4455-8A73-688B40BB68AB}" v="1" dt="2024-02-06T19:10:20.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Toyota of Brookhaven</a:t>
            </a:r>
          </a:p>
          <a:p>
            <a:pPr algn="ctr"/>
            <a:r>
              <a:rPr lang="en-US" sz="3200" dirty="0"/>
              <a:t>Stedman Brent-N433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Training for our complete team. Focus on setting goals and sticking to the process.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I believe that if we don’t use everyone effectively in the roles, they were hired to do we’ll lose them to other dealers.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Work the process we have in place and allow everyone to be the vital part of this dealership they were hired for. We have the training and the know how we just don’t continuously use it to improve.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 I've found that starting a GROUPME with the sales department keeps everyone engaged and knowing what going on throughout the dealership. Starting one for the Service Managers and Writers will keep everyone on the same page and help delegate incoming and outgoing service needs.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 Being inclusive from top to bottom with service helps everyone see that their knowledge and bouncing ideas off one another can help push us forward. It lets everyone see that they matter and are being heard </a:t>
            </a:r>
            <a:r>
              <a:rPr lang="en-US" dirty="0" err="1"/>
              <a:t>thoughout</a:t>
            </a:r>
            <a:r>
              <a:rPr lang="en-US" dirty="0"/>
              <a:t>.</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86099658"/>
              </p:ext>
            </p:extLst>
          </p:nvPr>
        </p:nvGraphicFramePr>
        <p:xfrm>
          <a:off x="704675" y="1818624"/>
          <a:ext cx="9110445" cy="6273955"/>
        </p:xfrm>
        <a:graphic>
          <a:graphicData uri="http://schemas.openxmlformats.org/drawingml/2006/table">
            <a:tbl>
              <a:tblPr firstRow="1" bandRow="1">
                <a:tableStyleId>{5C22544A-7EE6-4342-B048-85BDC9FD1C3A}</a:tableStyleId>
              </a:tblPr>
              <a:tblGrid>
                <a:gridCol w="3018577">
                  <a:extLst>
                    <a:ext uri="{9D8B030D-6E8A-4147-A177-3AD203B41FA5}">
                      <a16:colId xmlns:a16="http://schemas.microsoft.com/office/drawing/2014/main" val="2235853955"/>
                    </a:ext>
                  </a:extLst>
                </a:gridCol>
                <a:gridCol w="3045934">
                  <a:extLst>
                    <a:ext uri="{9D8B030D-6E8A-4147-A177-3AD203B41FA5}">
                      <a16:colId xmlns:a16="http://schemas.microsoft.com/office/drawing/2014/main" val="4174400132"/>
                    </a:ext>
                  </a:extLst>
                </a:gridCol>
                <a:gridCol w="3045934">
                  <a:extLst>
                    <a:ext uri="{9D8B030D-6E8A-4147-A177-3AD203B41FA5}">
                      <a16:colId xmlns:a16="http://schemas.microsoft.com/office/drawing/2014/main" val="1146395385"/>
                    </a:ext>
                  </a:extLst>
                </a:gridCol>
              </a:tblGrid>
              <a:tr h="55872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58724">
                <a:tc>
                  <a:txBody>
                    <a:bodyPr/>
                    <a:lstStyle/>
                    <a:p>
                      <a:r>
                        <a:rPr lang="en-US" dirty="0"/>
                        <a:t>Complete walk arounds with every customer.</a:t>
                      </a:r>
                    </a:p>
                  </a:txBody>
                  <a:tcPr/>
                </a:tc>
                <a:tc>
                  <a:txBody>
                    <a:bodyPr/>
                    <a:lstStyle/>
                    <a:p>
                      <a:r>
                        <a:rPr lang="en-US" dirty="0"/>
                        <a:t>Service Advisors</a:t>
                      </a:r>
                    </a:p>
                  </a:txBody>
                  <a:tcPr/>
                </a:tc>
                <a:tc>
                  <a:txBody>
                    <a:bodyPr/>
                    <a:lstStyle/>
                    <a:p>
                      <a:r>
                        <a:rPr lang="en-US" dirty="0"/>
                        <a:t>Hourly Checks</a:t>
                      </a:r>
                    </a:p>
                  </a:txBody>
                  <a:tcPr/>
                </a:tc>
                <a:extLst>
                  <a:ext uri="{0D108BD9-81ED-4DB2-BD59-A6C34878D82A}">
                    <a16:rowId xmlns:a16="http://schemas.microsoft.com/office/drawing/2014/main" val="2400365483"/>
                  </a:ext>
                </a:extLst>
              </a:tr>
              <a:tr h="798178">
                <a:tc>
                  <a:txBody>
                    <a:bodyPr/>
                    <a:lstStyle/>
                    <a:p>
                      <a:r>
                        <a:rPr lang="en-US" dirty="0"/>
                        <a:t>Including through write-ups so the Techs know where to start with every vehicle.</a:t>
                      </a:r>
                    </a:p>
                  </a:txBody>
                  <a:tcPr/>
                </a:tc>
                <a:tc>
                  <a:txBody>
                    <a:bodyPr/>
                    <a:lstStyle/>
                    <a:p>
                      <a:r>
                        <a:rPr lang="en-US" dirty="0"/>
                        <a:t>Service Manager </a:t>
                      </a:r>
                    </a:p>
                    <a:p>
                      <a:r>
                        <a:rPr lang="en-US" dirty="0"/>
                        <a:t>Service Advisors</a:t>
                      </a:r>
                    </a:p>
                  </a:txBody>
                  <a:tcPr/>
                </a:tc>
                <a:tc>
                  <a:txBody>
                    <a:bodyPr/>
                    <a:lstStyle/>
                    <a:p>
                      <a:r>
                        <a:rPr lang="en-US" dirty="0"/>
                        <a:t>Hourly Checks</a:t>
                      </a:r>
                    </a:p>
                  </a:txBody>
                  <a:tcPr/>
                </a:tc>
                <a:extLst>
                  <a:ext uri="{0D108BD9-81ED-4DB2-BD59-A6C34878D82A}">
                    <a16:rowId xmlns:a16="http://schemas.microsoft.com/office/drawing/2014/main" val="107845787"/>
                  </a:ext>
                </a:extLst>
              </a:tr>
              <a:tr h="1037631">
                <a:tc>
                  <a:txBody>
                    <a:bodyPr/>
                    <a:lstStyle/>
                    <a:p>
                      <a:r>
                        <a:rPr lang="en-US" dirty="0"/>
                        <a:t>Making sure the Service Advisors and offering upsells to EVERY CUSTOMER.</a:t>
                      </a:r>
                    </a:p>
                  </a:txBody>
                  <a:tcPr/>
                </a:tc>
                <a:tc>
                  <a:txBody>
                    <a:bodyPr/>
                    <a:lstStyle/>
                    <a:p>
                      <a:r>
                        <a:rPr lang="en-US" dirty="0"/>
                        <a:t>Service Manager</a:t>
                      </a:r>
                    </a:p>
                  </a:txBody>
                  <a:tcPr/>
                </a:tc>
                <a:tc>
                  <a:txBody>
                    <a:bodyPr/>
                    <a:lstStyle/>
                    <a:p>
                      <a:r>
                        <a:rPr lang="en-US" dirty="0"/>
                        <a:t>Hourly &amp; Daily Checks</a:t>
                      </a:r>
                    </a:p>
                  </a:txBody>
                  <a:tcPr/>
                </a:tc>
                <a:extLst>
                  <a:ext uri="{0D108BD9-81ED-4DB2-BD59-A6C34878D82A}">
                    <a16:rowId xmlns:a16="http://schemas.microsoft.com/office/drawing/2014/main" val="1530126605"/>
                  </a:ext>
                </a:extLst>
              </a:tr>
              <a:tr h="798178">
                <a:tc>
                  <a:txBody>
                    <a:bodyPr/>
                    <a:lstStyle/>
                    <a:p>
                      <a:r>
                        <a:rPr lang="en-US" dirty="0"/>
                        <a:t>Keeping the customer updated on work being performed.</a:t>
                      </a:r>
                    </a:p>
                  </a:txBody>
                  <a:tcPr/>
                </a:tc>
                <a:tc>
                  <a:txBody>
                    <a:bodyPr/>
                    <a:lstStyle/>
                    <a:p>
                      <a:r>
                        <a:rPr lang="en-US" dirty="0"/>
                        <a:t>Service Advisors</a:t>
                      </a:r>
                    </a:p>
                  </a:txBody>
                  <a:tcPr/>
                </a:tc>
                <a:tc>
                  <a:txBody>
                    <a:bodyPr/>
                    <a:lstStyle/>
                    <a:p>
                      <a:r>
                        <a:rPr lang="en-US" dirty="0"/>
                        <a:t>30 min Checks</a:t>
                      </a:r>
                    </a:p>
                  </a:txBody>
                  <a:tcPr/>
                </a:tc>
                <a:extLst>
                  <a:ext uri="{0D108BD9-81ED-4DB2-BD59-A6C34878D82A}">
                    <a16:rowId xmlns:a16="http://schemas.microsoft.com/office/drawing/2014/main" val="1950345431"/>
                  </a:ext>
                </a:extLst>
              </a:tr>
              <a:tr h="103763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Monitor Techs &amp; Service Advisors effectiveness throughout the day.</a:t>
                      </a:r>
                    </a:p>
                    <a:p>
                      <a:endParaRPr lang="en-US" dirty="0"/>
                    </a:p>
                  </a:txBody>
                  <a:tcPr/>
                </a:tc>
                <a:tc>
                  <a:txBody>
                    <a:bodyPr/>
                    <a:lstStyle/>
                    <a:p>
                      <a:r>
                        <a:rPr lang="en-US" dirty="0"/>
                        <a:t>Service Manager</a:t>
                      </a:r>
                    </a:p>
                  </a:txBody>
                  <a:tcPr/>
                </a:tc>
                <a:tc>
                  <a:txBody>
                    <a:bodyPr/>
                    <a:lstStyle/>
                    <a:p>
                      <a:r>
                        <a:rPr lang="en-US" dirty="0"/>
                        <a:t>Daily Checks</a:t>
                      </a:r>
                    </a:p>
                  </a:txBody>
                  <a:tcPr/>
                </a:tc>
                <a:extLst>
                  <a:ext uri="{0D108BD9-81ED-4DB2-BD59-A6C34878D82A}">
                    <a16:rowId xmlns:a16="http://schemas.microsoft.com/office/drawing/2014/main" val="1960891333"/>
                  </a:ext>
                </a:extLst>
              </a:tr>
              <a:tr h="421795">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319271">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 A thriving service department envisions a future of continual growth and excellence. Through expense management, technology, integration and streamlined processes, the department can elevate and be more effective. As the team continues to embrace the culture, we have set here at Toyota of Brookhaven we can put more money into training which will increase the store.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don’t have a BDC department for service and our time management </a:t>
            </a:r>
            <a:r>
              <a:rPr lang="en-US" dirty="0">
                <a:solidFill>
                  <a:srgbClr val="221E1F"/>
                </a:solidFill>
                <a:latin typeface="Calibri" panose="020F0502020204030204" pitchFamily="34" charset="0"/>
              </a:rPr>
              <a:t>needs a lot of work.</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Optimize online presence, including a user-friendly website and active social media platforms.</a:t>
            </a:r>
          </a:p>
          <a:p>
            <a:r>
              <a:rPr lang="en-US" sz="1800" b="0" i="0" u="none" strike="noStrike" baseline="0" dirty="0">
                <a:solidFill>
                  <a:srgbClr val="221E1F"/>
                </a:solidFill>
                <a:latin typeface="Calibri" panose="020F0502020204030204" pitchFamily="34" charset="0"/>
              </a:rPr>
              <a:t>Plans to achieve your goals- Invest in customer referral programs and encourage word-of-mouth marketing. Implement data-driven marketing outreach to make sure we are targeting the right audience.</a:t>
            </a:r>
          </a:p>
          <a:p>
            <a:r>
              <a:rPr lang="en-US" sz="1800" b="0" i="0" u="none" strike="noStrike" baseline="0" dirty="0">
                <a:solidFill>
                  <a:srgbClr val="221E1F"/>
                </a:solidFill>
                <a:latin typeface="Calibri" panose="020F0502020204030204" pitchFamily="34" charset="0"/>
              </a:rPr>
              <a:t>Plans to evaluate your changes- Conduct regular customer feedback surveys to </a:t>
            </a:r>
            <a:r>
              <a:rPr lang="en-US" sz="1800" b="0" i="0" u="none" strike="noStrike" baseline="0" dirty="0" err="1">
                <a:solidFill>
                  <a:srgbClr val="221E1F"/>
                </a:solidFill>
                <a:latin typeface="Calibri" panose="020F0502020204030204" pitchFamily="34" charset="0"/>
              </a:rPr>
              <a:t>guage</a:t>
            </a:r>
            <a:r>
              <a:rPr lang="en-US" sz="1800" b="0" i="0" u="none" strike="noStrike" baseline="0" dirty="0">
                <a:solidFill>
                  <a:srgbClr val="221E1F"/>
                </a:solidFill>
                <a:latin typeface="Calibri" panose="020F0502020204030204" pitchFamily="34" charset="0"/>
              </a:rPr>
              <a:t> their experience and identify area for improvement. Look at employee performance including productivity and service protocols.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Techs are flat rate. We are doing a great job at with performing a multi-point inspection on every vehicle. Our Quick Lube is in a great position but has room for improvement. We need to improve process of getting vehicles through service in a timely manner.</a:t>
            </a:r>
          </a:p>
          <a:p>
            <a:r>
              <a:rPr lang="en-US" sz="1800" b="0" i="0" u="none" strike="noStrike" baseline="0" dirty="0">
                <a:solidFill>
                  <a:srgbClr val="221E1F"/>
                </a:solidFill>
                <a:latin typeface="Calibri" panose="020F0502020204030204" pitchFamily="34" charset="0"/>
              </a:rPr>
              <a:t>Goals for improvement- Invest in targeted training programs to increase employee skills. Cross-train techs to handle variety of task to be more efficient with time and work. Evaluate outsourcing for non-branded units to help increase time through service.</a:t>
            </a:r>
          </a:p>
          <a:p>
            <a:r>
              <a:rPr lang="en-US" sz="1800" b="0" i="0" u="none" strike="noStrike" baseline="0" dirty="0">
                <a:solidFill>
                  <a:srgbClr val="221E1F"/>
                </a:solidFill>
                <a:latin typeface="Calibri" panose="020F0502020204030204" pitchFamily="34" charset="0"/>
              </a:rPr>
              <a:t>Plans to achieve your goals- Look at more flexible scheduling options to </a:t>
            </a:r>
            <a:r>
              <a:rPr lang="en-US" dirty="0">
                <a:solidFill>
                  <a:srgbClr val="221E1F"/>
                </a:solidFill>
                <a:latin typeface="Calibri" panose="020F0502020204030204" pitchFamily="34" charset="0"/>
              </a:rPr>
              <a:t>that works </a:t>
            </a:r>
            <a:r>
              <a:rPr lang="en-US" sz="1800" b="0" i="0" u="none" strike="noStrike" baseline="0" dirty="0">
                <a:solidFill>
                  <a:srgbClr val="221E1F"/>
                </a:solidFill>
                <a:latin typeface="Calibri" panose="020F0502020204030204" pitchFamily="34" charset="0"/>
              </a:rPr>
              <a:t>with service demand, cutting back on unnecessary labor. Get the employees more involved in decision-making to boost moral and engagement.</a:t>
            </a:r>
          </a:p>
          <a:p>
            <a:r>
              <a:rPr lang="en-US" sz="1800" b="0" i="0" u="none" strike="noStrike" baseline="0" dirty="0">
                <a:solidFill>
                  <a:srgbClr val="221E1F"/>
                </a:solidFill>
                <a:latin typeface="Calibri" panose="020F0502020204030204" pitchFamily="34" charset="0"/>
              </a:rPr>
              <a:t>Plans to evaluate your changes- Monitor CSI scores to ensure that improvements in labor efficiency do not compromise service quality. Implement quality control measures to ensure that improvements in labor efficiency.</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Our expenses are a bit off when it comes to paying more in salaries compared to what the department produces.</a:t>
            </a:r>
          </a:p>
          <a:p>
            <a:r>
              <a:rPr lang="en-US" sz="1800" b="0" i="0" u="none" strike="noStrike" baseline="0" dirty="0">
                <a:solidFill>
                  <a:srgbClr val="221E1F"/>
                </a:solidFill>
                <a:latin typeface="Calibri" panose="020F0502020204030204" pitchFamily="34" charset="0"/>
              </a:rPr>
              <a:t>Goals for improvement- Implement process improvements to enhance operational efficiency, reducing the time and resources required for task. Find a new payment plan that’s more tailored to both department and staff.</a:t>
            </a:r>
          </a:p>
          <a:p>
            <a:r>
              <a:rPr lang="en-US" sz="1800" b="0" i="0" u="none" strike="noStrike" baseline="0" dirty="0">
                <a:solidFill>
                  <a:srgbClr val="221E1F"/>
                </a:solidFill>
                <a:latin typeface="Calibri" panose="020F0502020204030204" pitchFamily="34" charset="0"/>
              </a:rPr>
              <a:t>Plans to achieve your goal- Clearly define specific payment plans to help increase our overhead. </a:t>
            </a:r>
          </a:p>
          <a:p>
            <a:r>
              <a:rPr lang="en-US" sz="1800" b="0" i="0" u="none" strike="noStrike" baseline="0" dirty="0">
                <a:solidFill>
                  <a:srgbClr val="221E1F"/>
                </a:solidFill>
                <a:latin typeface="Calibri" panose="020F0502020204030204" pitchFamily="34" charset="0"/>
              </a:rPr>
              <a:t>Plans to evaluate your changes- Have a weekly  meeting with managers and GM to go over productivity vs expenses.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currently deal with more non-branded pre-own issues than anything. Its tough getting with other stores to have our vehicles in to get either service or parts.</a:t>
            </a:r>
          </a:p>
          <a:p>
            <a:r>
              <a:rPr lang="en-US" sz="1800" b="0" i="0" u="none" strike="noStrike" baseline="0" dirty="0">
                <a:solidFill>
                  <a:srgbClr val="221E1F"/>
                </a:solidFill>
                <a:latin typeface="Calibri" panose="020F0502020204030204" pitchFamily="34" charset="0"/>
              </a:rPr>
              <a:t>Goals for improvement- We are currently working on cross training and getting more informed on the ongoing issues with non-brands.</a:t>
            </a:r>
          </a:p>
          <a:p>
            <a:r>
              <a:rPr lang="en-US" sz="1800" b="0" i="0" u="none" strike="noStrike" baseline="0" dirty="0">
                <a:solidFill>
                  <a:srgbClr val="221E1F"/>
                </a:solidFill>
                <a:latin typeface="Calibri" panose="020F0502020204030204" pitchFamily="34" charset="0"/>
              </a:rPr>
              <a:t>Plans to achieve your goals- We are hiring more techs with non-branded training. With that insight we can better diagnose and fill needs at a more efficient rate. </a:t>
            </a:r>
          </a:p>
          <a:p>
            <a:r>
              <a:rPr lang="en-US" sz="1800" b="0" i="0" u="none" strike="noStrike" baseline="0" dirty="0">
                <a:solidFill>
                  <a:srgbClr val="221E1F"/>
                </a:solidFill>
                <a:latin typeface="Calibri" panose="020F0502020204030204" pitchFamily="34" charset="0"/>
              </a:rPr>
              <a:t>Plans to evaluate your changes- With the changes we can see quicker lot ready pre-owned vehicles that can be sold.</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have spent money the past few years to have more bays readily available. We are now working all bays just not at its peak performance.</a:t>
            </a:r>
          </a:p>
          <a:p>
            <a:r>
              <a:rPr lang="en-US" sz="1800" b="0" i="0" u="none" strike="noStrike" baseline="0" dirty="0">
                <a:solidFill>
                  <a:srgbClr val="221E1F"/>
                </a:solidFill>
                <a:latin typeface="Calibri" panose="020F0502020204030204" pitchFamily="34" charset="0"/>
              </a:rPr>
              <a:t>Goals for improvement- We must have the Service Manager and Writers giving the correct work to the right techs. With giving the correct work, we can increase upselling which will help our effective labor rate. </a:t>
            </a:r>
          </a:p>
          <a:p>
            <a:r>
              <a:rPr lang="en-US" sz="1800" b="0" i="0" u="none" strike="noStrike" baseline="0" dirty="0">
                <a:solidFill>
                  <a:srgbClr val="221E1F"/>
                </a:solidFill>
                <a:latin typeface="Calibri" panose="020F0502020204030204" pitchFamily="34" charset="0"/>
              </a:rPr>
              <a:t>Plans to achieve your goals- Have weekly meetings to monitor the work and how effective the techs are with said work.</a:t>
            </a:r>
          </a:p>
          <a:p>
            <a:r>
              <a:rPr lang="en-US" sz="1800" b="0" i="0" u="none" strike="noStrike" baseline="0" dirty="0">
                <a:solidFill>
                  <a:srgbClr val="221E1F"/>
                </a:solidFill>
                <a:latin typeface="Calibri" panose="020F0502020204030204" pitchFamily="34" charset="0"/>
              </a:rPr>
              <a:t>Plans to evaluate your change- Monthly Tech reports for to see where there needs to be more training implemented.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dirty="0"/>
              <a:t>Details from discussions that you had with the service manager about your repair order analysis.</a:t>
            </a:r>
          </a:p>
          <a:p>
            <a:pPr marL="0" indent="0">
              <a:buNone/>
            </a:pPr>
            <a:r>
              <a:rPr lang="en-US" dirty="0"/>
              <a:t>We believe we have the right people in place to help increase the department in all aspects. Our major hang up is getting them properly trained from the writers down to techs and keeping them focused and motivated daily. We need more selling and informing instead of order taking. Our customers love how helpful and accommodating the department is, but it doesn’t show financially which is the problem.</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We have a very helpful group going above and beyond for every customer. Customer retention has gotten better and continues to grown month to month. I believe we have a great foundation to build from with proper training and encouragement.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Our Service Manager needs more help. He tries to take on all the issues alone and not use the people he's hired to help. With doing that we drop the ball on small things that grow to bigger issues because he just forgot to pass it off. We have capable employees that are waiting to be used.</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CEEB1054EFDC74F8F4E7AB858F05B8D" ma:contentTypeVersion="9" ma:contentTypeDescription="Create a new document." ma:contentTypeScope="" ma:versionID="f89d33b3f00dab5e6d813907d8c6b463">
  <xsd:schema xmlns:xsd="http://www.w3.org/2001/XMLSchema" xmlns:xs="http://www.w3.org/2001/XMLSchema" xmlns:p="http://schemas.microsoft.com/office/2006/metadata/properties" xmlns:ns3="7646357d-4a5a-44e2-9387-3e8048598665" targetNamespace="http://schemas.microsoft.com/office/2006/metadata/properties" ma:root="true" ma:fieldsID="7334448bcc334f721b5e1e3fb499a46d" ns3:_="">
    <xsd:import namespace="7646357d-4a5a-44e2-9387-3e804859866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6357d-4a5a-44e2-9387-3e80485986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509B8C-F3C3-425D-8FB6-9FA343B33875}">
  <ds:schemaRefs>
    <ds:schemaRef ds:uri="http://www.w3.org/XML/1998/namespace"/>
    <ds:schemaRef ds:uri="http://purl.org/dc/elements/1.1/"/>
    <ds:schemaRef ds:uri="http://schemas.microsoft.com/office/2006/documentManagement/types"/>
    <ds:schemaRef ds:uri="7646357d-4a5a-44e2-9387-3e8048598665"/>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D806DC1A-7DF7-4D3D-B6D3-32BD8F8FF571}">
  <ds:schemaRefs>
    <ds:schemaRef ds:uri="http://schemas.microsoft.com/sharepoint/v3/contenttype/forms"/>
  </ds:schemaRefs>
</ds:datastoreItem>
</file>

<file path=customXml/itemProps3.xml><?xml version="1.0" encoding="utf-8"?>
<ds:datastoreItem xmlns:ds="http://schemas.openxmlformats.org/officeDocument/2006/customXml" ds:itemID="{A5DBF455-86AC-4163-B0A4-3413E4B833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6357d-4a5a-44e2-9387-3e80485986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Homework PowerPoint Update</Template>
  <TotalTime>5</TotalTime>
  <Words>1143</Words>
  <Application>Microsoft Office PowerPoint</Application>
  <PresentationFormat>Widescreen</PresentationFormat>
  <Paragraphs>73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STEDMAN BRENT</dc:creator>
  <cp:lastModifiedBy>STEDMAN BRENT</cp:lastModifiedBy>
  <cp:revision>1</cp:revision>
  <dcterms:created xsi:type="dcterms:W3CDTF">2024-02-06T19:34:42Z</dcterms:created>
  <dcterms:modified xsi:type="dcterms:W3CDTF">2024-02-06T19:40:06Z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0x0101008CEEB1054EFDC74F8F4E7AB858F05B8D</vt:lpwstr>
  </property>
</Properties>
</file>