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390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fleming\Downloads\RO%20Analysis%20by%20Tech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Labor Mix</a:t>
            </a:r>
          </a:p>
        </c:rich>
      </c:tx>
      <c:layout>
        <c:manualLayout>
          <c:xMode val="edge"/>
          <c:yMode val="edge"/>
          <c:x val="0.39600000000000007"/>
          <c:y val="4.205617072541876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2"/>
          <c:y val="0.31308482651145081"/>
          <c:w val="0.49800000000000005"/>
          <c:h val="0.4626178779796064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FB78-4F78-9EB3-3BF8A7DA38D2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FB78-4F78-9EB3-3BF8A7DA38D2}"/>
              </c:ext>
            </c:extLst>
          </c:dPt>
          <c:cat>
            <c:strRef>
              <c:f>'Summary Report'!$J$20:$J$22</c:f>
              <c:strCache>
                <c:ptCount val="3"/>
                <c:pt idx="0">
                  <c:v>Percent Competitive</c:v>
                </c:pt>
                <c:pt idx="1">
                  <c:v>Percent Maintenance </c:v>
                </c:pt>
                <c:pt idx="2">
                  <c:v>Percent Repair </c:v>
                </c:pt>
              </c:strCache>
            </c:strRef>
          </c:cat>
          <c:val>
            <c:numRef>
              <c:f>'Summary Report'!$I$20:$I$22</c:f>
              <c:numCache>
                <c:formatCode>0.00%</c:formatCode>
                <c:ptCount val="3"/>
                <c:pt idx="0">
                  <c:v>0.25552353506243997</c:v>
                </c:pt>
                <c:pt idx="1">
                  <c:v>0.21902017291066278</c:v>
                </c:pt>
                <c:pt idx="2">
                  <c:v>0.52545629202689725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B78-4F78-9EB3-3BF8A7DA38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"/>
          <c:y val="0.85981504594189451"/>
          <c:w val="0.7380000000000001"/>
          <c:h val="0.1074768807427368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2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Russell </a:t>
            </a:r>
            <a:r>
              <a:rPr lang="en-US" sz="3200" dirty="0" err="1"/>
              <a:t>Tabone</a:t>
            </a:r>
            <a:r>
              <a:rPr lang="en-US" sz="3200" dirty="0"/>
              <a:t> and Jason Fleming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opportunities in labor mix, labor pricing and scheduling</a:t>
            </a:r>
          </a:p>
          <a:p>
            <a:r>
              <a:rPr lang="en-US" dirty="0"/>
              <a:t>We have opportunities in training for our technicians and our advisors</a:t>
            </a:r>
          </a:p>
          <a:p>
            <a:r>
              <a:rPr lang="en-US" dirty="0"/>
              <a:t>Better scheduling is an immediate area we can improve 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Lack of labor force is a threat</a:t>
            </a:r>
          </a:p>
          <a:p>
            <a:r>
              <a:rPr lang="en-US" dirty="0"/>
              <a:t>Guarantees and sign on bonuses </a:t>
            </a:r>
          </a:p>
          <a:p>
            <a:r>
              <a:rPr lang="en-US" dirty="0"/>
              <a:t>Lack of knowledge in the available workforce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Explore options to improve Maintenance labor Mix</a:t>
            </a:r>
          </a:p>
          <a:p>
            <a:pPr lvl="1"/>
            <a:r>
              <a:rPr lang="en-US" dirty="0"/>
              <a:t>Increase staffing to accommodate demand</a:t>
            </a:r>
          </a:p>
          <a:p>
            <a:pPr lvl="1"/>
            <a:r>
              <a:rPr lang="en-US" dirty="0"/>
              <a:t>Prospect for Technicians</a:t>
            </a:r>
          </a:p>
          <a:p>
            <a:pPr lvl="1"/>
            <a:r>
              <a:rPr lang="en-US" dirty="0"/>
              <a:t>Increase proficiency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Invest in training and development:</a:t>
            </a:r>
          </a:p>
          <a:p>
            <a:pPr lvl="1"/>
            <a:r>
              <a:rPr lang="en-US" dirty="0"/>
              <a:t>Implement comprehensive training program to enhance our skills.  </a:t>
            </a:r>
          </a:p>
          <a:p>
            <a:pPr lvl="1"/>
            <a:r>
              <a:rPr lang="en-US" dirty="0"/>
              <a:t>Offer incentives and bonuses for employees who participate in and successfully complete training programs.</a:t>
            </a:r>
          </a:p>
          <a:p>
            <a:r>
              <a:rPr lang="en-US" dirty="0"/>
              <a:t>Recruitment and hiring:</a:t>
            </a:r>
          </a:p>
          <a:p>
            <a:pPr lvl="1"/>
            <a:r>
              <a:rPr lang="en-US" dirty="0"/>
              <a:t>Revise recruitment strategies to attract skilled technicians who possess the required expertise for highly technical and diagnostic repair work</a:t>
            </a:r>
          </a:p>
          <a:p>
            <a:pPr lvl="1"/>
            <a:r>
              <a:rPr lang="en-US" dirty="0"/>
              <a:t>Offer competitive salaries and benefits to attract top talent.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 for moving forward would be:</a:t>
            </a:r>
          </a:p>
          <a:p>
            <a:pPr lvl="1"/>
            <a:r>
              <a:rPr lang="en-US" dirty="0"/>
              <a:t>Conducting a thorough analysis of labor operations to identify inefficiencies</a:t>
            </a:r>
          </a:p>
          <a:p>
            <a:pPr lvl="1"/>
            <a:r>
              <a:rPr lang="en-US" dirty="0"/>
              <a:t>Provide training to staff on effective upselling techniques</a:t>
            </a:r>
          </a:p>
          <a:p>
            <a:pPr lvl="1"/>
            <a:r>
              <a:rPr lang="en-US" dirty="0"/>
              <a:t>Implement incentives for performance</a:t>
            </a:r>
          </a:p>
          <a:p>
            <a:pPr lvl="1"/>
            <a:r>
              <a:rPr lang="en-US" dirty="0"/>
              <a:t>Conduct a process audit to identify bottlenecks in workflow</a:t>
            </a:r>
          </a:p>
          <a:p>
            <a:pPr lvl="1"/>
            <a:r>
              <a:rPr lang="en-US" dirty="0"/>
              <a:t>Implement measures to streamline our process</a:t>
            </a:r>
          </a:p>
          <a:p>
            <a:pPr lvl="1"/>
            <a:r>
              <a:rPr lang="en-US" dirty="0"/>
              <a:t>Have a system for real-time adjustments to scheduling based on fluctuations in shop capacity or unexpected events</a:t>
            </a:r>
          </a:p>
          <a:p>
            <a:pPr lvl="1"/>
            <a:r>
              <a:rPr lang="en-US" dirty="0"/>
              <a:t>Regularly review and update procedures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676936"/>
              </p:ext>
            </p:extLst>
          </p:nvPr>
        </p:nvGraphicFramePr>
        <p:xfrm>
          <a:off x="677334" y="1818624"/>
          <a:ext cx="9132492" cy="46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Op code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End of Q1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Recruiting strategy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March 1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Scheduling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March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Proficiency improvement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Improvement seen by end of Q1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demand is high, and our gross is low.</a:t>
            </a:r>
          </a:p>
          <a:p>
            <a:r>
              <a:rPr lang="en-US" dirty="0"/>
              <a:t>Track, manage and adjust all areas to capture more value per repair order.</a:t>
            </a:r>
          </a:p>
          <a:p>
            <a:r>
              <a:rPr lang="en-US" dirty="0"/>
              <a:t>Monitor proficiency and work mix per tech per day and communicate those number to everyone in the store!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are currently using OEM’s Marketing Company for mailers and digital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which works within our budget.  Our ROI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on these programs is higher than national average.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would like to increase social media presence for fixed</a:t>
            </a:r>
          </a:p>
          <a:p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Study other examples and measure by growth over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600350" cy="3631501"/>
          </a:xfrm>
        </p:spPr>
        <p:txBody>
          <a:bodyPr>
            <a:normAutofit fontScale="850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Our current labor mix shows lack of menu-based services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which can be higher grossing line items. 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discovered the shop is overbooked and limiting the opportunities to perform upsold work.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are developing plans to properly report and monitor cost of labor to achieve margin guidelines.  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Proper appointment scheduling will reduce shop backlog, reduce appointment lead time and provide a better customer experience resulting in increased gross.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BF6849-FBE3-8E4F-A1A7-A3345019F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999" y="2309656"/>
            <a:ext cx="5087060" cy="223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0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2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3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4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Isosceles Triangle 45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8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2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2500" b="0" i="0" u="none" strike="noStrike" baseline="0">
                <a:solidFill>
                  <a:srgbClr val="FFFFFF"/>
                </a:solidFill>
              </a:rPr>
            </a:br>
            <a:r>
              <a:rPr lang="en-US" sz="2500" b="1" i="0" u="none" strike="noStrike" baseline="0">
                <a:solidFill>
                  <a:srgbClr val="FFFFFF"/>
                </a:solidFill>
              </a:rPr>
              <a:t>Changes in Expense Structure </a:t>
            </a:r>
            <a:br>
              <a:rPr lang="en-US" sz="2500" b="0" i="0" u="none" strike="noStrike" baseline="0">
                <a:solidFill>
                  <a:srgbClr val="FFFFFF"/>
                </a:solidFill>
              </a:rPr>
            </a:br>
            <a:br>
              <a:rPr lang="en-US" sz="2500" b="0" i="0" u="none" strike="noStrike" baseline="0">
                <a:solidFill>
                  <a:srgbClr val="FFFFFF"/>
                </a:solidFill>
              </a:rPr>
            </a:br>
            <a:br>
              <a:rPr lang="en-US" sz="2500" b="0" i="0" u="none" strike="noStrike" baseline="0">
                <a:solidFill>
                  <a:srgbClr val="FFFFFF"/>
                </a:solidFill>
              </a:rPr>
            </a:br>
            <a:endParaRPr lang="en-US" sz="250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3E1AF5-59B1-AE2A-95CD-AA0F06B55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51" y="2610113"/>
            <a:ext cx="3856774" cy="17266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81725" y="2837329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b="0" i="0" u="none" strike="noStrike" baseline="0">
              <a:solidFill>
                <a:srgbClr val="FFFFFF"/>
              </a:solidFill>
            </a:endParaRPr>
          </a:p>
          <a:p>
            <a:r>
              <a:rPr lang="en-US">
                <a:solidFill>
                  <a:srgbClr val="FFFFFF"/>
                </a:solidFill>
              </a:rPr>
              <a:t>Absorption is key to a profitable store.</a:t>
            </a:r>
            <a:endParaRPr lang="en-US" b="0" i="0" u="none" strike="noStrike" baseline="0">
              <a:solidFill>
                <a:srgbClr val="FFFFFF"/>
              </a:solidFill>
            </a:endParaRPr>
          </a:p>
          <a:p>
            <a:r>
              <a:rPr lang="en-US">
                <a:solidFill>
                  <a:srgbClr val="FFFFFF"/>
                </a:solidFill>
              </a:rPr>
              <a:t>Our goal is to achieve 100% absorption.</a:t>
            </a:r>
            <a:endParaRPr lang="en-US" b="0" i="0" u="none" strike="noStrike" baseline="0">
              <a:solidFill>
                <a:srgbClr val="FFFFFF"/>
              </a:solidFill>
            </a:endParaRPr>
          </a:p>
          <a:p>
            <a:r>
              <a:rPr lang="en-US">
                <a:solidFill>
                  <a:srgbClr val="FFFFFF"/>
                </a:solidFill>
              </a:rPr>
              <a:t>We plan to monitor all expenses as well as margins in fixed to get to 100% absorption</a:t>
            </a:r>
            <a:endParaRPr lang="en-US" b="0" i="0" u="none" strike="noStrike" baseline="0">
              <a:solidFill>
                <a:srgbClr val="FFFFFF"/>
              </a:solidFill>
            </a:endParaRPr>
          </a:p>
          <a:p>
            <a:r>
              <a:rPr lang="en-US" b="0" i="0" u="none" strike="noStrike" baseline="0">
                <a:solidFill>
                  <a:srgbClr val="FFFFFF"/>
                </a:solidFill>
              </a:rPr>
              <a:t>Communicate and evaluate expenses monthly </a:t>
            </a:r>
          </a:p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were overly focusing on the productivity formula instead of the proficiency formula.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Proficiency standards are now posted in the shop and reviewed with technicians.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Service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Manager is reviewing daily flagged hours and having conversations with technicians.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Utilize apprentice technicians as lateral support while keeping an eye on overall shop productivity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Ensure proper scheduling and shop loading to approximately 80% capacity.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will evaluate by monitoring hours produced and feedback.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2875BF-6682-1CB2-795E-01AE724C6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114" y="1547187"/>
            <a:ext cx="6143552" cy="449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1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2" name="Isosceles Triangle 81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3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4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6" name="Isosceles Triangle 85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1" name="Rectangle 90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9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1" name="Isosceles Triangle 100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3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5" name="Isosceles Triangle 104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3100" b="0" i="0" u="none" strike="noStrike" baseline="0">
                <a:solidFill>
                  <a:srgbClr val="FFFFFF"/>
                </a:solidFill>
              </a:rPr>
            </a:br>
            <a:r>
              <a:rPr lang="en-US" sz="3100" b="1" i="0" u="none" strike="noStrike" baseline="0">
                <a:solidFill>
                  <a:srgbClr val="FFFFFF"/>
                </a:solidFill>
              </a:rPr>
              <a:t>Facility</a:t>
            </a:r>
            <a:br>
              <a:rPr lang="en-US" sz="3100" b="0" i="0" u="none" strike="noStrike" baseline="0">
                <a:solidFill>
                  <a:srgbClr val="FFFFFF"/>
                </a:solidFill>
              </a:rPr>
            </a:br>
            <a:br>
              <a:rPr lang="en-US" sz="3100" b="0" i="0" u="none" strike="noStrike" baseline="0">
                <a:solidFill>
                  <a:srgbClr val="FFFFFF"/>
                </a:solidFill>
              </a:rPr>
            </a:br>
            <a:br>
              <a:rPr lang="en-US" sz="3100" b="0" i="0" u="none" strike="noStrike" baseline="0">
                <a:solidFill>
                  <a:srgbClr val="FFFFFF"/>
                </a:solidFill>
              </a:rPr>
            </a:br>
            <a:endParaRPr lang="en-US" sz="3100">
              <a:solidFill>
                <a:srgbClr val="FFFFFF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E7BB9E-93C2-0695-627A-1CD0B73BE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51" y="1735364"/>
            <a:ext cx="3856774" cy="347617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34748" y="1864275"/>
            <a:ext cx="4512988" cy="33179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endParaRPr lang="en-US" sz="1500" b="0" i="0" u="none" strike="noStrike" baseline="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</a:rPr>
              <a:t>Our current stall productivity could be better</a:t>
            </a:r>
            <a:endParaRPr lang="en-US" sz="1500" b="0" i="0" u="none" strike="noStrike" baseline="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</a:rPr>
              <a:t>Stalls per tech should be justified by work type to maintain flow and efficiency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</a:rPr>
              <a:t>Measuring proficiency per tech could help us understand where improvements can be made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</a:rPr>
              <a:t>Tracking hours produced and ensuring proper dispatching can improve our utilization as a start.  Work schedules and shifts are also an opportunity to explore.</a:t>
            </a:r>
          </a:p>
        </p:txBody>
      </p:sp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Discussions and analysis revealed a high repair labor mix.</a:t>
            </a:r>
          </a:p>
          <a:p>
            <a:r>
              <a:rPr lang="en-US" dirty="0"/>
              <a:t>Many 1 item RO’s were recalls/campaigns.</a:t>
            </a:r>
          </a:p>
          <a:p>
            <a:r>
              <a:rPr lang="en-US" dirty="0"/>
              <a:t>Discussed menu pricing options and technician/advisor processes.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0000000-0008-0000-0500-00000D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8362414"/>
              </p:ext>
            </p:extLst>
          </p:nvPr>
        </p:nvGraphicFramePr>
        <p:xfrm>
          <a:off x="927002" y="4856919"/>
          <a:ext cx="3684697" cy="197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128329FC-38EC-8E5D-8A75-675BBCB057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44681" y="1014682"/>
            <a:ext cx="5667375" cy="4828635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8460BD8-AE3F-4AC9-9D0B-717052AA5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4420CFE-F482-466E-9E1E-C78513C0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331032B-BD21-4BDA-920C-12E358052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E7514DA3-59E7-409E-8A3B-AD097F6E5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57B9A2A6-3BE4-4599-9364-F71C5BFD61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4FD744C6-4ED8-4BC9-BF68-6BDF701C5D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092C5BAD-C911-4F8F-A1C5-470268BE6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B133D0C8-4EC4-424F-8E70-0482D5B1B6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7B1532A0-F4B3-4DE8-B18F-740CAAD25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EFDD162-BBBA-4062-8BBF-53DBA10913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DCFC9E65-3E19-4483-B952-25D29683C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D6BC9EB-F181-48AB-BCA2-3D1DB20D2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6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066" y="999460"/>
            <a:ext cx="5698067" cy="44798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1971" y="999460"/>
            <a:ext cx="3123620" cy="44798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Our strengths are our team and the many small areas we can improve easily to grow.</a:t>
            </a: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D33AAA80-39DC-4020-9BFF-0718F35C7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9C5D90B-7EE3-4D26-AB7D-A5A3A6E11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4656" y="1639186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177F295-741F-4EFF-B0CA-BE69295AD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 flipV="1">
            <a:off x="11349404" y="1217756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r>
              <a:rPr lang="en-US" dirty="0"/>
              <a:t>SWOT Analysis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We have weaknesses in menu sales and efficiency</a:t>
            </a:r>
          </a:p>
          <a:p>
            <a:pPr lvl="1"/>
            <a:r>
              <a:rPr lang="en-US" dirty="0"/>
              <a:t>Scheduling to shop capacity is a weakness contributing to backlog and lack of sales opportunities </a:t>
            </a:r>
          </a:p>
          <a:p>
            <a:pPr lvl="1"/>
            <a:r>
              <a:rPr lang="en-US" dirty="0"/>
              <a:t>Poor tech efficiency and inadequate dispatching is causing a net loss monthly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2040</TotalTime>
  <Words>732</Words>
  <Application>Microsoft Office PowerPoint</Application>
  <PresentationFormat>Widescreen</PresentationFormat>
  <Paragraphs>97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 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Russell Tabone</cp:lastModifiedBy>
  <cp:revision>12</cp:revision>
  <dcterms:created xsi:type="dcterms:W3CDTF">2022-12-04T13:10:55Z</dcterms:created>
  <dcterms:modified xsi:type="dcterms:W3CDTF">2024-02-14T21:46:15Z</dcterms:modified>
</cp:coreProperties>
</file>