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56" r:id="rId2"/>
    <p:sldId id="270" r:id="rId3"/>
    <p:sldId id="271" r:id="rId4"/>
    <p:sldId id="272" r:id="rId5"/>
    <p:sldId id="273" r:id="rId6"/>
    <p:sldId id="258" r:id="rId7"/>
    <p:sldId id="257"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315" autoAdjust="0"/>
  </p:normalViewPr>
  <p:slideViewPr>
    <p:cSldViewPr snapToGrid="0">
      <p:cViewPr>
        <p:scale>
          <a:sx n="90" d="100"/>
          <a:sy n="90" d="100"/>
        </p:scale>
        <p:origin x="2034" y="3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en-US"/>
              <a:t>Click to edit Master title style</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50000"/>
                  </a:schemeClr>
                </a:solidFill>
              </a:defRPr>
            </a:lvl1pPr>
          </a:lstStyle>
          <a:p>
            <a:fld id="{B61BEF0D-F0BB-DE4B-95CE-6DB70DBA9567}" type="datetimeFigureOut">
              <a:rPr lang="en-US" smtClean="0"/>
              <a:pPr/>
              <a:t>2/7/2024</a:t>
            </a:fld>
            <a:endParaRPr lang="en-US" dirty="0"/>
          </a:p>
        </p:txBody>
      </p:sp>
      <p:sp>
        <p:nvSpPr>
          <p:cNvPr id="5" name="Footer Placeholder 4"/>
          <p:cNvSpPr>
            <a:spLocks noGrp="1"/>
          </p:cNvSpPr>
          <p:nvPr>
            <p:ph type="ftr" sz="quarter" idx="11"/>
          </p:nvPr>
        </p:nvSpPr>
        <p:spPr>
          <a:xfrm rot="21420000">
            <a:off x="-5560" y="4883024"/>
            <a:ext cx="4047239" cy="1195538"/>
          </a:xfrm>
        </p:spPr>
        <p:txBody>
          <a:bodyPr vert="horz" lIns="91440" tIns="45720" rIns="91440" bIns="45720" rtlCol="0" anchor="ctr"/>
          <a:lstStyle>
            <a:lvl1pPr algn="r">
              <a:defRPr lang="en-US" sz="5400" dirty="0"/>
            </a:lvl1pPr>
          </a:lstStyle>
          <a:p>
            <a:endParaRPr lang="en-US" dirty="0"/>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D57F1E4F-1CFF-5643-939E-217C01CDF565}" type="slidenum">
              <a:rPr lang="en-US" smtClean="0"/>
              <a:pPr/>
              <a:t>‹#›</a:t>
            </a:fld>
            <a:endParaRPr lang="en-US" dirty="0"/>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673561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812392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18353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en-US"/>
              <a:t>Click to edit Master title style</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0606680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566527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2/7/2024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401976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2/7/2024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184441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05482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941408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7900405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529275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12788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extLst>
      <p:ext uri="{BB962C8B-B14F-4D97-AF65-F5344CB8AC3E}">
        <p14:creationId xmlns:p14="http://schemas.microsoft.com/office/powerpoint/2010/main" val="3682035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en-US"/>
              <a:t>Click to edit Master title style</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240312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850747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685802" y="2861733"/>
            <a:ext cx="5088712" cy="2512852"/>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5993969" y="2861733"/>
            <a:ext cx="5088713" cy="2512852"/>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43859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88878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07660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en-US"/>
              <a:t>Click to edit Master title style</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6587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21611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50000"/>
                  </a:schemeClr>
                </a:solidFill>
              </a:defRPr>
            </a:lvl1pPr>
          </a:lstStyle>
          <a:p>
            <a:fld id="{B61BEF0D-F0BB-DE4B-95CE-6DB70DBA9567}" type="datetimeFigureOut">
              <a:rPr lang="en-US" smtClean="0"/>
              <a:pPr/>
              <a:t>2/7/2024</a:t>
            </a:fld>
            <a:endParaRPr lang="en-US" dirty="0"/>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50000"/>
                  </a:schemeClr>
                </a:solidFill>
              </a:defRPr>
            </a:lvl1pPr>
          </a:lstStyle>
          <a:p>
            <a:endParaRPr lang="en-US" dirty="0"/>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50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59916002"/>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 id="2147483688" r:id="rId20"/>
  </p:sldLayoutIdLst>
  <p:txStyles>
    <p:title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92500" lnSpcReduction="10000"/>
          </a:bodyPr>
          <a:lstStyle/>
          <a:p>
            <a:pPr algn="ctr"/>
            <a:r>
              <a:rPr lang="en-US" sz="3200" dirty="0"/>
              <a:t>Jason johnson  -  n433-20</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chor="t"/>
          <a:lstStyle/>
          <a:p>
            <a:r>
              <a:rPr lang="en-US" dirty="0"/>
              <a:t>Threats</a:t>
            </a:r>
          </a:p>
          <a:p>
            <a:pPr lvl="1"/>
            <a:r>
              <a:rPr lang="en-US" dirty="0"/>
              <a:t>Warranty work for Toyota has continued to drop</a:t>
            </a:r>
          </a:p>
          <a:p>
            <a:pPr lvl="1"/>
            <a:r>
              <a:rPr lang="en-US" dirty="0"/>
              <a:t>Bad word of mouth.  We are the only dealer group in the city so if one dealer has one complaint it hits us all</a:t>
            </a:r>
          </a:p>
          <a:p>
            <a:pPr lvl="1"/>
            <a:r>
              <a:rPr lang="en-US" dirty="0"/>
              <a:t>History of advisor turn over has had customers expecting to “always have to deal with someone new who they have to retrain”</a:t>
            </a:r>
          </a:p>
          <a:p>
            <a:pPr lvl="1"/>
            <a:r>
              <a:rPr lang="en-US" dirty="0"/>
              <a:t>Struggle to get some powertrain items in a reasonable time to a customer has hurt our reputation as the dealer even when communication is at it’s best</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85801" y="2179674"/>
            <a:ext cx="10396882" cy="3194911"/>
          </a:xfrm>
        </p:spPr>
        <p:txBody>
          <a:bodyPr anchor="t"/>
          <a:lstStyle/>
          <a:p>
            <a:r>
              <a:rPr lang="en-US" dirty="0"/>
              <a:t>Objectives</a:t>
            </a:r>
          </a:p>
          <a:p>
            <a:pPr marL="800100" lvl="1" indent="-342900">
              <a:buFont typeface="+mj-lt"/>
              <a:buAutoNum type="arabicPeriod"/>
            </a:pPr>
            <a:r>
              <a:rPr lang="en-US" dirty="0"/>
              <a:t>Maximize the opportunities we have ( our people/facility/customers)</a:t>
            </a:r>
          </a:p>
          <a:p>
            <a:pPr marL="800100" lvl="1" indent="-342900">
              <a:buFont typeface="+mj-lt"/>
              <a:buAutoNum type="arabicPeriod"/>
            </a:pPr>
            <a:r>
              <a:rPr lang="en-US" dirty="0"/>
              <a:t>Develop our people to the next level</a:t>
            </a:r>
          </a:p>
          <a:p>
            <a:pPr marL="800100" lvl="1" indent="-342900">
              <a:buFont typeface="+mj-lt"/>
              <a:buAutoNum type="arabicPeriod"/>
            </a:pPr>
            <a:r>
              <a:rPr lang="en-US" dirty="0"/>
              <a:t>Close </a:t>
            </a:r>
            <a:r>
              <a:rPr lang="en-US" dirty="0" err="1"/>
              <a:t>wip</a:t>
            </a:r>
            <a:r>
              <a:rPr lang="en-US" dirty="0"/>
              <a:t> faster. Collect the money.  Get it to the bottom line.</a:t>
            </a:r>
          </a:p>
          <a:p>
            <a:pPr marL="800100" lvl="1" indent="-342900">
              <a:buFont typeface="+mj-lt"/>
              <a:buAutoNum type="arabicPeriod"/>
            </a:pPr>
            <a:r>
              <a:rPr lang="en-US" dirty="0"/>
              <a:t>Keep our dealership goals top of mind.  </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chor="t"/>
          <a:lstStyle/>
          <a:p>
            <a:r>
              <a:rPr lang="en-US" dirty="0"/>
              <a:t>Strategies</a:t>
            </a:r>
          </a:p>
          <a:p>
            <a:pPr lvl="1"/>
            <a:r>
              <a:rPr lang="en-US" dirty="0"/>
              <a:t>GET EVERYONE ON THE SAME PAGE.  HOW CAN WE HIT A GOAL IF WE DON’T ALL KNOW IT</a:t>
            </a:r>
          </a:p>
          <a:p>
            <a:pPr lvl="1"/>
            <a:r>
              <a:rPr lang="en-US" dirty="0"/>
              <a:t>BUILD A SPIFF PROGRAM TO INCENTIVISE THE GROWTH GOAL WE ARE LOOKING FOR</a:t>
            </a:r>
          </a:p>
          <a:p>
            <a:pPr lvl="1"/>
            <a:r>
              <a:rPr lang="en-US" dirty="0"/>
              <a:t>WEEKLY MEETINGS TO ADDRESS DISPATCHING OF PREVIOUS WEEK.  DID WE WIN OR LOSE</a:t>
            </a:r>
          </a:p>
          <a:p>
            <a:pPr lvl="1"/>
            <a:r>
              <a:rPr lang="en-US" dirty="0"/>
              <a:t>RECOGNIZE THE IMPROVEMENTS IN A MORNING MEETING.  </a:t>
            </a:r>
          </a:p>
          <a:p>
            <a:pPr lvl="1"/>
            <a:r>
              <a:rPr lang="en-US" dirty="0"/>
              <a:t>FOCUS ON THE CONTINUED HIGH FILL RATES OF PARTS TO AVOID FUTURE US VS THEM TALK.</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42260" y="1605516"/>
            <a:ext cx="10540423" cy="3769069"/>
          </a:xfrm>
        </p:spPr>
        <p:txBody>
          <a:bodyPr anchor="t">
            <a:normAutofit/>
          </a:bodyPr>
          <a:lstStyle/>
          <a:p>
            <a:r>
              <a:rPr lang="en-US" dirty="0"/>
              <a:t>Tactics</a:t>
            </a:r>
          </a:p>
          <a:p>
            <a:pPr lvl="1"/>
            <a:r>
              <a:rPr lang="en-US" dirty="0"/>
              <a:t>HAVE A MEETING WITH SERVICE MANAGER, PARTS MANAGER, MARKETING MANAGER AND GM TO DISCUSS WAYS TO MAKE THE PARTS AND SERVICE WEBSITES ALLIGN WITH THE SALES CUSTOMER EXPERIENCE</a:t>
            </a:r>
          </a:p>
          <a:p>
            <a:pPr lvl="1"/>
            <a:r>
              <a:rPr lang="en-US" dirty="0"/>
              <a:t>BUILD A SPIFF PROGRAM THAT REWARDS THE PRODUCTION OF THE TECHNICIAN TO MATCH THE ADVISORS SPIFFS FOR SELLING THE JOBS</a:t>
            </a:r>
          </a:p>
          <a:p>
            <a:pPr lvl="1"/>
            <a:r>
              <a:rPr lang="en-US" dirty="0"/>
              <a:t>HAVE 2 TECHS ADJUST SCHEDULES TO COME IN LATER AND LEAVE LATER.  GIVING THEM DEDICATED TIME TO PUSH THEIR PDI AND UVI JOBS.  LESS SHOP CHAOS AND LESS INTERRUPTIONS.</a:t>
            </a:r>
          </a:p>
          <a:p>
            <a:pPr lvl="1"/>
            <a:r>
              <a:rPr lang="en-US" dirty="0"/>
              <a:t>MEET WITH SERVICE MANAGERS IN THE MORNING TO DISCUSS WIP AND FIGURE OUT WHATS HOLDING US BACK FROM MOVING THE NEEDLE THE RIGHT WAY</a:t>
            </a:r>
          </a:p>
          <a:p>
            <a:pPr lvl="1"/>
            <a:endParaRPr lang="en-US" dirty="0"/>
          </a:p>
          <a:p>
            <a:pPr lvl="1"/>
            <a:endParaRPr lang="en-US" dirty="0"/>
          </a:p>
          <a:p>
            <a:pPr lvl="1"/>
            <a:endParaRPr lang="en-US" dirty="0"/>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209634"/>
            <a:ext cx="10396882" cy="1151965"/>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331277175"/>
              </p:ext>
            </p:extLst>
          </p:nvPr>
        </p:nvGraphicFramePr>
        <p:xfrm>
          <a:off x="478465" y="1244641"/>
          <a:ext cx="10164726" cy="4912244"/>
        </p:xfrm>
        <a:graphic>
          <a:graphicData uri="http://schemas.openxmlformats.org/drawingml/2006/table">
            <a:tbl>
              <a:tblPr firstRow="1" bandRow="1">
                <a:tableStyleId>{5C22544A-7EE6-4342-B048-85BDC9FD1C3A}</a:tableStyleId>
              </a:tblPr>
              <a:tblGrid>
                <a:gridCol w="4763386">
                  <a:extLst>
                    <a:ext uri="{9D8B030D-6E8A-4147-A177-3AD203B41FA5}">
                      <a16:colId xmlns:a16="http://schemas.microsoft.com/office/drawing/2014/main" val="2235853955"/>
                    </a:ext>
                  </a:extLst>
                </a:gridCol>
                <a:gridCol w="3072810">
                  <a:extLst>
                    <a:ext uri="{9D8B030D-6E8A-4147-A177-3AD203B41FA5}">
                      <a16:colId xmlns:a16="http://schemas.microsoft.com/office/drawing/2014/main" val="4174400132"/>
                    </a:ext>
                  </a:extLst>
                </a:gridCol>
                <a:gridCol w="2328530">
                  <a:extLst>
                    <a:ext uri="{9D8B030D-6E8A-4147-A177-3AD203B41FA5}">
                      <a16:colId xmlns:a16="http://schemas.microsoft.com/office/drawing/2014/main" val="1146395385"/>
                    </a:ext>
                  </a:extLst>
                </a:gridCol>
              </a:tblGrid>
              <a:tr h="702718">
                <a:tc>
                  <a:txBody>
                    <a:bodyPr/>
                    <a:lstStyle/>
                    <a:p>
                      <a:pPr algn="ctr"/>
                      <a:r>
                        <a:rPr lang="en-US" dirty="0"/>
                        <a:t>TASK</a:t>
                      </a:r>
                    </a:p>
                  </a:txBody>
                  <a:tcPr/>
                </a:tc>
                <a:tc>
                  <a:txBody>
                    <a:bodyPr/>
                    <a:lstStyle/>
                    <a:p>
                      <a:pPr algn="ctr"/>
                      <a:r>
                        <a:rPr lang="en-US" dirty="0"/>
                        <a:t>Position responsible</a:t>
                      </a:r>
                    </a:p>
                  </a:txBody>
                  <a:tcPr/>
                </a:tc>
                <a:tc>
                  <a:txBody>
                    <a:bodyPr/>
                    <a:lstStyle/>
                    <a:p>
                      <a:pPr algn="ctr"/>
                      <a:r>
                        <a:rPr lang="en-US" dirty="0"/>
                        <a:t>Check in/completion schedule</a:t>
                      </a:r>
                    </a:p>
                  </a:txBody>
                  <a:tcPr/>
                </a:tc>
                <a:extLst>
                  <a:ext uri="{0D108BD9-81ED-4DB2-BD59-A6C34878D82A}">
                    <a16:rowId xmlns:a16="http://schemas.microsoft.com/office/drawing/2014/main" val="1083418974"/>
                  </a:ext>
                </a:extLst>
              </a:tr>
              <a:tr h="702718">
                <a:tc>
                  <a:txBody>
                    <a:bodyPr/>
                    <a:lstStyle/>
                    <a:p>
                      <a:r>
                        <a:rPr lang="en-US" dirty="0"/>
                        <a:t>LINK PARTS WEBSITE TO SCHEDULE APPOINTMENT</a:t>
                      </a:r>
                    </a:p>
                  </a:txBody>
                  <a:tcPr/>
                </a:tc>
                <a:tc>
                  <a:txBody>
                    <a:bodyPr/>
                    <a:lstStyle/>
                    <a:p>
                      <a:r>
                        <a:rPr lang="en-US" dirty="0"/>
                        <a:t>SERVICE MGR/MARKETING</a:t>
                      </a:r>
                    </a:p>
                  </a:txBody>
                  <a:tcPr/>
                </a:tc>
                <a:tc>
                  <a:txBody>
                    <a:bodyPr/>
                    <a:lstStyle/>
                    <a:p>
                      <a:r>
                        <a:rPr lang="en-US" dirty="0"/>
                        <a:t>3/31/24</a:t>
                      </a:r>
                    </a:p>
                  </a:txBody>
                  <a:tcPr/>
                </a:tc>
                <a:extLst>
                  <a:ext uri="{0D108BD9-81ED-4DB2-BD59-A6C34878D82A}">
                    <a16:rowId xmlns:a16="http://schemas.microsoft.com/office/drawing/2014/main" val="2400365483"/>
                  </a:ext>
                </a:extLst>
              </a:tr>
              <a:tr h="620296">
                <a:tc>
                  <a:txBody>
                    <a:bodyPr/>
                    <a:lstStyle/>
                    <a:p>
                      <a:r>
                        <a:rPr lang="en-US" dirty="0"/>
                        <a:t>INCREASE TECH PROFICIENCY TO 75%</a:t>
                      </a:r>
                    </a:p>
                  </a:txBody>
                  <a:tcPr/>
                </a:tc>
                <a:tc>
                  <a:txBody>
                    <a:bodyPr/>
                    <a:lstStyle/>
                    <a:p>
                      <a:r>
                        <a:rPr lang="en-US" dirty="0"/>
                        <a:t>SERVICE MANAGER/DISPATCH</a:t>
                      </a:r>
                    </a:p>
                  </a:txBody>
                  <a:tcPr/>
                </a:tc>
                <a:tc>
                  <a:txBody>
                    <a:bodyPr/>
                    <a:lstStyle/>
                    <a:p>
                      <a:r>
                        <a:rPr lang="en-US" dirty="0"/>
                        <a:t>6/31/24</a:t>
                      </a:r>
                    </a:p>
                  </a:txBody>
                  <a:tcPr/>
                </a:tc>
                <a:extLst>
                  <a:ext uri="{0D108BD9-81ED-4DB2-BD59-A6C34878D82A}">
                    <a16:rowId xmlns:a16="http://schemas.microsoft.com/office/drawing/2014/main" val="107845787"/>
                  </a:ext>
                </a:extLst>
              </a:tr>
              <a:tr h="620296">
                <a:tc>
                  <a:txBody>
                    <a:bodyPr/>
                    <a:lstStyle/>
                    <a:p>
                      <a:r>
                        <a:rPr lang="en-US" dirty="0"/>
                        <a:t>RECOGNIZE “MOST IMPROVED” MONTHLY</a:t>
                      </a:r>
                    </a:p>
                  </a:txBody>
                  <a:tcPr/>
                </a:tc>
                <a:tc>
                  <a:txBody>
                    <a:bodyPr/>
                    <a:lstStyle/>
                    <a:p>
                      <a:r>
                        <a:rPr lang="en-US" dirty="0"/>
                        <a:t>GM/SERVICE MANAGER</a:t>
                      </a:r>
                    </a:p>
                  </a:txBody>
                  <a:tcPr/>
                </a:tc>
                <a:tc>
                  <a:txBody>
                    <a:bodyPr/>
                    <a:lstStyle/>
                    <a:p>
                      <a:r>
                        <a:rPr lang="en-US" dirty="0"/>
                        <a:t>03/01/24</a:t>
                      </a:r>
                    </a:p>
                  </a:txBody>
                  <a:tcPr/>
                </a:tc>
                <a:extLst>
                  <a:ext uri="{0D108BD9-81ED-4DB2-BD59-A6C34878D82A}">
                    <a16:rowId xmlns:a16="http://schemas.microsoft.com/office/drawing/2014/main" val="1530126605"/>
                  </a:ext>
                </a:extLst>
              </a:tr>
              <a:tr h="620296">
                <a:tc>
                  <a:txBody>
                    <a:bodyPr/>
                    <a:lstStyle/>
                    <a:p>
                      <a:r>
                        <a:rPr lang="en-US" dirty="0"/>
                        <a:t>ADJUST SCHEDULE FOR 2 TECHS TO  HAVE LATER IN LATER OUT FOR PDI/UVI</a:t>
                      </a:r>
                    </a:p>
                  </a:txBody>
                  <a:tcPr/>
                </a:tc>
                <a:tc>
                  <a:txBody>
                    <a:bodyPr/>
                    <a:lstStyle/>
                    <a:p>
                      <a:r>
                        <a:rPr lang="en-US" dirty="0"/>
                        <a:t>SERVICE MANAGER</a:t>
                      </a:r>
                    </a:p>
                  </a:txBody>
                  <a:tcPr/>
                </a:tc>
                <a:tc>
                  <a:txBody>
                    <a:bodyPr/>
                    <a:lstStyle/>
                    <a:p>
                      <a:r>
                        <a:rPr lang="en-US" dirty="0"/>
                        <a:t>03/01/24</a:t>
                      </a:r>
                    </a:p>
                  </a:txBody>
                  <a:tcPr/>
                </a:tc>
                <a:extLst>
                  <a:ext uri="{0D108BD9-81ED-4DB2-BD59-A6C34878D82A}">
                    <a16:rowId xmlns:a16="http://schemas.microsoft.com/office/drawing/2014/main" val="1950345431"/>
                  </a:ext>
                </a:extLst>
              </a:tr>
              <a:tr h="620296">
                <a:tc>
                  <a:txBody>
                    <a:bodyPr/>
                    <a:lstStyle/>
                    <a:p>
                      <a:r>
                        <a:rPr lang="en-US" dirty="0"/>
                        <a:t>IMPLIMENT BONUS PROGRAM FOR TECH PRODUCTION IMPROVEMENT</a:t>
                      </a:r>
                    </a:p>
                  </a:txBody>
                  <a:tcPr/>
                </a:tc>
                <a:tc>
                  <a:txBody>
                    <a:bodyPr/>
                    <a:lstStyle/>
                    <a:p>
                      <a:r>
                        <a:rPr lang="en-US" dirty="0"/>
                        <a:t>GM/SERVICE MANAGER</a:t>
                      </a:r>
                    </a:p>
                  </a:txBody>
                  <a:tcPr/>
                </a:tc>
                <a:tc>
                  <a:txBody>
                    <a:bodyPr/>
                    <a:lstStyle/>
                    <a:p>
                      <a:r>
                        <a:rPr lang="en-US" dirty="0"/>
                        <a:t>03/31/24</a:t>
                      </a:r>
                    </a:p>
                  </a:txBody>
                  <a:tcPr/>
                </a:tc>
                <a:extLst>
                  <a:ext uri="{0D108BD9-81ED-4DB2-BD59-A6C34878D82A}">
                    <a16:rowId xmlns:a16="http://schemas.microsoft.com/office/drawing/2014/main" val="1960891333"/>
                  </a:ext>
                </a:extLst>
              </a:tr>
              <a:tr h="620296">
                <a:tc>
                  <a:txBody>
                    <a:bodyPr/>
                    <a:lstStyle/>
                    <a:p>
                      <a:r>
                        <a:rPr lang="en-US" dirty="0"/>
                        <a:t>LOWER WIP TO 60 AND KEEP IT THERE</a:t>
                      </a:r>
                    </a:p>
                  </a:txBody>
                  <a:tcPr/>
                </a:tc>
                <a:tc>
                  <a:txBody>
                    <a:bodyPr/>
                    <a:lstStyle/>
                    <a:p>
                      <a:r>
                        <a:rPr lang="en-US" dirty="0"/>
                        <a:t>SERVICE MANAGER</a:t>
                      </a:r>
                    </a:p>
                  </a:txBody>
                  <a:tcPr/>
                </a:tc>
                <a:tc>
                  <a:txBody>
                    <a:bodyPr/>
                    <a:lstStyle/>
                    <a:p>
                      <a:r>
                        <a:rPr lang="en-US" dirty="0"/>
                        <a:t>03/31/24</a:t>
                      </a:r>
                    </a:p>
                  </a:txBody>
                  <a:tcPr/>
                </a:tc>
                <a:extLst>
                  <a:ext uri="{0D108BD9-81ED-4DB2-BD59-A6C34878D82A}">
                    <a16:rowId xmlns:a16="http://schemas.microsoft.com/office/drawing/2014/main" val="4137224325"/>
                  </a:ext>
                </a:extLst>
              </a:tr>
              <a:tr h="141843">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85801" y="426971"/>
            <a:ext cx="10396882" cy="1151965"/>
          </a:xfrm>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85801" y="1254643"/>
            <a:ext cx="10396882" cy="4917558"/>
          </a:xfrm>
        </p:spPr>
        <p:txBody>
          <a:bodyPr anchor="t"/>
          <a:lstStyle/>
          <a:p>
            <a:r>
              <a:rPr lang="en-US" dirty="0"/>
              <a:t>Synopsis</a:t>
            </a:r>
          </a:p>
          <a:p>
            <a:pPr marL="457200" lvl="1" indent="0">
              <a:buNone/>
            </a:pPr>
            <a:r>
              <a:rPr lang="en-US" dirty="0"/>
              <a:t>We have a great service team and a culture of one-ness at the dealership.  Our departments as a whole all row the same direction.  We have some big areas that with incremental improvement will grow the dealership a bunch.  Our proficiency is down and so is our facility utilization, wasted space and wasted time attribute to a whole we can fill with money. </a:t>
            </a:r>
          </a:p>
          <a:p>
            <a:pPr marL="457200" lvl="1" indent="0">
              <a:buNone/>
            </a:pPr>
            <a:endParaRPr lang="en-US" dirty="0"/>
          </a:p>
          <a:p>
            <a:pPr marL="457200" lvl="1" indent="0">
              <a:buNone/>
            </a:pPr>
            <a:r>
              <a:rPr lang="en-US" dirty="0"/>
              <a:t>We are spending more time with our advisors on menu selling/explaining so that customers don’t think we are just offering unnecessary services.  The techs are seeing the increased effort in the advisors selling the jobs they are recommending and that has brought about increased morale and more willingness from the techs to do a job when asked.  </a:t>
            </a:r>
          </a:p>
          <a:p>
            <a:pPr marL="0" indent="0">
              <a:buNone/>
            </a:pPr>
            <a:r>
              <a:rPr lang="en-US" dirty="0"/>
              <a:t>        overall we are seeing that everyone here wants to be a part of the growth and        betterment of the service department and more importantly the dealership as a whole</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Some discounting for </a:t>
            </a:r>
            <a:r>
              <a:rPr lang="en-US" sz="1800" b="0" i="0" u="none" strike="noStrike" baseline="0" dirty="0" err="1">
                <a:solidFill>
                  <a:srgbClr val="221E1F"/>
                </a:solidFill>
                <a:latin typeface="Calibri" panose="020F0502020204030204" pitchFamily="34" charset="0"/>
              </a:rPr>
              <a:t>c.p.</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Get gross % inline with warranty</a:t>
            </a:r>
          </a:p>
          <a:p>
            <a:r>
              <a:rPr lang="en-US" sz="1800" b="0" i="0" u="none" strike="noStrike" baseline="0" dirty="0">
                <a:solidFill>
                  <a:srgbClr val="221E1F"/>
                </a:solidFill>
                <a:latin typeface="Calibri" panose="020F0502020204030204" pitchFamily="34" charset="0"/>
              </a:rPr>
              <a:t>Continue to work with advisors on thinking with their own wallets</a:t>
            </a:r>
          </a:p>
          <a:p>
            <a:r>
              <a:rPr lang="en-US" sz="1800" b="0" i="0" u="none" strike="noStrike" baseline="0" dirty="0">
                <a:solidFill>
                  <a:srgbClr val="221E1F"/>
                </a:solidFill>
                <a:latin typeface="Calibri" panose="020F0502020204030204" pitchFamily="34" charset="0"/>
              </a:rPr>
              <a:t>Review all discounted </a:t>
            </a:r>
            <a:r>
              <a:rPr lang="en-US" sz="1800" b="0" i="0" u="none" strike="noStrike" baseline="0" dirty="0" err="1">
                <a:solidFill>
                  <a:srgbClr val="221E1F"/>
                </a:solidFill>
                <a:latin typeface="Calibri" panose="020F0502020204030204" pitchFamily="34" charset="0"/>
              </a:rPr>
              <a:t>ro</a:t>
            </a:r>
            <a:r>
              <a:rPr lang="en-US" sz="1800" b="0" i="0" u="none" strike="noStrike" baseline="0" dirty="0">
                <a:solidFill>
                  <a:srgbClr val="221E1F"/>
                </a:solidFill>
                <a:latin typeface="Calibri" panose="020F0502020204030204" pitchFamily="34" charset="0"/>
              </a:rPr>
              <a:t> s and continue to train.</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5" name="Picture 4">
            <a:extLst>
              <a:ext uri="{FF2B5EF4-FFF2-40B4-BE49-F238E27FC236}">
                <a16:creationId xmlns:a16="http://schemas.microsoft.com/office/drawing/2014/main" id="{B4D6E90E-EE66-A697-562D-EB60D5AE0392}"/>
              </a:ext>
            </a:extLst>
          </p:cNvPr>
          <p:cNvPicPr>
            <a:picLocks noChangeAspect="1"/>
          </p:cNvPicPr>
          <p:nvPr/>
        </p:nvPicPr>
        <p:blipFill>
          <a:blip r:embed="rId3"/>
          <a:stretch>
            <a:fillRect/>
          </a:stretch>
        </p:blipFill>
        <p:spPr>
          <a:xfrm>
            <a:off x="5315910" y="1837765"/>
            <a:ext cx="5582818" cy="3131825"/>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spTree>
    <p:extLst>
      <p:ext uri="{BB962C8B-B14F-4D97-AF65-F5344CB8AC3E}">
        <p14:creationId xmlns:p14="http://schemas.microsoft.com/office/powerpoint/2010/main" val="1306592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85801" y="1392865"/>
            <a:ext cx="4175568" cy="4648496"/>
          </a:xfrm>
        </p:spPr>
        <p:txBody>
          <a:bodyPr anchor="t"/>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Dispatching work by feel</a:t>
            </a:r>
          </a:p>
          <a:p>
            <a:r>
              <a:rPr lang="en-US" sz="1800" b="0" i="0" u="none" strike="noStrike" baseline="0" dirty="0">
                <a:solidFill>
                  <a:srgbClr val="221E1F"/>
                </a:solidFill>
                <a:latin typeface="Calibri" panose="020F0502020204030204" pitchFamily="34" charset="0"/>
              </a:rPr>
              <a:t>Increase proficiency to 80% by end of 1</a:t>
            </a:r>
            <a:r>
              <a:rPr lang="en-US" sz="1800" b="0" i="0" u="none" strike="noStrike" baseline="30000" dirty="0">
                <a:solidFill>
                  <a:srgbClr val="221E1F"/>
                </a:solidFill>
                <a:latin typeface="Calibri" panose="020F0502020204030204" pitchFamily="34" charset="0"/>
              </a:rPr>
              <a:t>st</a:t>
            </a:r>
            <a:r>
              <a:rPr lang="en-US" sz="1800" b="0" i="0" u="none" strike="noStrike" baseline="0" dirty="0">
                <a:solidFill>
                  <a:srgbClr val="221E1F"/>
                </a:solidFill>
                <a:latin typeface="Calibri" panose="020F0502020204030204" pitchFamily="34" charset="0"/>
              </a:rPr>
              <a:t> quarter</a:t>
            </a:r>
          </a:p>
          <a:p>
            <a:r>
              <a:rPr lang="en-US" sz="1800" b="0" i="0" u="none" strike="noStrike" baseline="0" dirty="0">
                <a:solidFill>
                  <a:srgbClr val="221E1F"/>
                </a:solidFill>
                <a:latin typeface="Calibri" panose="020F0502020204030204" pitchFamily="34" charset="0"/>
              </a:rPr>
              <a:t>Better dispatching based on type of work and </a:t>
            </a:r>
            <a:r>
              <a:rPr lang="en-US" sz="1800" b="0" i="0" u="none" strike="noStrike" baseline="0" dirty="0" err="1">
                <a:solidFill>
                  <a:srgbClr val="221E1F"/>
                </a:solidFill>
                <a:latin typeface="Calibri" panose="020F0502020204030204" pitchFamily="34" charset="0"/>
              </a:rPr>
              <a:t>ro</a:t>
            </a:r>
            <a:r>
              <a:rPr lang="en-US" sz="1800" b="0" i="0" u="none" strike="noStrike" baseline="0" dirty="0">
                <a:solidFill>
                  <a:srgbClr val="221E1F"/>
                </a:solidFill>
                <a:latin typeface="Calibri" panose="020F0502020204030204" pitchFamily="34" charset="0"/>
              </a:rPr>
              <a:t> completion</a:t>
            </a:r>
          </a:p>
          <a:p>
            <a:r>
              <a:rPr lang="en-US" sz="1800" b="0" i="0" u="none" strike="noStrike" baseline="0" dirty="0">
                <a:solidFill>
                  <a:srgbClr val="221E1F"/>
                </a:solidFill>
                <a:latin typeface="Calibri" panose="020F0502020204030204" pitchFamily="34" charset="0"/>
              </a:rPr>
              <a:t>Review #s with dispatcher weekly to catch any poor trends, review #s at end of month with techs to share improvement and effects.</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5" name="Picture 4">
            <a:extLst>
              <a:ext uri="{FF2B5EF4-FFF2-40B4-BE49-F238E27FC236}">
                <a16:creationId xmlns:a16="http://schemas.microsoft.com/office/drawing/2014/main" id="{0AF758AC-D92E-EBA8-96C9-7E3CADDE9841}"/>
              </a:ext>
            </a:extLst>
          </p:cNvPr>
          <p:cNvPicPr>
            <a:picLocks noChangeAspect="1"/>
          </p:cNvPicPr>
          <p:nvPr/>
        </p:nvPicPr>
        <p:blipFill>
          <a:blip r:embed="rId3"/>
          <a:stretch>
            <a:fillRect/>
          </a:stretch>
        </p:blipFill>
        <p:spPr>
          <a:xfrm>
            <a:off x="4975668" y="954733"/>
            <a:ext cx="5992779" cy="5086628"/>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85801" y="1254642"/>
            <a:ext cx="4175568" cy="4786719"/>
          </a:xfrm>
        </p:spPr>
        <p:txBody>
          <a:bodyPr anchor="t"/>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Techs have 2-3 bays each to use</a:t>
            </a:r>
          </a:p>
          <a:p>
            <a:r>
              <a:rPr lang="en-US" sz="1800" b="0" i="0" u="none" strike="noStrike" baseline="0" dirty="0">
                <a:solidFill>
                  <a:srgbClr val="221E1F"/>
                </a:solidFill>
                <a:latin typeface="Calibri" panose="020F0502020204030204" pitchFamily="34" charset="0"/>
              </a:rPr>
              <a:t>Adjust tech bays based on prod.</a:t>
            </a:r>
          </a:p>
          <a:p>
            <a:r>
              <a:rPr lang="en-US" sz="1800" b="0" i="0" u="none" strike="noStrike" baseline="0" dirty="0">
                <a:solidFill>
                  <a:srgbClr val="221E1F"/>
                </a:solidFill>
                <a:latin typeface="Calibri" panose="020F0502020204030204" pitchFamily="34" charset="0"/>
              </a:rPr>
              <a:t>We have posted a board to show tech efficiency and proficiency.  Spiff program for top performer and also biggest increase per mo.</a:t>
            </a:r>
          </a:p>
          <a:p>
            <a:r>
              <a:rPr lang="en-US" sz="1800" b="0" i="0" u="none" strike="noStrike" baseline="0" dirty="0">
                <a:solidFill>
                  <a:srgbClr val="221E1F"/>
                </a:solidFill>
                <a:latin typeface="Calibri" panose="020F0502020204030204" pitchFamily="34" charset="0"/>
              </a:rPr>
              <a:t>Monthly review with techs to cover 90 day numbers looking for improvement and growth.</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pic>
        <p:nvPicPr>
          <p:cNvPr id="5" name="Picture 4">
            <a:extLst>
              <a:ext uri="{FF2B5EF4-FFF2-40B4-BE49-F238E27FC236}">
                <a16:creationId xmlns:a16="http://schemas.microsoft.com/office/drawing/2014/main" id="{70B8F032-49D8-0EA5-3036-DA6092DBD7DA}"/>
              </a:ext>
            </a:extLst>
          </p:cNvPr>
          <p:cNvPicPr>
            <a:picLocks noChangeAspect="1"/>
          </p:cNvPicPr>
          <p:nvPr/>
        </p:nvPicPr>
        <p:blipFill>
          <a:blip r:embed="rId3"/>
          <a:stretch>
            <a:fillRect/>
          </a:stretch>
        </p:blipFill>
        <p:spPr>
          <a:xfrm>
            <a:off x="5392025" y="652600"/>
            <a:ext cx="4421826" cy="5388761"/>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425302" y="1626781"/>
            <a:ext cx="4436067" cy="4414580"/>
          </a:xfrm>
        </p:spPr>
        <p:txBody>
          <a:bodyPr anchor="t"/>
          <a:lstStyle/>
          <a:p>
            <a:r>
              <a:rPr lang="en-US" dirty="0"/>
              <a:t>In talking with the service manager we could do a lot better job with scheduling maintenance, and leaving room for maintenance instead of taxing all of the top techs with big repair jobs that take so much time.  They would make more money and turn more hours. Also, more work to avoid 1 line </a:t>
            </a:r>
            <a:r>
              <a:rPr lang="en-US" dirty="0" err="1"/>
              <a:t>ro</a:t>
            </a:r>
            <a:endParaRPr lang="en-US" dirty="0"/>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5" name="Picture 4">
            <a:extLst>
              <a:ext uri="{FF2B5EF4-FFF2-40B4-BE49-F238E27FC236}">
                <a16:creationId xmlns:a16="http://schemas.microsoft.com/office/drawing/2014/main" id="{9AA79736-BBE3-666E-E8C3-74A546EAB11F}"/>
              </a:ext>
            </a:extLst>
          </p:cNvPr>
          <p:cNvPicPr>
            <a:picLocks noChangeAspect="1"/>
          </p:cNvPicPr>
          <p:nvPr/>
        </p:nvPicPr>
        <p:blipFill>
          <a:blip r:embed="rId3"/>
          <a:stretch>
            <a:fillRect/>
          </a:stretch>
        </p:blipFill>
        <p:spPr>
          <a:xfrm>
            <a:off x="4861369" y="2334600"/>
            <a:ext cx="4642519" cy="3706761"/>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chor="t"/>
          <a:lstStyle/>
          <a:p>
            <a:r>
              <a:rPr lang="en-US" dirty="0"/>
              <a:t>Strengths</a:t>
            </a:r>
          </a:p>
          <a:p>
            <a:pPr lvl="1"/>
            <a:r>
              <a:rPr lang="en-US" dirty="0"/>
              <a:t>Shop morale is consistently good</a:t>
            </a:r>
          </a:p>
          <a:p>
            <a:pPr lvl="1"/>
            <a:r>
              <a:rPr lang="en-US" dirty="0"/>
              <a:t>Lots of internal advancement (advisor to manager, </a:t>
            </a:r>
            <a:r>
              <a:rPr lang="en-US" dirty="0" err="1"/>
              <a:t>lof</a:t>
            </a:r>
            <a:r>
              <a:rPr lang="en-US" dirty="0"/>
              <a:t> to b tech)</a:t>
            </a:r>
          </a:p>
          <a:p>
            <a:pPr lvl="1"/>
            <a:r>
              <a:rPr lang="en-US" dirty="0"/>
              <a:t>Parts department has grown inventory to support better fill rate</a:t>
            </a:r>
          </a:p>
          <a:p>
            <a:pPr lvl="1"/>
            <a:r>
              <a:rPr lang="en-US" dirty="0"/>
              <a:t>High level of experienced techs</a:t>
            </a:r>
          </a:p>
          <a:p>
            <a:pPr lvl="1"/>
            <a:r>
              <a:rPr lang="en-US" dirty="0"/>
              <a:t>Added monthly training for advisors to increase performance of “selling the job”</a:t>
            </a:r>
          </a:p>
        </p:txBody>
      </p:sp>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chor="t"/>
          <a:lstStyle/>
          <a:p>
            <a:r>
              <a:rPr lang="en-US" dirty="0"/>
              <a:t>Weaknesses</a:t>
            </a:r>
          </a:p>
          <a:p>
            <a:pPr lvl="1"/>
            <a:r>
              <a:rPr lang="en-US" dirty="0"/>
              <a:t>Bad at selling tires &amp; techs don’t like doing them when they are sold</a:t>
            </a:r>
          </a:p>
          <a:p>
            <a:pPr lvl="1"/>
            <a:r>
              <a:rPr lang="en-US" dirty="0"/>
              <a:t>Complaints of parts </a:t>
            </a:r>
            <a:r>
              <a:rPr lang="en-US" u="sng" dirty="0"/>
              <a:t>Never</a:t>
            </a:r>
            <a:r>
              <a:rPr lang="en-US" dirty="0"/>
              <a:t> in stock, even with high fill rates</a:t>
            </a:r>
          </a:p>
          <a:p>
            <a:pPr lvl="1"/>
            <a:r>
              <a:rPr lang="en-US" dirty="0"/>
              <a:t>Tail wagging the dog when it comes to dispatching work</a:t>
            </a:r>
          </a:p>
          <a:p>
            <a:pPr lvl="1"/>
            <a:r>
              <a:rPr lang="en-US" dirty="0"/>
              <a:t>Lifts and some tools are starting to show their age</a:t>
            </a:r>
          </a:p>
          <a:p>
            <a:pPr lvl="1"/>
            <a:r>
              <a:rPr lang="en-US" dirty="0"/>
              <a:t>Poor multi-point </a:t>
            </a:r>
            <a:r>
              <a:rPr lang="en-US" dirty="0" err="1"/>
              <a:t>inspecitons</a:t>
            </a:r>
            <a:endParaRPr lang="en-US" dirty="0"/>
          </a:p>
          <a:p>
            <a:pPr lvl="1"/>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chor="t"/>
          <a:lstStyle/>
          <a:p>
            <a:r>
              <a:rPr lang="en-US" dirty="0"/>
              <a:t>Opportunities</a:t>
            </a:r>
          </a:p>
          <a:p>
            <a:pPr lvl="1"/>
            <a:r>
              <a:rPr lang="en-US" dirty="0"/>
              <a:t>Growth in commercial business  (servicing local business fleets)</a:t>
            </a:r>
          </a:p>
          <a:p>
            <a:pPr lvl="1"/>
            <a:r>
              <a:rPr lang="en-US" dirty="0"/>
              <a:t>Our city and surrounding area is growing at a fast pace.  Can’t build houses fast enough</a:t>
            </a:r>
          </a:p>
          <a:p>
            <a:pPr lvl="1"/>
            <a:r>
              <a:rPr lang="en-US" dirty="0"/>
              <a:t>Adding digital “competitor pricing boards” </a:t>
            </a:r>
          </a:p>
          <a:p>
            <a:pPr lvl="1"/>
            <a:r>
              <a:rPr lang="en-US" dirty="0"/>
              <a:t>Setting plans for lower level tech to level up</a:t>
            </a:r>
          </a:p>
          <a:p>
            <a:pPr lvl="1"/>
            <a:r>
              <a:rPr lang="en-US" dirty="0"/>
              <a:t>Implement better recognition programs for years of service (shout it from the roof top)</a:t>
            </a:r>
          </a:p>
          <a:p>
            <a:pPr lvl="1"/>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docProps/app.xml><?xml version="1.0" encoding="utf-8"?>
<Properties xmlns="http://schemas.openxmlformats.org/officeDocument/2006/extended-properties" xmlns:vt="http://schemas.openxmlformats.org/officeDocument/2006/docPropsVTypes">
  <Template>TM04033927[[fn=Main Event]]</Template>
  <TotalTime>148</TotalTime>
  <Words>977</Words>
  <Application>Microsoft Office PowerPoint</Application>
  <PresentationFormat>Widescreen</PresentationFormat>
  <Paragraphs>108</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Impact</vt:lpstr>
      <vt:lpstr>Main Event</vt:lpstr>
      <vt:lpstr>NADA Service Homework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Jason Johnson</cp:lastModifiedBy>
  <cp:revision>6</cp:revision>
  <dcterms:created xsi:type="dcterms:W3CDTF">2022-12-04T13:10:55Z</dcterms:created>
  <dcterms:modified xsi:type="dcterms:W3CDTF">2024-02-08T02:46:29Z</dcterms:modified>
</cp:coreProperties>
</file>