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2" r:id="rId6"/>
    <p:sldId id="260" r:id="rId7"/>
    <p:sldId id="261" r:id="rId8"/>
    <p:sldId id="269" r:id="rId9"/>
    <p:sldId id="263" r:id="rId10"/>
    <p:sldId id="264" r:id="rId11"/>
    <p:sldId id="267" r:id="rId12"/>
    <p:sldId id="266" r:id="rId13"/>
    <p:sldId id="265" r:id="rId14"/>
    <p:sldId id="268"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06FC52-8E01-49B2-B3E4-3368ABC427E9}" v="24" dt="2024-01-26T19:43:21.1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67" d="100"/>
          <a:sy n="67" d="100"/>
        </p:scale>
        <p:origin x="84" y="6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E016143-E03C-4CFD-AFDC-14E5BDEA754C}" type="datetimeFigureOut">
              <a:rPr lang="en-US" dirty="0"/>
              <a:t>1/26/2024</a:t>
            </a:fld>
            <a:endParaRPr lang="en-US" dirty="0"/>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4FAB73BC-B049-4115-A692-8D63A059BFB8}" type="slidenum">
              <a:rPr lang="en-US" dirty="0"/>
              <a:pPr/>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33E54A-A8CA-48C1-9504-691B58049D29}" type="datetimeFigureOut">
              <a:rPr lang="en-US" dirty="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F6C806-BBF7-471C-9527-881CE2266695}" type="datetimeFigureOut">
              <a:rPr lang="en-US" dirty="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C94063-DF36-4330-A365-08DA1FA5B7D6}" type="datetimeFigureOut">
              <a:rPr lang="en-US" dirty="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08A7C6C-0F39-4D70-8E8D-FE5B9C95FA73}" type="datetimeFigureOut">
              <a:rPr lang="en-US" dirty="0"/>
              <a:t>1/26/2024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FCFA4AC-08CC-42CE-BD01-C191750A04EC}" type="datetimeFigureOut">
              <a:rPr lang="en-US" dirty="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BA7A723-92A7-435B-B681-F25B092FEFEB}" type="datetimeFigureOut">
              <a:rPr lang="en-US" dirty="0"/>
              <a:t>1/26/2024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F170639-886C-4FCF-9EAB-ABB5DA3F3F4A}" type="datetimeFigureOut">
              <a:rPr lang="en-US" dirty="0"/>
              <a:t>1/26/2024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30651-31F4-45D2-98AE-A2108F41BC07}" type="datetimeFigureOut">
              <a:rPr lang="en-US" dirty="0"/>
              <a:t>1/26/2024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53789A-C914-4DB1-8815-80B5EC7335C5}" type="datetimeFigureOut">
              <a:rPr lang="en-US" dirty="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6440AA-91A0-436F-8FDB-C0F939DCAE21}" type="datetimeFigureOut">
              <a:rPr lang="en-US" dirty="0"/>
              <a:t>1/26/2024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0E59FD0C-5451-4CA0-86AF-E70AE3279989}" type="datetimeFigureOut">
              <a:rPr lang="en-US" dirty="0"/>
              <a:t>1/26/2024</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6C7C3-67CD-8199-3A07-A5447EA0CD24}"/>
              </a:ext>
            </a:extLst>
          </p:cNvPr>
          <p:cNvSpPr>
            <a:spLocks noGrp="1"/>
          </p:cNvSpPr>
          <p:nvPr>
            <p:ph type="ctrTitle"/>
          </p:nvPr>
        </p:nvSpPr>
        <p:spPr>
          <a:xfrm>
            <a:off x="1261872" y="758952"/>
            <a:ext cx="7167753" cy="4041648"/>
          </a:xfrm>
        </p:spPr>
        <p:txBody>
          <a:bodyPr/>
          <a:lstStyle/>
          <a:p>
            <a:r>
              <a:rPr lang="en-US" dirty="0"/>
              <a:t>NADA SERVICE HOMEWORK</a:t>
            </a:r>
          </a:p>
        </p:txBody>
      </p:sp>
      <p:sp>
        <p:nvSpPr>
          <p:cNvPr id="3" name="Subtitle 2">
            <a:extLst>
              <a:ext uri="{FF2B5EF4-FFF2-40B4-BE49-F238E27FC236}">
                <a16:creationId xmlns:a16="http://schemas.microsoft.com/office/drawing/2014/main" id="{328B7C57-5D4A-3944-B8C1-91E825E275FD}"/>
              </a:ext>
            </a:extLst>
          </p:cNvPr>
          <p:cNvSpPr>
            <a:spLocks noGrp="1"/>
          </p:cNvSpPr>
          <p:nvPr>
            <p:ph type="subTitle" idx="1"/>
          </p:nvPr>
        </p:nvSpPr>
        <p:spPr/>
        <p:txBody>
          <a:bodyPr/>
          <a:lstStyle/>
          <a:p>
            <a:r>
              <a:rPr lang="en-US" dirty="0"/>
              <a:t>Cole Campbell N433</a:t>
            </a:r>
          </a:p>
        </p:txBody>
      </p:sp>
      <p:pic>
        <p:nvPicPr>
          <p:cNvPr id="4" name="Picture 3">
            <a:extLst>
              <a:ext uri="{FF2B5EF4-FFF2-40B4-BE49-F238E27FC236}">
                <a16:creationId xmlns:a16="http://schemas.microsoft.com/office/drawing/2014/main" id="{73336297-F24E-F610-7DE3-7B6B8A9781A2}"/>
              </a:ext>
            </a:extLst>
          </p:cNvPr>
          <p:cNvPicPr>
            <a:picLocks noChangeAspect="1"/>
          </p:cNvPicPr>
          <p:nvPr/>
        </p:nvPicPr>
        <p:blipFill>
          <a:blip r:embed="rId2"/>
          <a:stretch>
            <a:fillRect/>
          </a:stretch>
        </p:blipFill>
        <p:spPr>
          <a:xfrm>
            <a:off x="7791451" y="1734025"/>
            <a:ext cx="3776662" cy="3776662"/>
          </a:xfrm>
          <a:prstGeom prst="rect">
            <a:avLst/>
          </a:prstGeom>
        </p:spPr>
      </p:pic>
      <p:pic>
        <p:nvPicPr>
          <p:cNvPr id="9" name="Picture 8">
            <a:extLst>
              <a:ext uri="{FF2B5EF4-FFF2-40B4-BE49-F238E27FC236}">
                <a16:creationId xmlns:a16="http://schemas.microsoft.com/office/drawing/2014/main" id="{142FE8BC-3787-C0BE-90A1-FE8AE21EC69C}"/>
              </a:ext>
            </a:extLst>
          </p:cNvPr>
          <p:cNvPicPr>
            <a:picLocks noChangeAspect="1"/>
          </p:cNvPicPr>
          <p:nvPr/>
        </p:nvPicPr>
        <p:blipFill>
          <a:blip r:embed="rId3"/>
          <a:stretch>
            <a:fillRect/>
          </a:stretch>
        </p:blipFill>
        <p:spPr>
          <a:xfrm>
            <a:off x="7820025" y="5646420"/>
            <a:ext cx="1219200" cy="914400"/>
          </a:xfrm>
          <a:prstGeom prst="rect">
            <a:avLst/>
          </a:prstGeom>
        </p:spPr>
      </p:pic>
      <p:pic>
        <p:nvPicPr>
          <p:cNvPr id="10" name="Picture 9">
            <a:extLst>
              <a:ext uri="{FF2B5EF4-FFF2-40B4-BE49-F238E27FC236}">
                <a16:creationId xmlns:a16="http://schemas.microsoft.com/office/drawing/2014/main" id="{1C131397-4351-1A7E-E9BD-28E8F8748239}"/>
              </a:ext>
            </a:extLst>
          </p:cNvPr>
          <p:cNvPicPr>
            <a:picLocks noChangeAspect="1"/>
          </p:cNvPicPr>
          <p:nvPr/>
        </p:nvPicPr>
        <p:blipFill>
          <a:blip r:embed="rId4"/>
          <a:stretch>
            <a:fillRect/>
          </a:stretch>
        </p:blipFill>
        <p:spPr>
          <a:xfrm>
            <a:off x="9010060" y="5391265"/>
            <a:ext cx="2558053" cy="1438905"/>
          </a:xfrm>
          <a:prstGeom prst="rect">
            <a:avLst/>
          </a:prstGeom>
        </p:spPr>
      </p:pic>
    </p:spTree>
    <p:extLst>
      <p:ext uri="{BB962C8B-B14F-4D97-AF65-F5344CB8AC3E}">
        <p14:creationId xmlns:p14="http://schemas.microsoft.com/office/powerpoint/2010/main" val="214693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lstStyle/>
          <a:p>
            <a:pPr marL="0" marR="0" indent="0">
              <a:lnSpc>
                <a:spcPct val="200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OPPORTUNITIES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few amount of GM dealers around allows the opportunity to win market share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Increase hours of operation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Start working on all makes/models more frequently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Increase marketing related to service department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Expand our hiring strategies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586922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lstStyle/>
          <a:p>
            <a:pPr marL="0" marR="0" indent="0">
              <a:lnSpc>
                <a:spcPct val="107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THREATS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Other dealerships with newer facilities may attract technicians more than our dealership does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Preconception that independent repair shops are cheaper than dealerships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Long waits due to parts or policy work can prevent repeat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Shorter hours than competitors is less convenient for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343213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lstStyle/>
          <a:p>
            <a:pPr marL="0" marR="0" indent="0">
              <a:lnSpc>
                <a:spcPct val="200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OBJECTIVES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Decrease number of one-line ROs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Increase sales/decrease expenses to become profitable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Find ways to motivate techs to increase hours turned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Start using new ways increase number of techs (referral bonuses, stickers on used car oil filters, social media, etc.)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31455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normAutofit fontScale="92500" lnSpcReduction="10000"/>
          </a:bodyPr>
          <a:lstStyle/>
          <a:p>
            <a:pPr marL="0" marR="0" indent="0">
              <a:lnSpc>
                <a:spcPct val="200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STRATEGIES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Send advisors to training in order to decrease one-line ROs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Adjust pay plans to decrease the percent of personnel expense to gross profit to allow the dept. to be profitable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Start using new ways to motivate techs to turn more hours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Increase sales by servicing other makes more often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Shop competitors pricing to stay competitive in pricing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Increase advertising to bring in more/new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642190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normAutofit lnSpcReduction="10000"/>
          </a:bodyPr>
          <a:lstStyle/>
          <a:p>
            <a:pPr marL="0" marR="0" indent="0">
              <a:lnSpc>
                <a:spcPct val="107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TACTICS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Advertise discounts and promotions to attract new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Have service manager meet customers buying cars to start connection between customer and service department.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Call monthly to shop competitors prices.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Provide lunch weekly for techs who surpassed x number of hours previous week.</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200000"/>
              </a:lnSpc>
              <a:spcBef>
                <a:spcPts val="0"/>
              </a:spcBef>
              <a:spcAft>
                <a:spcPts val="80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Meet with outside marketing team regarding advertising specifically for the service department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914371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BD540-F8D3-9B67-80CE-59F68DC293FB}"/>
              </a:ext>
            </a:extLst>
          </p:cNvPr>
          <p:cNvSpPr>
            <a:spLocks noGrp="1"/>
          </p:cNvSpPr>
          <p:nvPr>
            <p:ph type="title"/>
          </p:nvPr>
        </p:nvSpPr>
        <p:spPr>
          <a:xfrm>
            <a:off x="1261872" y="365760"/>
            <a:ext cx="9692640" cy="1325562"/>
          </a:xfrm>
        </p:spPr>
        <p:txBody>
          <a:bodyPr>
            <a:normAutofit/>
          </a:bodyPr>
          <a:lstStyle/>
          <a:p>
            <a:r>
              <a:rPr lang="en-US" dirty="0"/>
              <a:t>SWOT Analysis</a:t>
            </a:r>
          </a:p>
        </p:txBody>
      </p:sp>
      <p:graphicFrame>
        <p:nvGraphicFramePr>
          <p:cNvPr id="4" name="Content Placeholder 3">
            <a:extLst>
              <a:ext uri="{FF2B5EF4-FFF2-40B4-BE49-F238E27FC236}">
                <a16:creationId xmlns:a16="http://schemas.microsoft.com/office/drawing/2014/main" id="{69EE4194-1338-B337-9FF5-74598062674D}"/>
              </a:ext>
            </a:extLst>
          </p:cNvPr>
          <p:cNvGraphicFramePr>
            <a:graphicFrameLocks noGrp="1"/>
          </p:cNvGraphicFramePr>
          <p:nvPr>
            <p:ph idx="1"/>
            <p:extLst>
              <p:ext uri="{D42A27DB-BD31-4B8C-83A1-F6EECF244321}">
                <p14:modId xmlns:p14="http://schemas.microsoft.com/office/powerpoint/2010/main" val="3190760508"/>
              </p:ext>
            </p:extLst>
          </p:nvPr>
        </p:nvGraphicFramePr>
        <p:xfrm>
          <a:off x="1262063" y="2150187"/>
          <a:ext cx="8785737" cy="4084120"/>
        </p:xfrm>
        <a:graphic>
          <a:graphicData uri="http://schemas.openxmlformats.org/drawingml/2006/table">
            <a:tbl>
              <a:tblPr firstRow="1" firstCol="1" bandRow="1">
                <a:tableStyleId>{5C22544A-7EE6-4342-B048-85BDC9FD1C3A}</a:tableStyleId>
              </a:tblPr>
              <a:tblGrid>
                <a:gridCol w="3011743">
                  <a:extLst>
                    <a:ext uri="{9D8B030D-6E8A-4147-A177-3AD203B41FA5}">
                      <a16:colId xmlns:a16="http://schemas.microsoft.com/office/drawing/2014/main" val="1010415472"/>
                    </a:ext>
                  </a:extLst>
                </a:gridCol>
                <a:gridCol w="2886997">
                  <a:extLst>
                    <a:ext uri="{9D8B030D-6E8A-4147-A177-3AD203B41FA5}">
                      <a16:colId xmlns:a16="http://schemas.microsoft.com/office/drawing/2014/main" val="1109384891"/>
                    </a:ext>
                  </a:extLst>
                </a:gridCol>
                <a:gridCol w="2886997">
                  <a:extLst>
                    <a:ext uri="{9D8B030D-6E8A-4147-A177-3AD203B41FA5}">
                      <a16:colId xmlns:a16="http://schemas.microsoft.com/office/drawing/2014/main" val="457134737"/>
                    </a:ext>
                  </a:extLst>
                </a:gridCol>
              </a:tblGrid>
              <a:tr h="351192">
                <a:tc>
                  <a:txBody>
                    <a:bodyPr/>
                    <a:lstStyle/>
                    <a:p>
                      <a:pPr marL="0" marR="0" algn="ctr">
                        <a:lnSpc>
                          <a:spcPct val="200000"/>
                        </a:lnSpc>
                        <a:spcBef>
                          <a:spcPts val="0"/>
                        </a:spcBef>
                        <a:spcAft>
                          <a:spcPts val="0"/>
                        </a:spcAft>
                      </a:pPr>
                      <a:r>
                        <a:rPr lang="en-US" sz="1200" kern="100">
                          <a:effectLst/>
                        </a:rPr>
                        <a:t>Task</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gn="ctr">
                        <a:lnSpc>
                          <a:spcPct val="200000"/>
                        </a:lnSpc>
                        <a:spcBef>
                          <a:spcPts val="0"/>
                        </a:spcBef>
                        <a:spcAft>
                          <a:spcPts val="0"/>
                        </a:spcAft>
                      </a:pPr>
                      <a:r>
                        <a:rPr lang="en-US" sz="1200" kern="100">
                          <a:effectLst/>
                        </a:rPr>
                        <a:t>By Whom</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228600" marR="0" algn="ctr">
                        <a:lnSpc>
                          <a:spcPct val="200000"/>
                        </a:lnSpc>
                        <a:spcBef>
                          <a:spcPts val="0"/>
                        </a:spcBef>
                        <a:spcAft>
                          <a:spcPts val="0"/>
                        </a:spcAft>
                      </a:pPr>
                      <a:r>
                        <a:rPr lang="en-US" sz="1200" kern="100">
                          <a:effectLst/>
                        </a:rPr>
                        <a:t>Completion Date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3323077296"/>
                  </a:ext>
                </a:extLst>
              </a:tr>
              <a:tr h="418951">
                <a:tc>
                  <a:txBody>
                    <a:bodyPr/>
                    <a:lstStyle/>
                    <a:p>
                      <a:pPr marL="0" marR="0">
                        <a:lnSpc>
                          <a:spcPct val="107000"/>
                        </a:lnSpc>
                        <a:spcBef>
                          <a:spcPts val="0"/>
                        </a:spcBef>
                        <a:spcAft>
                          <a:spcPts val="0"/>
                        </a:spcAft>
                      </a:pPr>
                      <a:r>
                        <a:rPr lang="en-US" sz="1200" kern="100">
                          <a:effectLst/>
                        </a:rPr>
                        <a:t>Call repair shops in competition to shop prices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Monthly</a:t>
                      </a:r>
                    </a:p>
                    <a:p>
                      <a:pPr marL="0" marR="0">
                        <a:lnSpc>
                          <a:spcPct val="107000"/>
                        </a:lnSpc>
                        <a:spcBef>
                          <a:spcPts val="0"/>
                        </a:spcBef>
                        <a:spcAft>
                          <a:spcPts val="0"/>
                        </a:spcAft>
                      </a:pPr>
                      <a:r>
                        <a:rPr lang="en-US" sz="1200" kern="100">
                          <a:effectLst/>
                        </a:rPr>
                        <a:t>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634342537"/>
                  </a:ext>
                </a:extLst>
              </a:tr>
              <a:tr h="224419">
                <a:tc>
                  <a:txBody>
                    <a:bodyPr/>
                    <a:lstStyle/>
                    <a:p>
                      <a:pPr marL="0" marR="0">
                        <a:lnSpc>
                          <a:spcPct val="107000"/>
                        </a:lnSpc>
                        <a:spcBef>
                          <a:spcPts val="0"/>
                        </a:spcBef>
                        <a:spcAft>
                          <a:spcPts val="0"/>
                        </a:spcAft>
                      </a:pPr>
                      <a:r>
                        <a:rPr lang="en-US" sz="1200" kern="100">
                          <a:effectLst/>
                        </a:rPr>
                        <a:t>Assess number of one-line ROs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Weekly</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495015658"/>
                  </a:ext>
                </a:extLst>
              </a:tr>
              <a:tr h="418951">
                <a:tc>
                  <a:txBody>
                    <a:bodyPr/>
                    <a:lstStyle/>
                    <a:p>
                      <a:pPr marL="0" marR="0">
                        <a:lnSpc>
                          <a:spcPct val="107000"/>
                        </a:lnSpc>
                        <a:spcBef>
                          <a:spcPts val="0"/>
                        </a:spcBef>
                        <a:spcAft>
                          <a:spcPts val="0"/>
                        </a:spcAft>
                      </a:pPr>
                      <a:r>
                        <a:rPr lang="en-US" sz="1200" kern="100">
                          <a:effectLst/>
                        </a:rPr>
                        <a:t>Review hours turned per tech in relation to guarantee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Weekly</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2446692687"/>
                  </a:ext>
                </a:extLst>
              </a:tr>
              <a:tr h="613484">
                <a:tc>
                  <a:txBody>
                    <a:bodyPr/>
                    <a:lstStyle/>
                    <a:p>
                      <a:pPr marL="0" marR="0">
                        <a:lnSpc>
                          <a:spcPct val="107000"/>
                        </a:lnSpc>
                        <a:spcBef>
                          <a:spcPts val="0"/>
                        </a:spcBef>
                        <a:spcAft>
                          <a:spcPts val="0"/>
                        </a:spcAft>
                      </a:pPr>
                      <a:r>
                        <a:rPr lang="en-US" sz="1200" kern="100">
                          <a:effectLst/>
                        </a:rPr>
                        <a:t>Refigure guarantees to reflect the techs average hours turned</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2/1/24</a:t>
                      </a:r>
                    </a:p>
                    <a:p>
                      <a:pPr marL="0" marR="0">
                        <a:lnSpc>
                          <a:spcPct val="107000"/>
                        </a:lnSpc>
                        <a:spcBef>
                          <a:spcPts val="0"/>
                        </a:spcBef>
                        <a:spcAft>
                          <a:spcPts val="0"/>
                        </a:spcAft>
                      </a:pPr>
                      <a:r>
                        <a:rPr lang="en-US" sz="1200" kern="100">
                          <a:effectLst/>
                        </a:rPr>
                        <a:t> </a:t>
                      </a:r>
                    </a:p>
                    <a:p>
                      <a:pPr marL="0" marR="0">
                        <a:lnSpc>
                          <a:spcPct val="107000"/>
                        </a:lnSpc>
                        <a:spcBef>
                          <a:spcPts val="0"/>
                        </a:spcBef>
                        <a:spcAft>
                          <a:spcPts val="0"/>
                        </a:spcAft>
                      </a:pPr>
                      <a:r>
                        <a:rPr lang="en-US" sz="1200" kern="100">
                          <a:effectLst/>
                        </a:rPr>
                        <a:t>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119792641"/>
                  </a:ext>
                </a:extLst>
              </a:tr>
              <a:tr h="224419">
                <a:tc>
                  <a:txBody>
                    <a:bodyPr/>
                    <a:lstStyle/>
                    <a:p>
                      <a:pPr marL="0" marR="0">
                        <a:lnSpc>
                          <a:spcPct val="107000"/>
                        </a:lnSpc>
                        <a:spcBef>
                          <a:spcPts val="0"/>
                        </a:spcBef>
                        <a:spcAft>
                          <a:spcPts val="0"/>
                        </a:spcAft>
                      </a:pPr>
                      <a:r>
                        <a:rPr lang="en-US" sz="1200" kern="100">
                          <a:effectLst/>
                        </a:rPr>
                        <a:t>Extend operation hours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GM</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6/1/24</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1122871552"/>
                  </a:ext>
                </a:extLst>
              </a:tr>
              <a:tr h="418951">
                <a:tc>
                  <a:txBody>
                    <a:bodyPr/>
                    <a:lstStyle/>
                    <a:p>
                      <a:pPr marL="0" marR="0">
                        <a:lnSpc>
                          <a:spcPct val="107000"/>
                        </a:lnSpc>
                        <a:spcBef>
                          <a:spcPts val="0"/>
                        </a:spcBef>
                        <a:spcAft>
                          <a:spcPts val="0"/>
                        </a:spcAft>
                      </a:pPr>
                      <a:r>
                        <a:rPr lang="en-US" sz="1200" kern="100">
                          <a:effectLst/>
                        </a:rPr>
                        <a:t>Refigure bonus structures so that they seem attainable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Manager/GM</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2/1/24</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2514881130"/>
                  </a:ext>
                </a:extLst>
              </a:tr>
              <a:tr h="613484">
                <a:tc>
                  <a:txBody>
                    <a:bodyPr/>
                    <a:lstStyle/>
                    <a:p>
                      <a:pPr marL="0" marR="0">
                        <a:lnSpc>
                          <a:spcPct val="107000"/>
                        </a:lnSpc>
                        <a:spcBef>
                          <a:spcPts val="0"/>
                        </a:spcBef>
                        <a:spcAft>
                          <a:spcPts val="0"/>
                        </a:spcAft>
                      </a:pPr>
                      <a:r>
                        <a:rPr lang="en-US" sz="1200" kern="100">
                          <a:effectLst/>
                        </a:rPr>
                        <a:t>Weekly Meeting between Service Manager, Fixed Ops Mgr, Foreman, and GM</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Weekly</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2279504930"/>
                  </a:ext>
                </a:extLst>
              </a:tr>
              <a:tr h="418951">
                <a:tc>
                  <a:txBody>
                    <a:bodyPr/>
                    <a:lstStyle/>
                    <a:p>
                      <a:pPr marL="0" marR="0">
                        <a:lnSpc>
                          <a:spcPct val="107000"/>
                        </a:lnSpc>
                        <a:spcBef>
                          <a:spcPts val="0"/>
                        </a:spcBef>
                        <a:spcAft>
                          <a:spcPts val="0"/>
                        </a:spcAft>
                      </a:pPr>
                      <a:r>
                        <a:rPr lang="en-US" sz="1200" kern="100">
                          <a:effectLst/>
                        </a:rPr>
                        <a:t>Meeting with advertisers regarding marketing for service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GM, service manager, 3</a:t>
                      </a:r>
                      <a:r>
                        <a:rPr lang="en-US" sz="1200" kern="100" baseline="30000">
                          <a:effectLst/>
                        </a:rPr>
                        <a:t>rd</a:t>
                      </a:r>
                      <a:r>
                        <a:rPr lang="en-US" sz="1200" kern="100">
                          <a:effectLst/>
                        </a:rPr>
                        <a:t> party advertisers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Monthly</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3550521534"/>
                  </a:ext>
                </a:extLst>
              </a:tr>
              <a:tr h="224419">
                <a:tc>
                  <a:txBody>
                    <a:bodyPr/>
                    <a:lstStyle/>
                    <a:p>
                      <a:pPr marL="0" marR="0">
                        <a:lnSpc>
                          <a:spcPct val="107000"/>
                        </a:lnSpc>
                        <a:spcBef>
                          <a:spcPts val="0"/>
                        </a:spcBef>
                        <a:spcAft>
                          <a:spcPts val="0"/>
                        </a:spcAft>
                      </a:pPr>
                      <a:r>
                        <a:rPr lang="en-US" sz="1200" kern="100">
                          <a:effectLst/>
                        </a:rPr>
                        <a:t>Evaluate cleanliness of service dept.</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a:effectLst/>
                        </a:rPr>
                        <a:t>Service Manager</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tc>
                  <a:txBody>
                    <a:bodyPr/>
                    <a:lstStyle/>
                    <a:p>
                      <a:pPr marL="0" marR="0">
                        <a:lnSpc>
                          <a:spcPct val="107000"/>
                        </a:lnSpc>
                        <a:spcBef>
                          <a:spcPts val="0"/>
                        </a:spcBef>
                        <a:spcAft>
                          <a:spcPts val="0"/>
                        </a:spcAft>
                      </a:pPr>
                      <a:r>
                        <a:rPr lang="en-US" sz="1200" kern="100" dirty="0">
                          <a:effectLst/>
                        </a:rPr>
                        <a:t>Daily/weekly</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4370" marR="74370" marT="0" marB="0"/>
                </a:tc>
                <a:extLst>
                  <a:ext uri="{0D108BD9-81ED-4DB2-BD59-A6C34878D82A}">
                    <a16:rowId xmlns:a16="http://schemas.microsoft.com/office/drawing/2014/main" val="4278388572"/>
                  </a:ext>
                </a:extLst>
              </a:tr>
            </a:tbl>
          </a:graphicData>
        </a:graphic>
      </p:graphicFrame>
    </p:spTree>
    <p:extLst>
      <p:ext uri="{BB962C8B-B14F-4D97-AF65-F5344CB8AC3E}">
        <p14:creationId xmlns:p14="http://schemas.microsoft.com/office/powerpoint/2010/main" val="3456345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45DCF-09F1-9F7B-144A-FB26BA8AD277}"/>
              </a:ext>
            </a:extLst>
          </p:cNvPr>
          <p:cNvSpPr>
            <a:spLocks noGrp="1"/>
          </p:cNvSpPr>
          <p:nvPr>
            <p:ph type="title"/>
          </p:nvPr>
        </p:nvSpPr>
        <p:spPr/>
        <p:txBody>
          <a:bodyPr/>
          <a:lstStyle/>
          <a:p>
            <a:r>
              <a:rPr lang="en-US" dirty="0"/>
              <a:t>Synopsis</a:t>
            </a:r>
          </a:p>
        </p:txBody>
      </p:sp>
      <p:sp>
        <p:nvSpPr>
          <p:cNvPr id="3" name="Content Placeholder 2">
            <a:extLst>
              <a:ext uri="{FF2B5EF4-FFF2-40B4-BE49-F238E27FC236}">
                <a16:creationId xmlns:a16="http://schemas.microsoft.com/office/drawing/2014/main" id="{7426FE77-18E5-2B7E-5D87-F990CF70044A}"/>
              </a:ext>
            </a:extLst>
          </p:cNvPr>
          <p:cNvSpPr>
            <a:spLocks noGrp="1"/>
          </p:cNvSpPr>
          <p:nvPr>
            <p:ph idx="1"/>
          </p:nvPr>
        </p:nvSpPr>
        <p:spPr/>
        <p:txBody>
          <a:bodyPr>
            <a:normAutofit fontScale="62500" lnSpcReduction="20000"/>
          </a:bodyPr>
          <a:lstStyle/>
          <a:p>
            <a:pPr marL="0" marR="0" algn="just">
              <a:lnSpc>
                <a:spcPct val="200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In order for the service department to increase profits, tech productivity needs to increase. This will be done by ensuring they are working for the full duration of the hours of operation. We will also refigure guarantees and bonus structures in ways that motivate each technician to turn more hours each week.  Another way we will increase productivity is by increasing first time fill rate so that the techs have the parts they needs as quickly as possible.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200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Sales needs to increase to offset our high expenses. We will increase sales by sending our service advisors to NADA training and also increasing our marketing efforts. Our marketing will focus on promoting discounts and specials that drive traffic to our dealership. Our facility has the capacity to have more techs. We will hire more technicians to be able to quickly get the increased  amount of customers through our shop. Getting our customers through the shop quickly will keep customer satisfaction high and increase repeat customers.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200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Keeping our shop clean and looking in part to our newly renovated service drive will make the dealership a dealership a desirable place to get your car serviced and to work at as well.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200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These various avenues to increase sales and raise productivity will increase the profitability of the service department and increase the fixed absorption percentage, making the dealership as a whole more profitable as well.</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44678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C3BEA-B3E9-5E1D-70CA-0B000E8F872F}"/>
              </a:ext>
            </a:extLst>
          </p:cNvPr>
          <p:cNvSpPr>
            <a:spLocks noGrp="1"/>
          </p:cNvSpPr>
          <p:nvPr>
            <p:ph type="title"/>
          </p:nvPr>
        </p:nvSpPr>
        <p:spPr/>
        <p:txBody>
          <a:bodyPr/>
          <a:lstStyle/>
          <a:p>
            <a:r>
              <a:rPr lang="en-US" dirty="0"/>
              <a:t>MARKETING</a:t>
            </a:r>
          </a:p>
        </p:txBody>
      </p:sp>
      <p:sp>
        <p:nvSpPr>
          <p:cNvPr id="3" name="Content Placeholder 2">
            <a:extLst>
              <a:ext uri="{FF2B5EF4-FFF2-40B4-BE49-F238E27FC236}">
                <a16:creationId xmlns:a16="http://schemas.microsoft.com/office/drawing/2014/main" id="{67860897-41FE-3196-B694-86A82CA4BEE5}"/>
              </a:ext>
            </a:extLst>
          </p:cNvPr>
          <p:cNvSpPr>
            <a:spLocks noGrp="1"/>
          </p:cNvSpPr>
          <p:nvPr>
            <p:ph sz="half" idx="1"/>
          </p:nvPr>
        </p:nvSpPr>
        <p:spPr>
          <a:xfrm>
            <a:off x="1261872" y="1828800"/>
            <a:ext cx="4480560" cy="4663440"/>
          </a:xfrm>
        </p:spPr>
        <p:txBody>
          <a:bodyPr>
            <a:normAutofit fontScale="85000" lnSpcReduction="20000"/>
          </a:bodyPr>
          <a:lstStyle/>
          <a:p>
            <a:r>
              <a:rPr lang="en-US" dirty="0"/>
              <a:t>Current Practices</a:t>
            </a:r>
          </a:p>
          <a:p>
            <a:pPr lvl="1"/>
            <a:r>
              <a:rPr lang="en-US" dirty="0"/>
              <a:t>Advertising mainly focuses on variable operations</a:t>
            </a:r>
          </a:p>
          <a:p>
            <a:pPr lvl="1"/>
            <a:r>
              <a:rPr lang="en-US" dirty="0"/>
              <a:t>Promotions sent to customers via mail</a:t>
            </a:r>
          </a:p>
          <a:p>
            <a:r>
              <a:rPr lang="en-US" dirty="0"/>
              <a:t>Goals for Improvement</a:t>
            </a:r>
          </a:p>
          <a:p>
            <a:pPr lvl="1"/>
            <a:r>
              <a:rPr lang="en-US" dirty="0"/>
              <a:t>Start focusing our advertising more on fixed operations</a:t>
            </a:r>
          </a:p>
          <a:p>
            <a:r>
              <a:rPr lang="en-US" dirty="0"/>
              <a:t>Plans to achieve goals</a:t>
            </a:r>
          </a:p>
          <a:p>
            <a:pPr lvl="1"/>
            <a:r>
              <a:rPr lang="en-US" dirty="0"/>
              <a:t>Meet with 3</a:t>
            </a:r>
            <a:r>
              <a:rPr lang="en-US" baseline="30000" dirty="0"/>
              <a:t>rd</a:t>
            </a:r>
            <a:r>
              <a:rPr lang="en-US" dirty="0"/>
              <a:t> party advertising company on how to integrate fixed ops into our advertising</a:t>
            </a:r>
          </a:p>
          <a:p>
            <a:pPr lvl="1"/>
            <a:r>
              <a:rPr lang="en-US" dirty="0"/>
              <a:t>Create a video highlighting the service department, familiarizing it with potential customers, as shown in NADA class</a:t>
            </a:r>
          </a:p>
          <a:p>
            <a:pPr lvl="2"/>
            <a:r>
              <a:rPr lang="en-US" dirty="0"/>
              <a:t>Shown to vehicle buyers and posted to social media</a:t>
            </a:r>
          </a:p>
          <a:p>
            <a:r>
              <a:rPr lang="en-US" dirty="0"/>
              <a:t>Plans to evaluate changes</a:t>
            </a:r>
          </a:p>
          <a:p>
            <a:pPr lvl="1"/>
            <a:r>
              <a:rPr lang="en-US" dirty="0"/>
              <a:t>Meet with our advertising group monthly discussing the effects of shifting advertising towards fixed ops</a:t>
            </a:r>
          </a:p>
          <a:p>
            <a:pPr lvl="1"/>
            <a:r>
              <a:rPr lang="en-US" dirty="0"/>
              <a:t>Compare sales from before the marketing shift to afterwards (3 months afterwards)</a:t>
            </a:r>
          </a:p>
          <a:p>
            <a:pPr lvl="1"/>
            <a:endParaRPr lang="en-US" dirty="0"/>
          </a:p>
        </p:txBody>
      </p:sp>
      <p:sp>
        <p:nvSpPr>
          <p:cNvPr id="4" name="Content Placeholder 3">
            <a:extLst>
              <a:ext uri="{FF2B5EF4-FFF2-40B4-BE49-F238E27FC236}">
                <a16:creationId xmlns:a16="http://schemas.microsoft.com/office/drawing/2014/main" id="{BC0FD619-B806-BC85-4CB9-1D924E273974}"/>
              </a:ext>
            </a:extLst>
          </p:cNvPr>
          <p:cNvSpPr>
            <a:spLocks noGrp="1"/>
          </p:cNvSpPr>
          <p:nvPr>
            <p:ph sz="half" idx="2"/>
          </p:nvPr>
        </p:nvSpPr>
        <p:spPr/>
        <p:txBody>
          <a:bodyPr>
            <a:normAutofit fontScale="85000" lnSpcReduction="20000"/>
          </a:bodyPr>
          <a:lstStyle/>
          <a:p>
            <a:endParaRPr lang="en-US"/>
          </a:p>
        </p:txBody>
      </p:sp>
    </p:spTree>
    <p:extLst>
      <p:ext uri="{BB962C8B-B14F-4D97-AF65-F5344CB8AC3E}">
        <p14:creationId xmlns:p14="http://schemas.microsoft.com/office/powerpoint/2010/main" val="2584747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3581F-6F21-1BE1-F943-B51AB8224E91}"/>
              </a:ext>
            </a:extLst>
          </p:cNvPr>
          <p:cNvSpPr>
            <a:spLocks noGrp="1"/>
          </p:cNvSpPr>
          <p:nvPr>
            <p:ph type="title"/>
          </p:nvPr>
        </p:nvSpPr>
        <p:spPr/>
        <p:txBody>
          <a:bodyPr/>
          <a:lstStyle/>
          <a:p>
            <a:r>
              <a:rPr lang="en-US" dirty="0"/>
              <a:t>Cost of Labor</a:t>
            </a:r>
          </a:p>
        </p:txBody>
      </p:sp>
      <p:sp>
        <p:nvSpPr>
          <p:cNvPr id="3" name="Content Placeholder 2">
            <a:extLst>
              <a:ext uri="{FF2B5EF4-FFF2-40B4-BE49-F238E27FC236}">
                <a16:creationId xmlns:a16="http://schemas.microsoft.com/office/drawing/2014/main" id="{FAB02E78-CC26-DB9E-1DB4-3C3183792158}"/>
              </a:ext>
            </a:extLst>
          </p:cNvPr>
          <p:cNvSpPr>
            <a:spLocks noGrp="1"/>
          </p:cNvSpPr>
          <p:nvPr>
            <p:ph sz="half" idx="1"/>
          </p:nvPr>
        </p:nvSpPr>
        <p:spPr>
          <a:xfrm>
            <a:off x="347472" y="1836061"/>
            <a:ext cx="4480560" cy="4351337"/>
          </a:xfrm>
        </p:spPr>
        <p:txBody>
          <a:bodyPr>
            <a:normAutofit fontScale="77500" lnSpcReduction="20000"/>
          </a:bodyPr>
          <a:lstStyle/>
          <a:p>
            <a:pPr>
              <a:lnSpc>
                <a:spcPct val="120000"/>
              </a:lnSpc>
            </a:pPr>
            <a:r>
              <a:rPr lang="en-US" dirty="0"/>
              <a:t>Current Practices</a:t>
            </a:r>
          </a:p>
          <a:p>
            <a:pPr lvl="1">
              <a:lnSpc>
                <a:spcPct val="120000"/>
              </a:lnSpc>
            </a:pPr>
            <a:r>
              <a:rPr lang="en-US" dirty="0"/>
              <a:t>Some techs paid on guarantees are not consistently producing the number of hours in their guarantee, allowing them to get paid for hours they do not turn </a:t>
            </a:r>
          </a:p>
          <a:p>
            <a:pPr>
              <a:lnSpc>
                <a:spcPct val="120000"/>
              </a:lnSpc>
            </a:pPr>
            <a:r>
              <a:rPr lang="en-US" dirty="0"/>
              <a:t>Goals for Improvement</a:t>
            </a:r>
          </a:p>
          <a:p>
            <a:pPr lvl="1">
              <a:lnSpc>
                <a:spcPct val="120000"/>
              </a:lnSpc>
            </a:pPr>
            <a:r>
              <a:rPr lang="en-US" dirty="0"/>
              <a:t>Develop guarantees that are consistently reached to benefit both the tech and the service department</a:t>
            </a:r>
          </a:p>
          <a:p>
            <a:pPr lvl="2">
              <a:lnSpc>
                <a:spcPct val="120000"/>
              </a:lnSpc>
            </a:pPr>
            <a:r>
              <a:rPr lang="en-US" dirty="0"/>
              <a:t>Keep moral high for tech by offering stability, but keeping the dept. profitable</a:t>
            </a:r>
          </a:p>
          <a:p>
            <a:pPr>
              <a:lnSpc>
                <a:spcPct val="120000"/>
              </a:lnSpc>
            </a:pPr>
            <a:r>
              <a:rPr lang="en-US" dirty="0"/>
              <a:t>Plans to achieve goals</a:t>
            </a:r>
          </a:p>
          <a:p>
            <a:pPr lvl="1">
              <a:lnSpc>
                <a:spcPct val="120000"/>
              </a:lnSpc>
            </a:pPr>
            <a:r>
              <a:rPr lang="en-US" dirty="0"/>
              <a:t>Determine individual average hours turned over a 6-month period, and take away/change guarantees</a:t>
            </a:r>
          </a:p>
          <a:p>
            <a:pPr>
              <a:lnSpc>
                <a:spcPct val="120000"/>
              </a:lnSpc>
            </a:pPr>
            <a:r>
              <a:rPr lang="en-US" dirty="0"/>
              <a:t>Plans to evaluate changes</a:t>
            </a:r>
          </a:p>
          <a:p>
            <a:pPr lvl="1">
              <a:lnSpc>
                <a:spcPct val="120000"/>
              </a:lnSpc>
            </a:pPr>
            <a:r>
              <a:rPr lang="en-US" dirty="0"/>
              <a:t>Service manager keeps an eye on hours turned and ensures that guarantees are being met. Makes changes if they are consistently not met</a:t>
            </a:r>
          </a:p>
          <a:p>
            <a:pPr lvl="1"/>
            <a:endParaRPr lang="en-US" dirty="0"/>
          </a:p>
          <a:p>
            <a:endParaRPr lang="en-US" dirty="0"/>
          </a:p>
        </p:txBody>
      </p:sp>
      <p:graphicFrame>
        <p:nvGraphicFramePr>
          <p:cNvPr id="5" name="Content Placeholder 4">
            <a:extLst>
              <a:ext uri="{FF2B5EF4-FFF2-40B4-BE49-F238E27FC236}">
                <a16:creationId xmlns:a16="http://schemas.microsoft.com/office/drawing/2014/main" id="{8247892D-0BEB-A064-3FDF-363F775E9035}"/>
              </a:ext>
            </a:extLst>
          </p:cNvPr>
          <p:cNvGraphicFramePr>
            <a:graphicFrameLocks noGrp="1"/>
          </p:cNvGraphicFramePr>
          <p:nvPr>
            <p:ph sz="half" idx="2"/>
            <p:extLst>
              <p:ext uri="{D42A27DB-BD31-4B8C-83A1-F6EECF244321}">
                <p14:modId xmlns:p14="http://schemas.microsoft.com/office/powerpoint/2010/main" val="1112230834"/>
              </p:ext>
            </p:extLst>
          </p:nvPr>
        </p:nvGraphicFramePr>
        <p:xfrm>
          <a:off x="5155708" y="1846945"/>
          <a:ext cx="5774420" cy="3164110"/>
        </p:xfrm>
        <a:graphic>
          <a:graphicData uri="http://schemas.openxmlformats.org/drawingml/2006/table">
            <a:tbl>
              <a:tblPr/>
              <a:tblGrid>
                <a:gridCol w="705273">
                  <a:extLst>
                    <a:ext uri="{9D8B030D-6E8A-4147-A177-3AD203B41FA5}">
                      <a16:colId xmlns:a16="http://schemas.microsoft.com/office/drawing/2014/main" val="3758079905"/>
                    </a:ext>
                  </a:extLst>
                </a:gridCol>
                <a:gridCol w="1263613">
                  <a:extLst>
                    <a:ext uri="{9D8B030D-6E8A-4147-A177-3AD203B41FA5}">
                      <a16:colId xmlns:a16="http://schemas.microsoft.com/office/drawing/2014/main" val="400189193"/>
                    </a:ext>
                  </a:extLst>
                </a:gridCol>
                <a:gridCol w="1293000">
                  <a:extLst>
                    <a:ext uri="{9D8B030D-6E8A-4147-A177-3AD203B41FA5}">
                      <a16:colId xmlns:a16="http://schemas.microsoft.com/office/drawing/2014/main" val="3535835262"/>
                    </a:ext>
                  </a:extLst>
                </a:gridCol>
                <a:gridCol w="1101988">
                  <a:extLst>
                    <a:ext uri="{9D8B030D-6E8A-4147-A177-3AD203B41FA5}">
                      <a16:colId xmlns:a16="http://schemas.microsoft.com/office/drawing/2014/main" val="1332742014"/>
                    </a:ext>
                  </a:extLst>
                </a:gridCol>
                <a:gridCol w="705273">
                  <a:extLst>
                    <a:ext uri="{9D8B030D-6E8A-4147-A177-3AD203B41FA5}">
                      <a16:colId xmlns:a16="http://schemas.microsoft.com/office/drawing/2014/main" val="3968568615"/>
                    </a:ext>
                  </a:extLst>
                </a:gridCol>
                <a:gridCol w="705273">
                  <a:extLst>
                    <a:ext uri="{9D8B030D-6E8A-4147-A177-3AD203B41FA5}">
                      <a16:colId xmlns:a16="http://schemas.microsoft.com/office/drawing/2014/main" val="3337590467"/>
                    </a:ext>
                  </a:extLst>
                </a:gridCol>
              </a:tblGrid>
              <a:tr h="499351">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Category</a:t>
                      </a:r>
                    </a:p>
                  </a:txBody>
                  <a:tcPr marL="8553" marR="8553" marT="855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Sales</a:t>
                      </a:r>
                    </a:p>
                  </a:txBody>
                  <a:tcPr marL="8553" marR="8553" marT="855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dirty="0">
                          <a:solidFill>
                            <a:srgbClr val="FFFFFF"/>
                          </a:solidFill>
                          <a:effectLst/>
                          <a:latin typeface="Arial" panose="020B0604020202020204" pitchFamily="34" charset="0"/>
                        </a:rPr>
                        <a:t>Gross</a:t>
                      </a:r>
                    </a:p>
                  </a:txBody>
                  <a:tcPr marL="8553" marR="8553" marT="855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Gross as % of Sales</a:t>
                      </a:r>
                    </a:p>
                  </a:txBody>
                  <a:tcPr marL="8553" marR="8553" marT="855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 Contribution</a:t>
                      </a:r>
                    </a:p>
                  </a:txBody>
                  <a:tcPr marL="8553" marR="8553" marT="855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784184268"/>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dirty="0">
                          <a:solidFill>
                            <a:srgbClr val="000000"/>
                          </a:solidFill>
                          <a:effectLst/>
                          <a:latin typeface="Calibri" panose="020F0502020204030204" pitchFamily="34" charset="0"/>
                        </a:rPr>
                        <a:t>Customer Car</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68,765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47,870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69.61%</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56.15%</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18791652"/>
                  </a:ext>
                </a:extLst>
              </a:tr>
              <a:tr h="197855">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Customer </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0.00%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5381550"/>
                  </a:ext>
                </a:extLst>
              </a:tr>
              <a:tr h="197855">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Customer Other</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7410978"/>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Warranty</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20,723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14,309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69.05%</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16.92%</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16441602"/>
                  </a:ext>
                </a:extLst>
              </a:tr>
              <a:tr h="197855">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Warranty Other</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96258914"/>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Internal</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 $                    25,226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12,198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48.35%</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20.60%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43392159"/>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NVI / Road Ready</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 $                      7,745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 $                6,240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80.57%</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6.32%</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57487544"/>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a:noFill/>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Adj. Cost Of Labor</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000" b="0" i="0" u="none" strike="noStrike">
                          <a:solidFill>
                            <a:srgbClr val="000000"/>
                          </a:solidFill>
                          <a:effectLst/>
                          <a:latin typeface="Calibri" panose="020F0502020204030204" pitchFamily="34" charset="0"/>
                        </a:rPr>
                        <a:t> $              (3,825)</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0000"/>
                          </a:solidFill>
                          <a:effectLst/>
                          <a:latin typeface="Calibri" panose="020F0502020204030204" pitchFamily="34" charset="0"/>
                        </a:rPr>
                        <a:t>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0.00%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21373354"/>
                  </a:ext>
                </a:extLst>
              </a:tr>
              <a:tr h="345199">
                <a:tc>
                  <a:txBody>
                    <a:bodyPr/>
                    <a:lstStyle/>
                    <a:p>
                      <a:pPr algn="l" fontAlgn="b"/>
                      <a:r>
                        <a:rPr lang="en-US" sz="1000" b="0" i="0" u="none" strike="noStrike">
                          <a:solidFill>
                            <a:srgbClr val="000000"/>
                          </a:solidFill>
                          <a:effectLst/>
                          <a:latin typeface="Calibri" panose="020F0502020204030204" pitchFamily="34" charset="0"/>
                        </a:rPr>
                        <a:t> </a:t>
                      </a:r>
                    </a:p>
                  </a:txBody>
                  <a:tcPr marL="8553" marR="8553" marT="8553"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900" b="1" i="0" u="none" strike="noStrike">
                          <a:solidFill>
                            <a:srgbClr val="000000"/>
                          </a:solidFill>
                          <a:effectLst/>
                          <a:latin typeface="Arial" panose="020B0604020202020204" pitchFamily="34" charset="0"/>
                        </a:rPr>
                        <a:t>Total</a:t>
                      </a:r>
                    </a:p>
                  </a:txBody>
                  <a:tcPr marL="8553" marR="8553" marT="8553"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 $                 122,459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000000"/>
                          </a:solidFill>
                          <a:effectLst/>
                          <a:latin typeface="Calibri" panose="020F0502020204030204" pitchFamily="34" charset="0"/>
                        </a:rPr>
                        <a:t> $              76,792 </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solidFill>
                            <a:srgbClr val="000000"/>
                          </a:solidFill>
                          <a:effectLst/>
                          <a:latin typeface="Calibri" panose="020F0502020204030204" pitchFamily="34" charset="0"/>
                        </a:rPr>
                        <a:t>62.71%</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solidFill>
                            <a:srgbClr val="000000"/>
                          </a:solidFill>
                          <a:effectLst/>
                          <a:latin typeface="Calibri" panose="020F0502020204030204" pitchFamily="34" charset="0"/>
                        </a:rPr>
                        <a:t>100.00%</a:t>
                      </a:r>
                    </a:p>
                  </a:txBody>
                  <a:tcPr marL="8553" marR="8553" marT="855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1292859"/>
                  </a:ext>
                </a:extLst>
              </a:tr>
            </a:tbl>
          </a:graphicData>
        </a:graphic>
      </p:graphicFrame>
    </p:spTree>
    <p:extLst>
      <p:ext uri="{BB962C8B-B14F-4D97-AF65-F5344CB8AC3E}">
        <p14:creationId xmlns:p14="http://schemas.microsoft.com/office/powerpoint/2010/main" val="1130702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7D5BC0D6-6612-8000-FA0B-851D781257DF}"/>
              </a:ext>
            </a:extLst>
          </p:cNvPr>
          <p:cNvSpPr>
            <a:spLocks noGrp="1"/>
          </p:cNvSpPr>
          <p:nvPr>
            <p:ph type="title"/>
          </p:nvPr>
        </p:nvSpPr>
        <p:spPr>
          <a:xfrm>
            <a:off x="1261872" y="365760"/>
            <a:ext cx="9692640" cy="1325562"/>
          </a:xfrm>
        </p:spPr>
        <p:txBody>
          <a:bodyPr vert="horz" lIns="91440" tIns="45720" rIns="91440" bIns="45720" rtlCol="0" anchor="b">
            <a:normAutofit/>
          </a:bodyPr>
          <a:lstStyle/>
          <a:p>
            <a:r>
              <a:rPr lang="en-US" dirty="0"/>
              <a:t>Changes in Expense Structure</a:t>
            </a:r>
          </a:p>
        </p:txBody>
      </p:sp>
      <p:sp>
        <p:nvSpPr>
          <p:cNvPr id="3" name="Content Placeholder 2">
            <a:extLst>
              <a:ext uri="{FF2B5EF4-FFF2-40B4-BE49-F238E27FC236}">
                <a16:creationId xmlns:a16="http://schemas.microsoft.com/office/drawing/2014/main" id="{F43BE886-64BE-BC4F-7EE5-8D4DEEE109DF}"/>
              </a:ext>
            </a:extLst>
          </p:cNvPr>
          <p:cNvSpPr>
            <a:spLocks noGrp="1"/>
          </p:cNvSpPr>
          <p:nvPr>
            <p:ph sz="half" idx="1"/>
          </p:nvPr>
        </p:nvSpPr>
        <p:spPr>
          <a:xfrm>
            <a:off x="1079163" y="1857375"/>
            <a:ext cx="4807287" cy="4800600"/>
          </a:xfrm>
        </p:spPr>
        <p:txBody>
          <a:bodyPr vert="horz" lIns="91440" tIns="45720" rIns="91440" bIns="45720" rtlCol="0">
            <a:normAutofit fontScale="70000" lnSpcReduction="20000"/>
          </a:bodyPr>
          <a:lstStyle/>
          <a:p>
            <a:pPr>
              <a:lnSpc>
                <a:spcPct val="120000"/>
              </a:lnSpc>
            </a:pPr>
            <a:r>
              <a:rPr lang="en-US" dirty="0"/>
              <a:t>Current Practices</a:t>
            </a:r>
          </a:p>
          <a:p>
            <a:pPr lvl="1">
              <a:lnSpc>
                <a:spcPct val="120000"/>
              </a:lnSpc>
            </a:pPr>
            <a:r>
              <a:rPr lang="en-US" dirty="0"/>
              <a:t>Personnel accounts for 90% of gross, leaving room for only $8,000 of expenses to break even</a:t>
            </a:r>
          </a:p>
          <a:p>
            <a:pPr lvl="1">
              <a:lnSpc>
                <a:spcPct val="120000"/>
              </a:lnSpc>
            </a:pPr>
            <a:r>
              <a:rPr lang="en-US" dirty="0"/>
              <a:t>Fixed expenses of $16,000 create an immediate $8,000 loss</a:t>
            </a:r>
          </a:p>
          <a:p>
            <a:pPr>
              <a:lnSpc>
                <a:spcPct val="120000"/>
              </a:lnSpc>
            </a:pPr>
            <a:r>
              <a:rPr lang="en-US" dirty="0"/>
              <a:t>Goals for Improvement</a:t>
            </a:r>
          </a:p>
          <a:p>
            <a:pPr lvl="1">
              <a:lnSpc>
                <a:spcPct val="120000"/>
              </a:lnSpc>
            </a:pPr>
            <a:r>
              <a:rPr lang="en-US" dirty="0"/>
              <a:t>Decrease personnel expenses, but also increase sales and productivity</a:t>
            </a:r>
          </a:p>
          <a:p>
            <a:pPr lvl="1">
              <a:lnSpc>
                <a:spcPct val="120000"/>
              </a:lnSpc>
            </a:pPr>
            <a:r>
              <a:rPr lang="en-US" dirty="0"/>
              <a:t>Decrease semi-fixed expenses by decreasing policy work</a:t>
            </a:r>
          </a:p>
          <a:p>
            <a:pPr>
              <a:lnSpc>
                <a:spcPct val="120000"/>
              </a:lnSpc>
            </a:pPr>
            <a:r>
              <a:rPr lang="en-US" dirty="0"/>
              <a:t>Plans to achieve goals</a:t>
            </a:r>
          </a:p>
          <a:p>
            <a:pPr lvl="1">
              <a:lnSpc>
                <a:spcPct val="120000"/>
              </a:lnSpc>
            </a:pPr>
            <a:r>
              <a:rPr lang="en-US" dirty="0"/>
              <a:t>As stated, make changes to guarantees to eliminate paying for unturned hours</a:t>
            </a:r>
          </a:p>
          <a:p>
            <a:pPr lvl="1">
              <a:lnSpc>
                <a:spcPct val="120000"/>
              </a:lnSpc>
            </a:pPr>
            <a:r>
              <a:rPr lang="en-US" dirty="0"/>
              <a:t>Send service advisors to training to sell more jobs, resulting in more sales and gross</a:t>
            </a:r>
          </a:p>
          <a:p>
            <a:pPr lvl="1">
              <a:lnSpc>
                <a:spcPct val="120000"/>
              </a:lnSpc>
            </a:pPr>
            <a:r>
              <a:rPr lang="en-US" dirty="0"/>
              <a:t>Send techs to training to decrease policy work</a:t>
            </a:r>
          </a:p>
          <a:p>
            <a:pPr>
              <a:lnSpc>
                <a:spcPct val="120000"/>
              </a:lnSpc>
            </a:pPr>
            <a:r>
              <a:rPr lang="en-US" dirty="0"/>
              <a:t>Plans to evaluate changes</a:t>
            </a:r>
          </a:p>
          <a:p>
            <a:pPr lvl="1">
              <a:lnSpc>
                <a:spcPct val="120000"/>
              </a:lnSpc>
            </a:pPr>
            <a:r>
              <a:rPr lang="en-US" dirty="0"/>
              <a:t>Keep watch on personnel expense, specifically guarantees</a:t>
            </a:r>
          </a:p>
          <a:p>
            <a:pPr lvl="1">
              <a:lnSpc>
                <a:spcPct val="120000"/>
              </a:lnSpc>
            </a:pPr>
            <a:r>
              <a:rPr lang="en-US" dirty="0"/>
              <a:t>Ensure we are not paying techs for policy work</a:t>
            </a:r>
          </a:p>
          <a:p>
            <a:pPr lvl="1">
              <a:lnSpc>
                <a:spcPct val="120000"/>
              </a:lnSpc>
            </a:pPr>
            <a:r>
              <a:rPr lang="en-US" dirty="0"/>
              <a:t>Evaluate whether advisors' sales increase following training </a:t>
            </a:r>
          </a:p>
          <a:p>
            <a:endParaRPr lang="en-US" dirty="0"/>
          </a:p>
        </p:txBody>
      </p:sp>
      <p:pic>
        <p:nvPicPr>
          <p:cNvPr id="5" name="Content Placeholder 4">
            <a:extLst>
              <a:ext uri="{FF2B5EF4-FFF2-40B4-BE49-F238E27FC236}">
                <a16:creationId xmlns:a16="http://schemas.microsoft.com/office/drawing/2014/main" id="{48762B5E-8BEE-C827-46C5-3607F7A68447}"/>
              </a:ext>
            </a:extLst>
          </p:cNvPr>
          <p:cNvPicPr>
            <a:picLocks noGrp="1" noChangeAspect="1"/>
          </p:cNvPicPr>
          <p:nvPr>
            <p:ph sz="half" idx="2"/>
          </p:nvPr>
        </p:nvPicPr>
        <p:blipFill>
          <a:blip r:embed="rId2"/>
          <a:stretch>
            <a:fillRect/>
          </a:stretch>
        </p:blipFill>
        <p:spPr>
          <a:xfrm>
            <a:off x="6095999" y="2084140"/>
            <a:ext cx="4807287" cy="3338742"/>
          </a:xfrm>
          <a:prstGeom prst="rect">
            <a:avLst/>
          </a:prstGeom>
        </p:spPr>
      </p:pic>
    </p:spTree>
    <p:extLst>
      <p:ext uri="{BB962C8B-B14F-4D97-AF65-F5344CB8AC3E}">
        <p14:creationId xmlns:p14="http://schemas.microsoft.com/office/powerpoint/2010/main" val="2287939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75D2475D-8DC6-D0E1-E9A9-0429664AECD8}"/>
              </a:ext>
            </a:extLst>
          </p:cNvPr>
          <p:cNvSpPr>
            <a:spLocks noGrp="1"/>
          </p:cNvSpPr>
          <p:nvPr>
            <p:ph type="title"/>
          </p:nvPr>
        </p:nvSpPr>
        <p:spPr>
          <a:xfrm>
            <a:off x="718874" y="677863"/>
            <a:ext cx="4534047" cy="1325562"/>
          </a:xfrm>
        </p:spPr>
        <p:txBody>
          <a:bodyPr vert="horz" lIns="91440" tIns="45720" rIns="91440" bIns="45720" rtlCol="0" anchor="b">
            <a:normAutofit/>
          </a:bodyPr>
          <a:lstStyle/>
          <a:p>
            <a:r>
              <a:rPr lang="en-US" dirty="0"/>
              <a:t>Productivity	</a:t>
            </a:r>
          </a:p>
        </p:txBody>
      </p:sp>
      <p:sp>
        <p:nvSpPr>
          <p:cNvPr id="3" name="Content Placeholder 2">
            <a:extLst>
              <a:ext uri="{FF2B5EF4-FFF2-40B4-BE49-F238E27FC236}">
                <a16:creationId xmlns:a16="http://schemas.microsoft.com/office/drawing/2014/main" id="{04DE64E5-A7B6-821C-4658-16471E57DE56}"/>
              </a:ext>
            </a:extLst>
          </p:cNvPr>
          <p:cNvSpPr>
            <a:spLocks noGrp="1"/>
          </p:cNvSpPr>
          <p:nvPr>
            <p:ph sz="half" idx="1"/>
          </p:nvPr>
        </p:nvSpPr>
        <p:spPr>
          <a:xfrm>
            <a:off x="718874" y="2325158"/>
            <a:ext cx="4534048" cy="3854979"/>
          </a:xfrm>
        </p:spPr>
        <p:txBody>
          <a:bodyPr vert="horz" lIns="91440" tIns="45720" rIns="91440" bIns="45720" rtlCol="0">
            <a:normAutofit fontScale="55000" lnSpcReduction="20000"/>
          </a:bodyPr>
          <a:lstStyle/>
          <a:p>
            <a:r>
              <a:rPr lang="en-US" dirty="0"/>
              <a:t>Current Practices</a:t>
            </a:r>
          </a:p>
          <a:p>
            <a:pPr lvl="1"/>
            <a:r>
              <a:rPr lang="en-US" dirty="0"/>
              <a:t>Current Hours: M-F, 7:30-5 </a:t>
            </a:r>
          </a:p>
          <a:p>
            <a:pPr lvl="2"/>
            <a:r>
              <a:rPr lang="en-US" dirty="0"/>
              <a:t>Techs regularly arrive 7:30-8, spend 30 minutes talking, etc. and don’t start working until 8:30, then start shutting down around 4 and leave by 4:30</a:t>
            </a:r>
          </a:p>
          <a:p>
            <a:pPr lvl="1"/>
            <a:r>
              <a:rPr lang="en-US" dirty="0"/>
              <a:t>Bonus structures for hitting certain hours are in place</a:t>
            </a:r>
          </a:p>
          <a:p>
            <a:pPr lvl="2"/>
            <a:r>
              <a:rPr lang="en-US" dirty="0"/>
              <a:t>$0.25 cent bonus per every hour turned, once a certain # of hours is reached and increasing $0.25 for every hour over the certain threshold</a:t>
            </a:r>
          </a:p>
          <a:p>
            <a:pPr lvl="2"/>
            <a:r>
              <a:rPr lang="en-US" dirty="0"/>
              <a:t>Ex: Tech gets $30 per hour up to 45 hours turned. At 49 hours, tech gets $31 per hour on all hours turned</a:t>
            </a:r>
          </a:p>
          <a:p>
            <a:r>
              <a:rPr lang="en-US" dirty="0"/>
              <a:t>Goals for Improvement</a:t>
            </a:r>
          </a:p>
          <a:p>
            <a:pPr lvl="1"/>
            <a:r>
              <a:rPr lang="en-US" dirty="0"/>
              <a:t>Have techs ready to work by 7:30 and not to come to a stopping point until 4:30-5, and not leaving before 5</a:t>
            </a:r>
          </a:p>
          <a:p>
            <a:pPr lvl="1"/>
            <a:r>
              <a:rPr lang="en-US" dirty="0"/>
              <a:t>Determine if techs who are not hitting 40 hours are motivated by something other than monetary bonuses (free lunch, time off, etc.)</a:t>
            </a:r>
          </a:p>
          <a:p>
            <a:r>
              <a:rPr lang="en-US" dirty="0"/>
              <a:t>Plans to achieve goals</a:t>
            </a:r>
          </a:p>
          <a:p>
            <a:pPr lvl="1"/>
            <a:r>
              <a:rPr lang="en-US" dirty="0"/>
              <a:t>Walk throughout service at 7:30-8 and make sure techs are working/ready to work, then doing the same after 4:30 making sure they are still working or at least at a reasonable stopping point</a:t>
            </a:r>
          </a:p>
          <a:p>
            <a:pPr lvl="1"/>
            <a:r>
              <a:rPr lang="en-US" dirty="0"/>
              <a:t>Have conversations with techs and find out what motivates them</a:t>
            </a:r>
          </a:p>
          <a:p>
            <a:r>
              <a:rPr lang="en-US" dirty="0"/>
              <a:t>Plans to evaluate changes</a:t>
            </a:r>
          </a:p>
          <a:p>
            <a:pPr lvl="1"/>
            <a:r>
              <a:rPr lang="en-US" dirty="0"/>
              <a:t>Evaluate daily that techs are actually working from 7:30-5</a:t>
            </a:r>
          </a:p>
        </p:txBody>
      </p:sp>
      <p:pic>
        <p:nvPicPr>
          <p:cNvPr id="8" name="Content Placeholder 7" descr="A screenshot of a computer screen&#10;&#10;Description automatically generated">
            <a:extLst>
              <a:ext uri="{FF2B5EF4-FFF2-40B4-BE49-F238E27FC236}">
                <a16:creationId xmlns:a16="http://schemas.microsoft.com/office/drawing/2014/main" id="{6D74856D-305D-4596-4BC6-C4DD5CFC4D1D}"/>
              </a:ext>
            </a:extLst>
          </p:cNvPr>
          <p:cNvPicPr>
            <a:picLocks noGrp="1" noChangeAspect="1"/>
          </p:cNvPicPr>
          <p:nvPr>
            <p:ph sz="half" idx="2"/>
          </p:nvPr>
        </p:nvPicPr>
        <p:blipFill>
          <a:blip r:embed="rId2"/>
          <a:stretch>
            <a:fillRect/>
          </a:stretch>
        </p:blipFill>
        <p:spPr>
          <a:xfrm>
            <a:off x="5633157" y="1351516"/>
            <a:ext cx="5209989" cy="4154967"/>
          </a:xfrm>
          <a:prstGeom prst="rect">
            <a:avLst/>
          </a:prstGeom>
        </p:spPr>
      </p:pic>
    </p:spTree>
    <p:extLst>
      <p:ext uri="{BB962C8B-B14F-4D97-AF65-F5344CB8AC3E}">
        <p14:creationId xmlns:p14="http://schemas.microsoft.com/office/powerpoint/2010/main" val="769868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FA0A1AD-DEE2-4598-8D3B-C1F65F315A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23955CC0-4E93-5B4A-D448-F2BEC1B52357}"/>
              </a:ext>
            </a:extLst>
          </p:cNvPr>
          <p:cNvSpPr>
            <a:spLocks noGrp="1"/>
          </p:cNvSpPr>
          <p:nvPr>
            <p:ph type="title"/>
          </p:nvPr>
        </p:nvSpPr>
        <p:spPr>
          <a:xfrm>
            <a:off x="718874" y="677863"/>
            <a:ext cx="4534047" cy="1325562"/>
          </a:xfrm>
        </p:spPr>
        <p:txBody>
          <a:bodyPr vert="horz" lIns="91440" tIns="45720" rIns="91440" bIns="45720" rtlCol="0" anchor="b">
            <a:normAutofit/>
          </a:bodyPr>
          <a:lstStyle/>
          <a:p>
            <a:r>
              <a:rPr lang="en-US" dirty="0"/>
              <a:t>Facility</a:t>
            </a:r>
          </a:p>
        </p:txBody>
      </p:sp>
      <p:sp>
        <p:nvSpPr>
          <p:cNvPr id="3" name="Content Placeholder 2">
            <a:extLst>
              <a:ext uri="{FF2B5EF4-FFF2-40B4-BE49-F238E27FC236}">
                <a16:creationId xmlns:a16="http://schemas.microsoft.com/office/drawing/2014/main" id="{0D48DC7F-5AFB-275B-4B23-DEE2616233B8}"/>
              </a:ext>
            </a:extLst>
          </p:cNvPr>
          <p:cNvSpPr>
            <a:spLocks noGrp="1"/>
          </p:cNvSpPr>
          <p:nvPr>
            <p:ph sz="half" idx="1"/>
          </p:nvPr>
        </p:nvSpPr>
        <p:spPr>
          <a:xfrm>
            <a:off x="718874" y="2325158"/>
            <a:ext cx="4534048" cy="3854979"/>
          </a:xfrm>
        </p:spPr>
        <p:txBody>
          <a:bodyPr vert="horz" lIns="91440" tIns="45720" rIns="91440" bIns="45720" rtlCol="0">
            <a:normAutofit fontScale="77500" lnSpcReduction="20000"/>
          </a:bodyPr>
          <a:lstStyle/>
          <a:p>
            <a:r>
              <a:rPr lang="en-US" dirty="0"/>
              <a:t>Current Practices</a:t>
            </a:r>
          </a:p>
          <a:p>
            <a:pPr lvl="1"/>
            <a:r>
              <a:rPr lang="en-US" dirty="0"/>
              <a:t>Most techs have 2-3 bays</a:t>
            </a:r>
          </a:p>
          <a:p>
            <a:pPr lvl="1"/>
            <a:r>
              <a:rPr lang="en-US" dirty="0"/>
              <a:t>With 32 Bays, and 9 techs, there is room to hire more technicians</a:t>
            </a:r>
          </a:p>
          <a:p>
            <a:pPr lvl="1"/>
            <a:r>
              <a:rPr lang="en-US" dirty="0"/>
              <a:t>Currently trying to hire more techs, but having trouble</a:t>
            </a:r>
          </a:p>
          <a:p>
            <a:r>
              <a:rPr lang="en-US" dirty="0"/>
              <a:t>Goals for Improvement</a:t>
            </a:r>
          </a:p>
          <a:p>
            <a:pPr lvl="1"/>
            <a:r>
              <a:rPr lang="en-US" dirty="0"/>
              <a:t>Hire 2 more techs</a:t>
            </a:r>
          </a:p>
          <a:p>
            <a:pPr lvl="2"/>
            <a:r>
              <a:rPr lang="en-US" dirty="0"/>
              <a:t>Increased techs will hopefully give existing techs urgency to get jobs done and turn more hours, increasing productivity</a:t>
            </a:r>
          </a:p>
          <a:p>
            <a:r>
              <a:rPr lang="en-US" dirty="0"/>
              <a:t>Plans to achieve goals</a:t>
            </a:r>
          </a:p>
          <a:p>
            <a:pPr lvl="1"/>
            <a:r>
              <a:rPr lang="en-US" dirty="0"/>
              <a:t>Find new ways to advertise that we are hiring (social media, referral bonuses, ads on used car oil filters, etc.)</a:t>
            </a:r>
          </a:p>
          <a:p>
            <a:r>
              <a:rPr lang="en-US" dirty="0"/>
              <a:t>Plans to evaluate changes</a:t>
            </a:r>
          </a:p>
          <a:p>
            <a:pPr lvl="1"/>
            <a:r>
              <a:rPr lang="en-US" dirty="0"/>
              <a:t>Run the Facility Potential calculation one month following new techs being hired and evaluate whether facility utilization has increased</a:t>
            </a:r>
          </a:p>
          <a:p>
            <a:endParaRPr lang="en-US" dirty="0"/>
          </a:p>
        </p:txBody>
      </p:sp>
      <p:pic>
        <p:nvPicPr>
          <p:cNvPr id="7" name="Content Placeholder 6">
            <a:extLst>
              <a:ext uri="{FF2B5EF4-FFF2-40B4-BE49-F238E27FC236}">
                <a16:creationId xmlns:a16="http://schemas.microsoft.com/office/drawing/2014/main" id="{ACA2C35B-A7F3-E7A8-913E-10A893B1ED6B}"/>
              </a:ext>
            </a:extLst>
          </p:cNvPr>
          <p:cNvPicPr>
            <a:picLocks noGrp="1" noChangeAspect="1"/>
          </p:cNvPicPr>
          <p:nvPr>
            <p:ph sz="half" idx="2"/>
          </p:nvPr>
        </p:nvPicPr>
        <p:blipFill>
          <a:blip r:embed="rId2"/>
          <a:stretch>
            <a:fillRect/>
          </a:stretch>
        </p:blipFill>
        <p:spPr>
          <a:xfrm>
            <a:off x="6031057" y="661484"/>
            <a:ext cx="4414188" cy="5535031"/>
          </a:xfrm>
          <a:prstGeom prst="rect">
            <a:avLst/>
          </a:prstGeom>
        </p:spPr>
      </p:pic>
    </p:spTree>
    <p:extLst>
      <p:ext uri="{BB962C8B-B14F-4D97-AF65-F5344CB8AC3E}">
        <p14:creationId xmlns:p14="http://schemas.microsoft.com/office/powerpoint/2010/main" val="997888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44C5F8A-F34F-401A-A9CA-A9F426356C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useBgFill="1">
        <p:nvSpPr>
          <p:cNvPr id="18" name="Rectangle 17">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5FEE82-6825-B4CF-6B66-7A9E14A32C22}"/>
              </a:ext>
            </a:extLst>
          </p:cNvPr>
          <p:cNvSpPr>
            <a:spLocks noGrp="1"/>
          </p:cNvSpPr>
          <p:nvPr>
            <p:ph type="title"/>
          </p:nvPr>
        </p:nvSpPr>
        <p:spPr>
          <a:xfrm>
            <a:off x="643468" y="4564674"/>
            <a:ext cx="4010820" cy="1615461"/>
          </a:xfrm>
        </p:spPr>
        <p:txBody>
          <a:bodyPr vert="horz" lIns="91440" tIns="45720" rIns="91440" bIns="45720" rtlCol="0" anchor="ctr">
            <a:normAutofit/>
          </a:bodyPr>
          <a:lstStyle/>
          <a:p>
            <a:r>
              <a:rPr lang="en-US" sz="3200"/>
              <a:t>Repair Order Analysis</a:t>
            </a:r>
          </a:p>
        </p:txBody>
      </p:sp>
      <p:pic>
        <p:nvPicPr>
          <p:cNvPr id="5" name="Content Placeholder 4">
            <a:extLst>
              <a:ext uri="{FF2B5EF4-FFF2-40B4-BE49-F238E27FC236}">
                <a16:creationId xmlns:a16="http://schemas.microsoft.com/office/drawing/2014/main" id="{4DBE2107-1FE9-2183-2594-CD5901C480CE}"/>
              </a:ext>
            </a:extLst>
          </p:cNvPr>
          <p:cNvPicPr>
            <a:picLocks noGrp="1" noChangeAspect="1"/>
          </p:cNvPicPr>
          <p:nvPr>
            <p:ph sz="half" idx="2"/>
          </p:nvPr>
        </p:nvPicPr>
        <p:blipFill>
          <a:blip r:embed="rId2"/>
          <a:stretch>
            <a:fillRect/>
          </a:stretch>
        </p:blipFill>
        <p:spPr>
          <a:xfrm>
            <a:off x="643468" y="728783"/>
            <a:ext cx="4010820" cy="3417240"/>
          </a:xfrm>
          <a:prstGeom prst="rect">
            <a:avLst/>
          </a:prstGeom>
        </p:spPr>
      </p:pic>
      <p:pic>
        <p:nvPicPr>
          <p:cNvPr id="6" name="Picture 5" descr="A pie chart with different colors&#10;&#10;Description automatically generated">
            <a:extLst>
              <a:ext uri="{FF2B5EF4-FFF2-40B4-BE49-F238E27FC236}">
                <a16:creationId xmlns:a16="http://schemas.microsoft.com/office/drawing/2014/main" id="{DEDD7676-00BF-9579-F3ED-2530DB0AAA43}"/>
              </a:ext>
            </a:extLst>
          </p:cNvPr>
          <p:cNvPicPr>
            <a:picLocks noChangeAspect="1"/>
          </p:cNvPicPr>
          <p:nvPr/>
        </p:nvPicPr>
        <p:blipFill>
          <a:blip r:embed="rId3"/>
          <a:stretch>
            <a:fillRect/>
          </a:stretch>
        </p:blipFill>
        <p:spPr>
          <a:xfrm>
            <a:off x="5288640" y="1293495"/>
            <a:ext cx="5351619" cy="2287816"/>
          </a:xfrm>
          <a:prstGeom prst="rect">
            <a:avLst/>
          </a:prstGeom>
        </p:spPr>
      </p:pic>
      <p:cxnSp>
        <p:nvCxnSpPr>
          <p:cNvPr id="19" name="Straight Connector 18">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5300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87EF541-0581-750D-5AAD-2B9284E8EA9C}"/>
              </a:ext>
            </a:extLst>
          </p:cNvPr>
          <p:cNvSpPr>
            <a:spLocks noGrp="1"/>
          </p:cNvSpPr>
          <p:nvPr>
            <p:ph sz="half" idx="1"/>
          </p:nvPr>
        </p:nvSpPr>
        <p:spPr>
          <a:xfrm>
            <a:off x="5288641" y="4564673"/>
            <a:ext cx="5356176" cy="1615463"/>
          </a:xfrm>
        </p:spPr>
        <p:txBody>
          <a:bodyPr vert="horz" lIns="91440" tIns="45720" rIns="91440" bIns="45720" rtlCol="0" anchor="ctr">
            <a:normAutofit fontScale="92500" lnSpcReduction="20000"/>
          </a:bodyPr>
          <a:lstStyle/>
          <a:p>
            <a:r>
              <a:rPr lang="en-US" sz="1600" dirty="0"/>
              <a:t>Repair FRHs account for 54.22%, which is above 40% guide</a:t>
            </a:r>
          </a:p>
          <a:p>
            <a:r>
              <a:rPr lang="en-US" sz="1600" dirty="0"/>
              <a:t>40% one item ROs is way too high</a:t>
            </a:r>
          </a:p>
          <a:p>
            <a:pPr lvl="1"/>
            <a:r>
              <a:rPr lang="en-US" sz="1400" dirty="0"/>
              <a:t>Need to sell more jobs </a:t>
            </a:r>
          </a:p>
          <a:p>
            <a:r>
              <a:rPr lang="en-US" sz="1600" dirty="0"/>
              <a:t>Average FRGs (2.07) is close to guide (2.2-2.5) but would be profitable to increase</a:t>
            </a:r>
          </a:p>
        </p:txBody>
      </p:sp>
    </p:spTree>
    <p:extLst>
      <p:ext uri="{BB962C8B-B14F-4D97-AF65-F5344CB8AC3E}">
        <p14:creationId xmlns:p14="http://schemas.microsoft.com/office/powerpoint/2010/main" val="4054906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normAutofit/>
          </a:bodyPr>
          <a:lstStyle/>
          <a:p>
            <a:pPr marL="0" marR="0" indent="0">
              <a:lnSpc>
                <a:spcPct val="200000"/>
              </a:lnSpc>
              <a:spcBef>
                <a:spcPts val="0"/>
              </a:spcBef>
              <a:spcAft>
                <a:spcPts val="800"/>
              </a:spcAft>
              <a:buNone/>
            </a:pPr>
            <a:r>
              <a:rPr lang="en-US" sz="1100" b="1" kern="100" dirty="0">
                <a:effectLst/>
                <a:latin typeface="Times New Roman" panose="02020603050405020304" pitchFamily="18" charset="0"/>
                <a:ea typeface="Calibri" panose="020F0502020204030204" pitchFamily="34" charset="0"/>
                <a:cs typeface="Times New Roman" panose="02020603050405020304" pitchFamily="18" charset="0"/>
              </a:rPr>
              <a:t>STRENGTHS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Newly renovated service drive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Most of the service staff have lots of experience and been at the dealership for 20+ years. Their experience and knowledge help train newer employees and provide our customers with trust when they bring their vehicles in for service.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Parts Manager: 30+ years of experience, been with dealership since early 1990s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Service Manager: Tech for 20 years/service manager for about 20 years.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Service Advisor: With dealership since early 1990s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200000"/>
              </a:lnSpc>
              <a:spcBef>
                <a:spcPts val="0"/>
              </a:spcBef>
              <a:spcAft>
                <a:spcPts val="0"/>
              </a:spcAft>
              <a:buFont typeface="Courier New" panose="02070309020205020404" pitchFamily="49" charset="0"/>
              <a:buChar char="o"/>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Multiple techs who have been with the dealership since the 1990s. Provide valuable knowledge and aid to younger techs.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Only one other GM dealership within a 15-minute drive.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With 32 bays, there is room to grow and to increase our total shop sales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Moral of staff is high. Some of the techs spend time together outside of work.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Wingdings" panose="05000000000000000000" pitchFamily="2" charset="2"/>
              <a:buChar char=""/>
            </a:pPr>
            <a:r>
              <a:rPr lang="en-US" sz="1100" kern="100" dirty="0">
                <a:effectLst/>
                <a:latin typeface="Times New Roman" panose="02020603050405020304" pitchFamily="18" charset="0"/>
                <a:ea typeface="Calibri" panose="020F0502020204030204" pitchFamily="34" charset="0"/>
                <a:cs typeface="Times New Roman" panose="02020603050405020304" pitchFamily="18" charset="0"/>
              </a:rPr>
              <a:t> Parts/Accessories display in service drive</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134578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99C6E-4F39-D44F-7EE9-94A5965AEC6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EADC4E-A172-4D09-E56B-91DE568CF6FE}"/>
              </a:ext>
            </a:extLst>
          </p:cNvPr>
          <p:cNvSpPr>
            <a:spLocks noGrp="1"/>
          </p:cNvSpPr>
          <p:nvPr>
            <p:ph idx="1"/>
          </p:nvPr>
        </p:nvSpPr>
        <p:spPr/>
        <p:txBody>
          <a:bodyPr>
            <a:normAutofit fontScale="85000" lnSpcReduction="10000"/>
          </a:bodyPr>
          <a:lstStyle/>
          <a:p>
            <a:pPr marL="0" marR="0" indent="0">
              <a:lnSpc>
                <a:spcPct val="200000"/>
              </a:lnSpc>
              <a:spcBef>
                <a:spcPts val="0"/>
              </a:spcBef>
              <a:spcAft>
                <a:spcPts val="800"/>
              </a:spcAft>
              <a:buNone/>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WEAKNESSES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Department is not profitable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Service hours of operation do not mirror sales department hours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Not open on Saturdays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Facility is old and dated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Too many one-line ROs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Technicians do not seem to be motivated by current pay structures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Wingdings" panose="05000000000000000000" pitchFamily="2" charset="2"/>
              <a:buChar cha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Need to increase marketing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286000" marR="0">
              <a:lnSpc>
                <a:spcPct val="107000"/>
              </a:lnSpc>
              <a:spcBef>
                <a:spcPts val="0"/>
              </a:spcBef>
              <a:spcAft>
                <a:spcPts val="800"/>
              </a:spcAft>
            </a:pPr>
            <a:br>
              <a:rPr lang="en-US" sz="1800" b="1" dirty="0">
                <a:effectLst/>
                <a:latin typeface="Times New Roman" panose="02020603050405020304" pitchFamily="18" charset="0"/>
                <a:ea typeface="Calibri" panose="020F0502020204030204" pitchFamily="34" charset="0"/>
              </a:rPr>
            </a:b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08748381"/>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TM03457515[[fn=View]]</Template>
  <TotalTime>343</TotalTime>
  <Words>1680</Words>
  <Application>Microsoft Office PowerPoint</Application>
  <PresentationFormat>Widescreen</PresentationFormat>
  <Paragraphs>227</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Century Schoolbook</vt:lpstr>
      <vt:lpstr>Courier New</vt:lpstr>
      <vt:lpstr>Times New Roman</vt:lpstr>
      <vt:lpstr>Wingdings</vt:lpstr>
      <vt:lpstr>Wingdings 2</vt:lpstr>
      <vt:lpstr>View</vt:lpstr>
      <vt:lpstr>NADA SERVICE HOMEWORK</vt:lpstr>
      <vt:lpstr>MARKETING</vt:lpstr>
      <vt:lpstr>Cost of Labor</vt:lpstr>
      <vt:lpstr>Changes in Expense Structure</vt:lpstr>
      <vt:lpstr>Productivity </vt:lpstr>
      <vt:lpstr>Facility</vt:lpstr>
      <vt:lpstr>Repair Order Analysis</vt:lpstr>
      <vt:lpstr>SWOT Analysis</vt:lpstr>
      <vt:lpstr>SWOT Analysis</vt:lpstr>
      <vt:lpstr>SWOT Analysis</vt:lpstr>
      <vt:lpstr>SWOT Analysis</vt:lpstr>
      <vt:lpstr>SWOT Analysis</vt:lpstr>
      <vt:lpstr>SWOT Analysis</vt:lpstr>
      <vt:lpstr>SWOT Analysis</vt:lpstr>
      <vt:lpstr>SWOT Analysis</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Cole Campbell</dc:creator>
  <cp:lastModifiedBy>Cole Campbell</cp:lastModifiedBy>
  <cp:revision>2</cp:revision>
  <dcterms:created xsi:type="dcterms:W3CDTF">2024-01-23T19:40:03Z</dcterms:created>
  <dcterms:modified xsi:type="dcterms:W3CDTF">2024-01-26T19:59:04Z</dcterms:modified>
</cp:coreProperties>
</file>