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6" d="100"/>
          <a:sy n="96" d="100"/>
        </p:scale>
        <p:origin x="61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IMM-ERIC\AppData\Local\Microsoft\Windows\INetCache\Content.Outlook\0GIJGHE7\RO%20Analysis%20by%20Tech%20(1)%20by%20Gary.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9876-4DB1-929E-DA89C20887FE}"/>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9876-4DB1-929E-DA89C20887FE}"/>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0.53213367609254481</c:v>
                </c:pt>
                <c:pt idx="1">
                  <c:v>0.27249357326478157</c:v>
                </c:pt>
                <c:pt idx="2">
                  <c:v>0.19537275064267356</c:v>
                </c:pt>
              </c:numCache>
            </c:numRef>
          </c:val>
          <c:extLst>
            <c:ext xmlns:c16="http://schemas.microsoft.com/office/drawing/2014/chart" uri="{C3380CC4-5D6E-409C-BE32-E72D297353CC}">
              <c16:uniqueId val="{00000004-9876-4DB1-929E-DA89C20887FE}"/>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457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75962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3043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88030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76422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4332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7933866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96116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92587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98852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040000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56309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692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7121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225989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2/18/2024</a:t>
            </a:fld>
            <a:endParaRPr lang="en-US" dirty="0"/>
          </a:p>
        </p:txBody>
      </p:sp>
    </p:spTree>
    <p:extLst>
      <p:ext uri="{BB962C8B-B14F-4D97-AF65-F5344CB8AC3E}">
        <p14:creationId xmlns:p14="http://schemas.microsoft.com/office/powerpoint/2010/main" val="2774281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2/18/2024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6419782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t>Zimmerman Honda Service Department Analysis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Class N433</a:t>
            </a:r>
          </a:p>
          <a:p>
            <a:pPr algn="ctr"/>
            <a:r>
              <a:rPr lang="en-US" sz="3200" dirty="0"/>
              <a:t>Eric Waldman</a:t>
            </a:r>
          </a:p>
          <a:p>
            <a:pPr algn="ctr"/>
            <a:r>
              <a:rPr lang="en-US" sz="3200" dirty="0"/>
              <a:t>Period Analyzed: Calendar year 2023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Despite a recent wage increase, our technicians still feel that they are underpaid</a:t>
            </a:r>
          </a:p>
          <a:p>
            <a:pPr lvl="1"/>
            <a:r>
              <a:rPr lang="en-US" dirty="0"/>
              <a:t>We have one very weak service advisor who struggles to sell labor</a:t>
            </a:r>
          </a:p>
          <a:p>
            <a:pPr lvl="1"/>
            <a:r>
              <a:rPr lang="en-US" dirty="0"/>
              <a:t>Some technicians feel that we do not dispatch labor fairly. Labor is dispatched by our service manager, who also works as a service advisor (we have a service director who oversees our service department)</a:t>
            </a:r>
          </a:p>
          <a:p>
            <a:pPr lvl="1"/>
            <a:r>
              <a:rPr lang="en-US" dirty="0"/>
              <a:t>Our labor rate for our VSC’s is substantially lower than our door rate</a:t>
            </a:r>
          </a:p>
          <a:p>
            <a:pPr lvl="1"/>
            <a:r>
              <a:rPr lang="en-US" dirty="0"/>
              <a:t>We have high turnover for our express service techs</a:t>
            </a:r>
          </a:p>
          <a:p>
            <a:pPr lvl="1"/>
            <a:r>
              <a:rPr lang="en-US" dirty="0"/>
              <a:t>We are currently a week to a week and a half out for scheduling repair work</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Increase in the number of techs in our main shop as we have increased the number of lifts</a:t>
            </a:r>
          </a:p>
          <a:p>
            <a:pPr lvl="1"/>
            <a:r>
              <a:rPr lang="en-US" dirty="0"/>
              <a:t>Given our high percentage of one-line ROs, we are in a position where we can substantially increase the amount of customer pay labor</a:t>
            </a:r>
          </a:p>
          <a:p>
            <a:pPr lvl="1"/>
            <a:r>
              <a:rPr lang="en-US" dirty="0"/>
              <a:t>Implementing a second shift for primarily PDI’s and reconditioning</a:t>
            </a:r>
          </a:p>
          <a:p>
            <a:pPr lvl="1"/>
            <a:r>
              <a:rPr lang="en-US" dirty="0"/>
              <a:t>Phone training for our BDC’s to help increase customer labor </a:t>
            </a:r>
          </a:p>
          <a:p>
            <a:pPr lvl="1"/>
            <a:endParaRPr lang="en-US" dirty="0"/>
          </a:p>
          <a:p>
            <a:pPr lvl="1"/>
            <a:endParaRPr lang="en-US" dirty="0"/>
          </a:p>
          <a:p>
            <a:pPr lvl="1"/>
            <a:endParaRPr lang="en-US" dirty="0"/>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Inability to sell work, especially as it pertains to express service</a:t>
            </a:r>
          </a:p>
          <a:p>
            <a:pPr lvl="2"/>
            <a:r>
              <a:rPr lang="en-US" dirty="0"/>
              <a:t>This allows the independents to undercut us if the customer goes elsewhere for service</a:t>
            </a:r>
          </a:p>
          <a:p>
            <a:pPr lvl="1"/>
            <a:r>
              <a:rPr lang="en-US" dirty="0"/>
              <a:t>Coupons from our competitor</a:t>
            </a:r>
          </a:p>
          <a:p>
            <a:pPr lvl="2"/>
            <a:r>
              <a:rPr lang="en-US" dirty="0"/>
              <a:t>For example, they occasionally offer oil changes for $4.95 in an attempt to gain additional market share</a:t>
            </a:r>
          </a:p>
          <a:p>
            <a:pPr lvl="1"/>
            <a:r>
              <a:rPr lang="en-US" dirty="0"/>
              <a:t>Our competitor has a smaller portion of the market share than Honda thinks they should</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Objectives</a:t>
            </a:r>
          </a:p>
          <a:p>
            <a:pPr lvl="1"/>
            <a:r>
              <a:rPr lang="en-US" dirty="0"/>
              <a:t>Decrease one-line ROs and increase hours per RO by selling additional customer labor</a:t>
            </a:r>
          </a:p>
          <a:p>
            <a:pPr lvl="1"/>
            <a:r>
              <a:rPr lang="en-US" dirty="0"/>
              <a:t>Increase technician proficiency</a:t>
            </a:r>
          </a:p>
          <a:p>
            <a:pPr lvl="1"/>
            <a:r>
              <a:rPr lang="en-US" dirty="0"/>
              <a:t>Give technicians the ability to be more of a part of the selling of labor by implementing video MPI’s</a:t>
            </a:r>
          </a:p>
          <a:p>
            <a:pPr lvl="1"/>
            <a:r>
              <a:rPr lang="en-US" dirty="0"/>
              <a:t>Decrease the time customers have to wait in order to have their vehicles serviced by implementing a second shift </a:t>
            </a:r>
          </a:p>
          <a:p>
            <a:pPr lvl="2"/>
            <a:r>
              <a:rPr lang="en-US" dirty="0"/>
              <a:t>This will also benefit our used car department by reducing reconditioning time for vehicles</a:t>
            </a:r>
          </a:p>
          <a:p>
            <a:pPr lvl="1"/>
            <a:r>
              <a:rPr lang="en-US" dirty="0"/>
              <a:t>Increase techs satisfaction with their pay by allowing them to earn additional income through the proficiency bonus program</a:t>
            </a:r>
          </a:p>
          <a:p>
            <a:pPr lvl="2"/>
            <a:r>
              <a:rPr lang="en-US" dirty="0"/>
              <a:t>This will also increase job satisfaction by allowing technicians to have even more control over their income</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Strategies</a:t>
            </a:r>
          </a:p>
          <a:p>
            <a:pPr lvl="1"/>
            <a:r>
              <a:rPr lang="en-US" dirty="0"/>
              <a:t>Implement a menu to increase the amount of work we sell</a:t>
            </a:r>
          </a:p>
          <a:p>
            <a:pPr lvl="2"/>
            <a:r>
              <a:rPr lang="en-US" dirty="0"/>
              <a:t>This has an additional benefit as the menu options will consist of work that the technicians like to receive</a:t>
            </a:r>
          </a:p>
          <a:p>
            <a:pPr lvl="1"/>
            <a:r>
              <a:rPr lang="en-US" dirty="0"/>
              <a:t>Offer a proficiency bonus to technicians which will allow them to increase their take home pay and also will be beneficial to the dealership</a:t>
            </a:r>
          </a:p>
          <a:p>
            <a:pPr lvl="1"/>
            <a:r>
              <a:rPr lang="en-US" dirty="0"/>
              <a:t>Training for service advisors to assist them in recommending needed work to customers </a:t>
            </a:r>
          </a:p>
          <a:p>
            <a:pPr lvl="1"/>
            <a:r>
              <a:rPr lang="en-US" dirty="0"/>
              <a:t>Implement video MPI’s which should not only increase the amount of customer labor we perform but also will alleviate some of the frustration that techs feel about advisors being unable to sell work since they will be an essential part of the process</a:t>
            </a:r>
          </a:p>
          <a:p>
            <a:pPr lvl="1"/>
            <a:r>
              <a:rPr lang="en-US" dirty="0"/>
              <a:t>Ensure that our technicians are actually performing work up until closing time</a:t>
            </a:r>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Tactics</a:t>
            </a:r>
          </a:p>
          <a:p>
            <a:pPr lvl="1"/>
            <a:r>
              <a:rPr lang="en-US" dirty="0"/>
              <a:t>Allow technicians to be part of the implementation process for video MPI’s to increase their “buy-in” on the new process</a:t>
            </a:r>
          </a:p>
          <a:p>
            <a:pPr lvl="1"/>
            <a:r>
              <a:rPr lang="en-US" dirty="0"/>
              <a:t>Ask our current technicians about their interest in a second shift </a:t>
            </a:r>
          </a:p>
          <a:p>
            <a:pPr lvl="1"/>
            <a:r>
              <a:rPr lang="en-US" dirty="0"/>
              <a:t>Promote our service department in F&amp;I, especially as it pertains to new customers</a:t>
            </a:r>
          </a:p>
          <a:p>
            <a:pPr lvl="2"/>
            <a:r>
              <a:rPr lang="en-US" dirty="0"/>
              <a:t>This will be presented as a tie-in to our warranty overview we do with customers</a:t>
            </a:r>
          </a:p>
          <a:p>
            <a:pPr lvl="1"/>
            <a:endParaRPr lang="en-US" dirty="0"/>
          </a:p>
          <a:p>
            <a:pPr lvl="1"/>
            <a:r>
              <a:rPr lang="en-US" dirty="0"/>
              <a:t>Have our service director reach out to his contacts at other “friendly” dealerships in our area who have implemented video MPI’s to see what they did to introduce the process to their techs and service advisors</a:t>
            </a:r>
          </a:p>
          <a:p>
            <a:pPr lvl="2"/>
            <a:r>
              <a:rPr lang="en-US" dirty="0"/>
              <a:t>In particular, the part creating the most concern is the timing of when the video MPI goes to the customer in order to allow our service advisors to be prepared when the customer contacts them after receiving the video </a:t>
            </a:r>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24329397"/>
              </p:ext>
            </p:extLst>
          </p:nvPr>
        </p:nvGraphicFramePr>
        <p:xfrm>
          <a:off x="742122" y="1172819"/>
          <a:ext cx="9067704" cy="5420486"/>
        </p:xfrm>
        <a:graphic>
          <a:graphicData uri="http://schemas.openxmlformats.org/drawingml/2006/table">
            <a:tbl>
              <a:tblPr firstRow="1" bandRow="1">
                <a:tableStyleId>{5C22544A-7EE6-4342-B048-85BDC9FD1C3A}</a:tableStyleId>
              </a:tblPr>
              <a:tblGrid>
                <a:gridCol w="3022568">
                  <a:extLst>
                    <a:ext uri="{9D8B030D-6E8A-4147-A177-3AD203B41FA5}">
                      <a16:colId xmlns:a16="http://schemas.microsoft.com/office/drawing/2014/main" val="2235853955"/>
                    </a:ext>
                  </a:extLst>
                </a:gridCol>
                <a:gridCol w="3022568">
                  <a:extLst>
                    <a:ext uri="{9D8B030D-6E8A-4147-A177-3AD203B41FA5}">
                      <a16:colId xmlns:a16="http://schemas.microsoft.com/office/drawing/2014/main" val="4174400132"/>
                    </a:ext>
                  </a:extLst>
                </a:gridCol>
                <a:gridCol w="3022568">
                  <a:extLst>
                    <a:ext uri="{9D8B030D-6E8A-4147-A177-3AD203B41FA5}">
                      <a16:colId xmlns:a16="http://schemas.microsoft.com/office/drawing/2014/main" val="1146395385"/>
                    </a:ext>
                  </a:extLst>
                </a:gridCol>
              </a:tblGrid>
              <a:tr h="599976">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783673">
                <a:tc>
                  <a:txBody>
                    <a:bodyPr/>
                    <a:lstStyle/>
                    <a:p>
                      <a:r>
                        <a:rPr lang="en-US" sz="1200" dirty="0"/>
                        <a:t>Provide oil change loyalty cards to customers when purchasing a vehicle</a:t>
                      </a:r>
                    </a:p>
                  </a:txBody>
                  <a:tcPr/>
                </a:tc>
                <a:tc>
                  <a:txBody>
                    <a:bodyPr/>
                    <a:lstStyle/>
                    <a:p>
                      <a:r>
                        <a:rPr lang="en-US" sz="1200" dirty="0"/>
                        <a:t>F&amp;I director and F&amp;I managers</a:t>
                      </a:r>
                    </a:p>
                  </a:txBody>
                  <a:tcPr/>
                </a:tc>
                <a:tc>
                  <a:txBody>
                    <a:bodyPr/>
                    <a:lstStyle/>
                    <a:p>
                      <a:r>
                        <a:rPr lang="en-US" sz="1200" dirty="0"/>
                        <a:t>I work in the F&amp;I department so I can ensure it happens immediately</a:t>
                      </a:r>
                    </a:p>
                  </a:txBody>
                  <a:tcPr/>
                </a:tc>
                <a:extLst>
                  <a:ext uri="{0D108BD9-81ED-4DB2-BD59-A6C34878D82A}">
                    <a16:rowId xmlns:a16="http://schemas.microsoft.com/office/drawing/2014/main" val="2400365483"/>
                  </a:ext>
                </a:extLst>
              </a:tr>
              <a:tr h="1488979">
                <a:tc>
                  <a:txBody>
                    <a:bodyPr/>
                    <a:lstStyle/>
                    <a:p>
                      <a:r>
                        <a:rPr lang="en-US" sz="1200" dirty="0"/>
                        <a:t>Implementing proficiency bonus</a:t>
                      </a:r>
                    </a:p>
                  </a:txBody>
                  <a:tcPr/>
                </a:tc>
                <a:tc>
                  <a:txBody>
                    <a:bodyPr/>
                    <a:lstStyle/>
                    <a:p>
                      <a:r>
                        <a:rPr lang="en-US" sz="1200" dirty="0"/>
                        <a:t>Service Director</a:t>
                      </a:r>
                    </a:p>
                  </a:txBody>
                  <a:tcPr/>
                </a:tc>
                <a:tc>
                  <a:txBody>
                    <a:bodyPr/>
                    <a:lstStyle/>
                    <a:p>
                      <a:r>
                        <a:rPr lang="en-US" sz="1200" dirty="0"/>
                        <a:t>Our GM has decided to hold monthly meetings with myself and the service director – Will be completed by the end of March 2024</a:t>
                      </a:r>
                    </a:p>
                  </a:txBody>
                  <a:tcPr/>
                </a:tc>
                <a:extLst>
                  <a:ext uri="{0D108BD9-81ED-4DB2-BD59-A6C34878D82A}">
                    <a16:rowId xmlns:a16="http://schemas.microsoft.com/office/drawing/2014/main" val="107845787"/>
                  </a:ext>
                </a:extLst>
              </a:tr>
              <a:tr h="1253877">
                <a:tc>
                  <a:txBody>
                    <a:bodyPr/>
                    <a:lstStyle/>
                    <a:p>
                      <a:r>
                        <a:rPr lang="en-US" sz="1200" dirty="0"/>
                        <a:t>Implement video MPIs</a:t>
                      </a:r>
                    </a:p>
                  </a:txBody>
                  <a:tcPr/>
                </a:tc>
                <a:tc>
                  <a:txBody>
                    <a:bodyPr/>
                    <a:lstStyle/>
                    <a:p>
                      <a:r>
                        <a:rPr lang="en-US" sz="1200" dirty="0"/>
                        <a:t>Service Director, service advisors, technicians</a:t>
                      </a:r>
                    </a:p>
                  </a:txBody>
                  <a:tcPr/>
                </a:tc>
                <a:tc>
                  <a:txBody>
                    <a:bodyPr/>
                    <a:lstStyle/>
                    <a:p>
                      <a:r>
                        <a:rPr lang="en-US" sz="1200" dirty="0"/>
                        <a:t>Determine company to use by end of April 2024; Implement video MPI’s for at least main shop techs by end of May 2024</a:t>
                      </a:r>
                    </a:p>
                  </a:txBody>
                  <a:tcPr/>
                </a:tc>
                <a:extLst>
                  <a:ext uri="{0D108BD9-81ED-4DB2-BD59-A6C34878D82A}">
                    <a16:rowId xmlns:a16="http://schemas.microsoft.com/office/drawing/2014/main" val="1530126605"/>
                  </a:ext>
                </a:extLst>
              </a:tr>
              <a:tr h="1253877">
                <a:tc>
                  <a:txBody>
                    <a:bodyPr/>
                    <a:lstStyle/>
                    <a:p>
                      <a:r>
                        <a:rPr lang="en-US" sz="1200" dirty="0"/>
                        <a:t>Decrease one-line ROs</a:t>
                      </a:r>
                    </a:p>
                  </a:txBody>
                  <a:tcPr/>
                </a:tc>
                <a:tc>
                  <a:txBody>
                    <a:bodyPr/>
                    <a:lstStyle/>
                    <a:p>
                      <a:r>
                        <a:rPr lang="en-US" sz="1200" dirty="0"/>
                        <a:t>Service advisors, general manager, service director</a:t>
                      </a:r>
                    </a:p>
                  </a:txBody>
                  <a:tcPr/>
                </a:tc>
                <a:tc>
                  <a:txBody>
                    <a:bodyPr/>
                    <a:lstStyle/>
                    <a:p>
                      <a:r>
                        <a:rPr lang="en-US" sz="1200" dirty="0"/>
                        <a:t>Service director to review monthly; if no improvement by June 2024, then investigate what professional training is available</a:t>
                      </a:r>
                    </a:p>
                  </a:txBody>
                  <a:tcPr/>
                </a:tc>
                <a:extLst>
                  <a:ext uri="{0D108BD9-81ED-4DB2-BD59-A6C34878D82A}">
                    <a16:rowId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Our service department has continued to increase its profitability year over year. We have very solid CSI scores and do more than twice the service work that Honda expects in our market</a:t>
            </a:r>
          </a:p>
          <a:p>
            <a:r>
              <a:rPr lang="en-US" dirty="0"/>
              <a:t>With that being said, we have two main areas in which we can substantially improve: technician proficiency and our effective labor rate for customer work</a:t>
            </a:r>
          </a:p>
          <a:p>
            <a:r>
              <a:rPr lang="en-US" dirty="0"/>
              <a:t>We have started to track technician proficiency, and we only have two technicians who are consistently above 100%</a:t>
            </a:r>
          </a:p>
          <a:p>
            <a:r>
              <a:rPr lang="en-US" dirty="0"/>
              <a:t>By implementing a bonus structure for technician proficiency, the hope is that additional techs will become more proficient which will not only increase our profitability but also should increase customer satisfaction as customers won’t be waiting as long to have their vehicles repaired</a:t>
            </a:r>
          </a:p>
          <a:p>
            <a:r>
              <a:rPr lang="en-US" dirty="0"/>
              <a:t>A focus needs to be put on our service advisors’ abilities to sell additional work and parts that customers need for their vehicles. This can first be attempted by communicating to our advisors that this is an area of focus. If that is not successful, then we can look into further professional training and word tracks for our advisors</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do not engage in any marketing for our service department other than an oil change loyalty card where the 5</a:t>
            </a:r>
            <a:r>
              <a:rPr lang="en-US" baseline="30000" dirty="0">
                <a:solidFill>
                  <a:srgbClr val="221E1F"/>
                </a:solidFill>
                <a:latin typeface="Calibri" panose="020F0502020204030204" pitchFamily="34" charset="0"/>
              </a:rPr>
              <a:t>th</a:t>
            </a:r>
            <a:r>
              <a:rPr lang="en-US" dirty="0">
                <a:solidFill>
                  <a:srgbClr val="221E1F"/>
                </a:solidFill>
                <a:latin typeface="Calibri" panose="020F0502020204030204" pitchFamily="34" charset="0"/>
              </a:rPr>
              <a:t> oil change is free. Our service director does not believe in coupons or specials, so we do not offer any of the same other than the above. However, we do have another Honda store in our market and we honor their coupons.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Install a menu (we currently do not have one) and promote the oil change loyalty program in the F&amp;I department</a:t>
            </a:r>
          </a:p>
          <a:p>
            <a:r>
              <a:rPr lang="en-US" sz="1800" b="0" i="0" u="none" strike="noStrike" baseline="0" dirty="0">
                <a:solidFill>
                  <a:srgbClr val="221E1F"/>
                </a:solidFill>
                <a:latin typeface="Calibri" panose="020F0502020204030204" pitchFamily="34" charset="0"/>
              </a:rPr>
              <a:t>Plans to achieve your goals: Provide our F&amp;I department with the oil change loyalty cards to give to customers at the time they purchase a vehicle. This will also serve as a reminder to repeat customers to take advantage of the program so they continue to service their vehicle with us. Also work with our service director to provide pricing on recommended services and post a menu in our service department. </a:t>
            </a:r>
          </a:p>
          <a:p>
            <a:r>
              <a:rPr lang="en-US" sz="1800" b="0" i="0" u="none" strike="noStrike" baseline="0" dirty="0">
                <a:solidFill>
                  <a:srgbClr val="221E1F"/>
                </a:solidFill>
                <a:latin typeface="Calibri" panose="020F0502020204030204" pitchFamily="34" charset="0"/>
              </a:rPr>
              <a:t>Plans to evaluate your changes: Meet with our service director on a monthly basis with a focus on our one-line RO percentage to see what impact the menu has had.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This year our warranty sales as a percentage of sales contribution has increased substantially over past years, while our customer sales as a percentage of sales contribution has decreased. </a:t>
            </a:r>
            <a:r>
              <a:rPr lang="en-US" dirty="0">
                <a:solidFill>
                  <a:srgbClr val="221E1F"/>
                </a:solidFill>
                <a:latin typeface="Calibri" panose="020F0502020204030204" pitchFamily="34" charset="0"/>
              </a:rPr>
              <a:t>While this is not necessarily a bad thing given that we operate in Illinois which allows us to charge time and a half for warranty work which accounts for the larger gross profit as a percentage of sales, there needs to be a focus on increasing customer sales as this is the area which has the potential for the most growth which will allow us to continue to increase profits year over year.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Sales training for our service advisors. </a:t>
            </a:r>
            <a:r>
              <a:rPr lang="en-US" dirty="0">
                <a:solidFill>
                  <a:srgbClr val="221E1F"/>
                </a:solidFill>
                <a:latin typeface="Calibri" panose="020F0502020204030204" pitchFamily="34" charset="0"/>
              </a:rPr>
              <a:t>The main reason our gross profit as a percentage of sales is lowest for customer work is due to our express service. If we reduce the amount of one-line RO’s this will increase our gross profit percentage for customer work.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Make sure that our service director actually tracks one-line ROs so he can determine which service advisors require the most training.</a:t>
            </a:r>
          </a:p>
          <a:p>
            <a:r>
              <a:rPr lang="en-US" sz="1800" b="0" i="0" u="none" strike="noStrike" baseline="0" dirty="0">
                <a:solidFill>
                  <a:srgbClr val="221E1F"/>
                </a:solidFill>
                <a:latin typeface="Calibri" panose="020F0502020204030204" pitchFamily="34" charset="0"/>
              </a:rPr>
              <a:t>Plans to evaluate your changes: Ensure that our service director is tracking our one-line RO percentage during our monthly meetings so that he can address the needs of each service advisor as it pertains to their training. </a:t>
            </a:r>
          </a:p>
          <a:p>
            <a:endParaRPr lang="en-US" dirty="0"/>
          </a:p>
        </p:txBody>
      </p:sp>
      <p:graphicFrame>
        <p:nvGraphicFramePr>
          <p:cNvPr id="7" name="Content Placeholder 6">
            <a:extLst>
              <a:ext uri="{FF2B5EF4-FFF2-40B4-BE49-F238E27FC236}">
                <a16:creationId xmlns:a16="http://schemas.microsoft.com/office/drawing/2014/main" id="{CDF2040B-E494-D3CF-3A2F-6079E0775657}"/>
              </a:ext>
            </a:extLst>
          </p:cNvPr>
          <p:cNvGraphicFramePr>
            <a:graphicFrameLocks noGrp="1"/>
          </p:cNvGraphicFramePr>
          <p:nvPr>
            <p:ph sz="quarter" idx="4"/>
            <p:extLst>
              <p:ext uri="{D42A27DB-BD31-4B8C-83A1-F6EECF244321}">
                <p14:modId xmlns:p14="http://schemas.microsoft.com/office/powerpoint/2010/main" val="107338969"/>
              </p:ext>
            </p:extLst>
          </p:nvPr>
        </p:nvGraphicFramePr>
        <p:xfrm>
          <a:off x="5087938" y="2491916"/>
          <a:ext cx="4900660" cy="2786342"/>
        </p:xfrm>
        <a:graphic>
          <a:graphicData uri="http://schemas.openxmlformats.org/drawingml/2006/table">
            <a:tbl>
              <a:tblPr/>
              <a:tblGrid>
                <a:gridCol w="562755">
                  <a:extLst>
                    <a:ext uri="{9D8B030D-6E8A-4147-A177-3AD203B41FA5}">
                      <a16:colId xmlns:a16="http://schemas.microsoft.com/office/drawing/2014/main" val="4288139492"/>
                    </a:ext>
                  </a:extLst>
                </a:gridCol>
                <a:gridCol w="1207579">
                  <a:extLst>
                    <a:ext uri="{9D8B030D-6E8A-4147-A177-3AD203B41FA5}">
                      <a16:colId xmlns:a16="http://schemas.microsoft.com/office/drawing/2014/main" val="1676549070"/>
                    </a:ext>
                  </a:extLst>
                </a:gridCol>
                <a:gridCol w="1078614">
                  <a:extLst>
                    <a:ext uri="{9D8B030D-6E8A-4147-A177-3AD203B41FA5}">
                      <a16:colId xmlns:a16="http://schemas.microsoft.com/office/drawing/2014/main" val="2002289137"/>
                    </a:ext>
                  </a:extLst>
                </a:gridCol>
                <a:gridCol w="926202">
                  <a:extLst>
                    <a:ext uri="{9D8B030D-6E8A-4147-A177-3AD203B41FA5}">
                      <a16:colId xmlns:a16="http://schemas.microsoft.com/office/drawing/2014/main" val="497781414"/>
                    </a:ext>
                  </a:extLst>
                </a:gridCol>
                <a:gridCol w="562755">
                  <a:extLst>
                    <a:ext uri="{9D8B030D-6E8A-4147-A177-3AD203B41FA5}">
                      <a16:colId xmlns:a16="http://schemas.microsoft.com/office/drawing/2014/main" val="2782076396"/>
                    </a:ext>
                  </a:extLst>
                </a:gridCol>
                <a:gridCol w="562755">
                  <a:extLst>
                    <a:ext uri="{9D8B030D-6E8A-4147-A177-3AD203B41FA5}">
                      <a16:colId xmlns:a16="http://schemas.microsoft.com/office/drawing/2014/main" val="826996531"/>
                    </a:ext>
                  </a:extLst>
                </a:gridCol>
              </a:tblGrid>
              <a:tr h="612212">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5007" marR="5007" marT="500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5007" marR="5007" marT="500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a:t>
                      </a:r>
                    </a:p>
                  </a:txBody>
                  <a:tcPr marL="5007" marR="5007" marT="500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5007" marR="5007" marT="500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5007" marR="5007" marT="5007"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032455965"/>
                  </a:ext>
                </a:extLst>
              </a:tr>
              <a:tr h="235466">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1,943,546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1,436,976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73.94%</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45.67%</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43713844"/>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04313880"/>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99020756"/>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1,346,260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1,130,076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83.94%</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31.63%</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21438576"/>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819,925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639,341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77.98%</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19.27%</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94371376"/>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 Accessories</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146,212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117,325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80.24%</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3.44%</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5784463"/>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43501250"/>
                  </a:ext>
                </a:extLst>
              </a:tr>
              <a:tr h="235466">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22064100"/>
                  </a:ext>
                </a:extLst>
              </a:tr>
              <a:tr h="243314">
                <a:tc>
                  <a:txBody>
                    <a:bodyPr/>
                    <a:lstStyle/>
                    <a:p>
                      <a:pPr algn="l" fontAlgn="b"/>
                      <a:r>
                        <a:rPr lang="en-US" sz="900" b="0" i="0" u="none" strike="noStrike">
                          <a:solidFill>
                            <a:srgbClr val="000000"/>
                          </a:solidFill>
                          <a:effectLst/>
                          <a:latin typeface="Calibri" panose="020F0502020204030204" pitchFamily="34" charset="0"/>
                        </a:rPr>
                        <a:t> </a:t>
                      </a:r>
                    </a:p>
                  </a:txBody>
                  <a:tcPr marL="5007" marR="5007" marT="5007"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5007" marR="5007" marT="5007"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4,255,943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3,323,718 </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78.10%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5007" marR="5007" marT="5007"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4806110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expenses are all currently at or below NADA guides. </a:t>
            </a:r>
          </a:p>
          <a:p>
            <a:r>
              <a:rPr lang="en-US" sz="1800" b="0" i="0" u="none" strike="noStrike" baseline="0" dirty="0">
                <a:solidFill>
                  <a:srgbClr val="221E1F"/>
                </a:solidFill>
                <a:latin typeface="Calibri" panose="020F0502020204030204" pitchFamily="34" charset="0"/>
              </a:rPr>
              <a:t>Goals for improvement: As we are currently </a:t>
            </a:r>
            <a:r>
              <a:rPr lang="en-US" dirty="0">
                <a:solidFill>
                  <a:srgbClr val="221E1F"/>
                </a:solidFill>
                <a:latin typeface="Calibri" panose="020F0502020204030204" pitchFamily="34" charset="0"/>
              </a:rPr>
              <a:t>within NADA guides, we need to continue to track our expenses as a percentage of gross to ensure that we remain where we should be.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and evaluate changes: </a:t>
            </a:r>
            <a:r>
              <a:rPr lang="en-US" dirty="0">
                <a:solidFill>
                  <a:srgbClr val="221E1F"/>
                </a:solidFill>
                <a:latin typeface="Calibri" panose="020F0502020204030204" pitchFamily="34" charset="0"/>
              </a:rPr>
              <a:t>Expenses as a percentage of gross need to be tracked on a monthly basis considering that we are working on implementing a proficiency bonus for technicians which will increase their hourly rate if they achieve 100% proficiency. We need to ensure that the increase in rate will not bring our personnel expense as a percentage of gross outside of the NADA guide. </a:t>
            </a:r>
            <a:endParaRPr lang="en-US" sz="1800" b="0" i="0" u="none" strike="noStrike" baseline="0" dirty="0">
              <a:solidFill>
                <a:srgbClr val="221E1F"/>
              </a:solidFill>
              <a:latin typeface="Calibri" panose="020F0502020204030204" pitchFamily="34" charset="0"/>
            </a:endParaRPr>
          </a:p>
          <a:p>
            <a:pPr marL="0" indent="0">
              <a:buNone/>
            </a:pPr>
            <a:endParaRPr lang="en-US" dirty="0"/>
          </a:p>
        </p:txBody>
      </p:sp>
      <p:graphicFrame>
        <p:nvGraphicFramePr>
          <p:cNvPr id="7" name="Content Placeholder 6">
            <a:extLst>
              <a:ext uri="{FF2B5EF4-FFF2-40B4-BE49-F238E27FC236}">
                <a16:creationId xmlns:a16="http://schemas.microsoft.com/office/drawing/2014/main" id="{287E480D-63F8-0D51-9A4D-0C70C5C564E2}"/>
              </a:ext>
            </a:extLst>
          </p:cNvPr>
          <p:cNvGraphicFramePr>
            <a:graphicFrameLocks noGrp="1"/>
          </p:cNvGraphicFramePr>
          <p:nvPr>
            <p:ph sz="half" idx="2"/>
          </p:nvPr>
        </p:nvGraphicFramePr>
        <p:xfrm>
          <a:off x="5327650" y="2878931"/>
          <a:ext cx="3708400" cy="2444750"/>
        </p:xfrm>
        <a:graphic>
          <a:graphicData uri="http://schemas.openxmlformats.org/drawingml/2006/table">
            <a:tbl>
              <a:tblPr/>
              <a:tblGrid>
                <a:gridCol w="609600">
                  <a:extLst>
                    <a:ext uri="{9D8B030D-6E8A-4147-A177-3AD203B41FA5}">
                      <a16:colId xmlns:a16="http://schemas.microsoft.com/office/drawing/2014/main" val="3186992219"/>
                    </a:ext>
                  </a:extLst>
                </a:gridCol>
                <a:gridCol w="1409700">
                  <a:extLst>
                    <a:ext uri="{9D8B030D-6E8A-4147-A177-3AD203B41FA5}">
                      <a16:colId xmlns:a16="http://schemas.microsoft.com/office/drawing/2014/main" val="3044101650"/>
                    </a:ext>
                  </a:extLst>
                </a:gridCol>
                <a:gridCol w="1079500">
                  <a:extLst>
                    <a:ext uri="{9D8B030D-6E8A-4147-A177-3AD203B41FA5}">
                      <a16:colId xmlns:a16="http://schemas.microsoft.com/office/drawing/2014/main" val="3330782990"/>
                    </a:ext>
                  </a:extLst>
                </a:gridCol>
                <a:gridCol w="609600">
                  <a:extLst>
                    <a:ext uri="{9D8B030D-6E8A-4147-A177-3AD203B41FA5}">
                      <a16:colId xmlns:a16="http://schemas.microsoft.com/office/drawing/2014/main" val="2990949510"/>
                    </a:ext>
                  </a:extLst>
                </a:gridCol>
              </a:tblGrid>
              <a:tr h="49530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6350" marR="6350" marT="635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070261207"/>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3,323,718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624075764"/>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77046894"/>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43786103"/>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1,557,497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46.86%</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34938606"/>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348,627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10.49%</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3189959"/>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357,173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10.75%</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63443644"/>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59790668"/>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69066780"/>
                  </a:ext>
                </a:extLst>
              </a:tr>
              <a:tr h="19685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2,263,297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68.10%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13099176"/>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6350" marR="6350" marT="635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1,060,421 </a:t>
                      </a:r>
                    </a:p>
                  </a:txBody>
                  <a:tcPr marL="6350" marR="6350" marT="635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31.90%</a:t>
                      </a:r>
                    </a:p>
                  </a:txBody>
                  <a:tcPr marL="6350" marR="6350" marT="635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1272270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service director has never tracked technician proficiency. </a:t>
            </a:r>
          </a:p>
          <a:p>
            <a:r>
              <a:rPr lang="en-US" sz="1800" b="0" i="0" u="none" strike="noStrike" baseline="0" dirty="0">
                <a:solidFill>
                  <a:srgbClr val="221E1F"/>
                </a:solidFill>
                <a:latin typeface="Calibri" panose="020F0502020204030204" pitchFamily="34" charset="0"/>
              </a:rPr>
              <a:t>Goals for improvement: Technician proficiency needs to be tracked on a monthly basis. </a:t>
            </a:r>
          </a:p>
          <a:p>
            <a:r>
              <a:rPr lang="en-US" sz="1800" b="0" i="0" u="none" strike="noStrike" baseline="0" dirty="0">
                <a:solidFill>
                  <a:srgbClr val="221E1F"/>
                </a:solidFill>
                <a:latin typeface="Calibri" panose="020F0502020204030204" pitchFamily="34" charset="0"/>
              </a:rPr>
              <a:t>Plans to achieve your goals: We are now tracking technician proficiency and plan on implementing a proficiency bonus. Under this new bonus plan </a:t>
            </a:r>
            <a:r>
              <a:rPr lang="en-US" dirty="0">
                <a:solidFill>
                  <a:srgbClr val="221E1F"/>
                </a:solidFill>
                <a:latin typeface="Calibri" panose="020F0502020204030204" pitchFamily="34" charset="0"/>
              </a:rPr>
              <a:t>any technician who achieves 100% proficiency will receive a retroactive increase in the hourly rate they are paid.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We are currently working through the numbers to determine the amount of increase in hourly rate that will be awarded to any tech who achieves 100% proficiency. </a:t>
            </a:r>
            <a:r>
              <a:rPr lang="en-US" dirty="0">
                <a:solidFill>
                  <a:srgbClr val="221E1F"/>
                </a:solidFill>
                <a:latin typeface="Calibri" panose="020F0502020204030204" pitchFamily="34" charset="0"/>
              </a:rPr>
              <a:t>Once this proficiency bonus has been implemented, we will analyze the viability of offering a further increase if a technician achieves 125% proficiency.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BA1EEEE0-B6F0-862F-7D81-D45672DBB3E9}"/>
              </a:ext>
            </a:extLst>
          </p:cNvPr>
          <p:cNvGraphicFramePr>
            <a:graphicFrameLocks noGrp="1"/>
          </p:cNvGraphicFramePr>
          <p:nvPr>
            <p:ph sz="half" idx="2"/>
          </p:nvPr>
        </p:nvGraphicFramePr>
        <p:xfrm>
          <a:off x="5089525" y="2174015"/>
          <a:ext cx="4184650" cy="3854582"/>
        </p:xfrm>
        <a:graphic>
          <a:graphicData uri="http://schemas.openxmlformats.org/drawingml/2006/table">
            <a:tbl>
              <a:tblPr/>
              <a:tblGrid>
                <a:gridCol w="433830">
                  <a:extLst>
                    <a:ext uri="{9D8B030D-6E8A-4147-A177-3AD203B41FA5}">
                      <a16:colId xmlns:a16="http://schemas.microsoft.com/office/drawing/2014/main" val="614662560"/>
                    </a:ext>
                  </a:extLst>
                </a:gridCol>
                <a:gridCol w="564883">
                  <a:extLst>
                    <a:ext uri="{9D8B030D-6E8A-4147-A177-3AD203B41FA5}">
                      <a16:colId xmlns:a16="http://schemas.microsoft.com/office/drawing/2014/main" val="1583295970"/>
                    </a:ext>
                  </a:extLst>
                </a:gridCol>
                <a:gridCol w="510654">
                  <a:extLst>
                    <a:ext uri="{9D8B030D-6E8A-4147-A177-3AD203B41FA5}">
                      <a16:colId xmlns:a16="http://schemas.microsoft.com/office/drawing/2014/main" val="1478668875"/>
                    </a:ext>
                  </a:extLst>
                </a:gridCol>
                <a:gridCol w="289220">
                  <a:extLst>
                    <a:ext uri="{9D8B030D-6E8A-4147-A177-3AD203B41FA5}">
                      <a16:colId xmlns:a16="http://schemas.microsoft.com/office/drawing/2014/main" val="2767069616"/>
                    </a:ext>
                  </a:extLst>
                </a:gridCol>
                <a:gridCol w="411234">
                  <a:extLst>
                    <a:ext uri="{9D8B030D-6E8A-4147-A177-3AD203B41FA5}">
                      <a16:colId xmlns:a16="http://schemas.microsoft.com/office/drawing/2014/main" val="2005689579"/>
                    </a:ext>
                  </a:extLst>
                </a:gridCol>
                <a:gridCol w="266624">
                  <a:extLst>
                    <a:ext uri="{9D8B030D-6E8A-4147-A177-3AD203B41FA5}">
                      <a16:colId xmlns:a16="http://schemas.microsoft.com/office/drawing/2014/main" val="1184075482"/>
                    </a:ext>
                  </a:extLst>
                </a:gridCol>
                <a:gridCol w="551325">
                  <a:extLst>
                    <a:ext uri="{9D8B030D-6E8A-4147-A177-3AD203B41FA5}">
                      <a16:colId xmlns:a16="http://schemas.microsoft.com/office/drawing/2014/main" val="3044576772"/>
                    </a:ext>
                  </a:extLst>
                </a:gridCol>
                <a:gridCol w="289220">
                  <a:extLst>
                    <a:ext uri="{9D8B030D-6E8A-4147-A177-3AD203B41FA5}">
                      <a16:colId xmlns:a16="http://schemas.microsoft.com/office/drawing/2014/main" val="2496456660"/>
                    </a:ext>
                  </a:extLst>
                </a:gridCol>
                <a:gridCol w="433830">
                  <a:extLst>
                    <a:ext uri="{9D8B030D-6E8A-4147-A177-3AD203B41FA5}">
                      <a16:colId xmlns:a16="http://schemas.microsoft.com/office/drawing/2014/main" val="2006892880"/>
                    </a:ext>
                  </a:extLst>
                </a:gridCol>
                <a:gridCol w="433830">
                  <a:extLst>
                    <a:ext uri="{9D8B030D-6E8A-4147-A177-3AD203B41FA5}">
                      <a16:colId xmlns:a16="http://schemas.microsoft.com/office/drawing/2014/main" val="2424533170"/>
                    </a:ext>
                  </a:extLst>
                </a:gridCol>
              </a:tblGrid>
              <a:tr h="134078">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3528" marR="3528" marT="3528"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14508306"/>
                  </a:ext>
                </a:extLst>
              </a:tr>
              <a:tr h="27521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15683314"/>
                  </a:ext>
                </a:extLst>
              </a:tr>
              <a:tr h="155954">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3528" marR="3528" marT="352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50921578"/>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1,943,546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103.40 </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18796.4</a:t>
                      </a:r>
                    </a:p>
                  </a:txBody>
                  <a:tcPr marL="3528" marR="3528" marT="352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4978131"/>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66086068"/>
                  </a:ext>
                </a:extLst>
              </a:tr>
              <a:tr h="10938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32152366"/>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1,346,260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187.06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7196.9</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81463005"/>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146,212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130.28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1122.3</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74780880"/>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3528" marR="3528" marT="352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3528" marR="3528" marT="352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27231044"/>
                  </a:ext>
                </a:extLst>
              </a:tr>
              <a:tr h="17289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3528" marR="3528" marT="352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3,436,018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27115.6</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6576844"/>
                  </a:ext>
                </a:extLst>
              </a:tr>
              <a:tr h="10938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84457210"/>
                  </a:ext>
                </a:extLst>
              </a:tr>
              <a:tr h="105851">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3528" marR="3528" marT="3528"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25323377"/>
                  </a:ext>
                </a:extLst>
              </a:tr>
              <a:tr h="18982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3,436,018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27115.62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126.72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68646618"/>
                  </a:ext>
                </a:extLst>
              </a:tr>
              <a:tr h="139018">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Total labor sales for month</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solidFill>
                            <a:srgbClr val="000000"/>
                          </a:solidFill>
                          <a:effectLst/>
                          <a:latin typeface="Arial" panose="020B0604020202020204" pitchFamily="34" charset="0"/>
                        </a:rPr>
                        <a:t>Total hours billed</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523494245"/>
                  </a:ext>
                </a:extLst>
              </a:tr>
              <a:tr h="10938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44298579"/>
                  </a:ext>
                </a:extLst>
              </a:tr>
              <a:tr h="10232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20.00</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10</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endParaRPr lang="en-US" sz="600" b="1" i="0" u="none" strike="noStrike">
                        <a:solidFill>
                          <a:srgbClr val="000000"/>
                        </a:solidFill>
                        <a:effectLst/>
                        <a:latin typeface="Arial" panose="020B0604020202020204" pitchFamily="34" charset="0"/>
                      </a:endParaRP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192</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38,400.0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982922896"/>
                  </a:ext>
                </a:extLst>
              </a:tr>
              <a:tr h="139018">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 Service mechanical technicians</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 Hours per day for one tech</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Working Days/year</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solidFill>
                            <a:srgbClr val="000000"/>
                          </a:solidFill>
                          <a:effectLst/>
                          <a:latin typeface="Arial" panose="020B0604020202020204" pitchFamily="34" charset="0"/>
                        </a:rPr>
                        <a:t>Clock Hour Aval</a:t>
                      </a:r>
                    </a:p>
                  </a:txBody>
                  <a:tcPr marL="3528" marR="3528" marT="352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004315191"/>
                  </a:ext>
                </a:extLst>
              </a:tr>
              <a:tr h="10232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29625391"/>
                  </a:ext>
                </a:extLst>
              </a:tr>
              <a:tr h="189826">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38,400.0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126.72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$ 4,865,945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6082431</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40029760"/>
                  </a:ext>
                </a:extLst>
              </a:tr>
              <a:tr h="165128">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r" fontAlgn="b"/>
                      <a:r>
                        <a:rPr lang="en-US" sz="400" b="0" i="0" u="none" strike="noStrike">
                          <a:solidFill>
                            <a:srgbClr val="000000"/>
                          </a:solidFill>
                          <a:effectLst/>
                          <a:latin typeface="Arial" panose="020B0604020202020204" pitchFamily="34" charset="0"/>
                        </a:rPr>
                        <a:t>Clock Hours Available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gridSpan="2">
                  <a:txBody>
                    <a:bodyPr/>
                    <a:lstStyle/>
                    <a:p>
                      <a:pPr algn="l" fontAlgn="b"/>
                      <a:r>
                        <a:rPr lang="en-US" sz="400" b="0" i="0" u="none" strike="noStrike">
                          <a:solidFill>
                            <a:srgbClr val="000000"/>
                          </a:solidFill>
                          <a:effectLst/>
                          <a:latin typeface="Arial" panose="020B0604020202020204" pitchFamily="34" charset="0"/>
                        </a:rPr>
                        <a:t>Effective Labor Rate</a:t>
                      </a:r>
                    </a:p>
                  </a:txBody>
                  <a:tcPr marL="3528" marR="3528" marT="3528"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400" b="0" i="0" u="none" strike="noStrike">
                          <a:solidFill>
                            <a:srgbClr val="000000"/>
                          </a:solidFill>
                          <a:effectLst/>
                          <a:latin typeface="Arial" panose="020B0604020202020204" pitchFamily="34" charset="0"/>
                        </a:rPr>
                        <a:t>Labor sales potential @100%</a:t>
                      </a:r>
                    </a:p>
                  </a:txBody>
                  <a:tcPr marL="3528" marR="3528" marT="3528"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rowSpan="2">
                  <a:txBody>
                    <a:bodyPr/>
                    <a:lstStyle/>
                    <a:p>
                      <a:pPr algn="ctr" fontAlgn="b"/>
                      <a:r>
                        <a:rPr lang="en-US" sz="400" b="0" i="0" u="none" strike="noStrike">
                          <a:solidFill>
                            <a:srgbClr val="000000"/>
                          </a:solidFill>
                          <a:effectLst/>
                          <a:latin typeface="Calibri" panose="020F0502020204030204" pitchFamily="34" charset="0"/>
                        </a:rPr>
                        <a:t>Labor sales potential @ 125%</a:t>
                      </a:r>
                    </a:p>
                  </a:txBody>
                  <a:tcPr marL="3528" marR="3528" marT="3528"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96388538"/>
                  </a:ext>
                </a:extLst>
              </a:tr>
              <a:tr h="10938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97466583"/>
                  </a:ext>
                </a:extLst>
              </a:tr>
              <a:tr h="10232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3528" marR="3528" marT="352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79426618"/>
                  </a:ext>
                </a:extLst>
              </a:tr>
              <a:tr h="10232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64918997"/>
                  </a:ext>
                </a:extLst>
              </a:tr>
              <a:tr h="109380">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27,115.6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37,824.00 </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71.69%</a:t>
                      </a:r>
                    </a:p>
                  </a:txBody>
                  <a:tcPr marL="3528" marR="3528" marT="352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95454802"/>
                  </a:ext>
                </a:extLst>
              </a:tr>
              <a:tr h="105851">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Billed</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Hours Available</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solidFill>
                            <a:srgbClr val="000000"/>
                          </a:solidFill>
                          <a:effectLst/>
                          <a:latin typeface="Arial" panose="020B0604020202020204" pitchFamily="34" charset="0"/>
                        </a:rPr>
                        <a:t>Tech Proficiency</a:t>
                      </a:r>
                    </a:p>
                  </a:txBody>
                  <a:tcPr marL="3528" marR="3528" marT="352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09715210"/>
                  </a:ext>
                </a:extLst>
              </a:tr>
              <a:tr h="102323">
                <a:tc>
                  <a:txBody>
                    <a:bodyPr/>
                    <a:lstStyle/>
                    <a:p>
                      <a:pPr algn="l" fontAlgn="b"/>
                      <a:r>
                        <a:rPr lang="en-US" sz="600" b="0" i="0" u="none" strike="noStrike">
                          <a:solidFill>
                            <a:srgbClr val="000000"/>
                          </a:solidFill>
                          <a:effectLst/>
                          <a:latin typeface="Calibri" panose="020F0502020204030204" pitchFamily="34" charset="0"/>
                        </a:rPr>
                        <a:t> </a:t>
                      </a:r>
                    </a:p>
                  </a:txBody>
                  <a:tcPr marL="3528" marR="3528" marT="352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3528" marR="3528" marT="352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3528" marR="3528" marT="352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3029709"/>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never looked at our facility potential or utilization. </a:t>
            </a:r>
          </a:p>
          <a:p>
            <a:r>
              <a:rPr lang="en-US" sz="1800" b="0" i="0" u="none" strike="noStrike" baseline="0" dirty="0">
                <a:solidFill>
                  <a:srgbClr val="221E1F"/>
                </a:solidFill>
                <a:latin typeface="Calibri" panose="020F0502020204030204" pitchFamily="34" charset="0"/>
              </a:rPr>
              <a:t>Goals for improvement: Tracking and rewarding technician proficiency will allow us to increase our facility utilization. </a:t>
            </a:r>
          </a:p>
          <a:p>
            <a:r>
              <a:rPr lang="en-US" sz="1800" b="0" i="0" u="none" strike="noStrike" baseline="0" dirty="0">
                <a:solidFill>
                  <a:srgbClr val="221E1F"/>
                </a:solidFill>
                <a:latin typeface="Calibri" panose="020F0502020204030204" pitchFamily="34" charset="0"/>
              </a:rPr>
              <a:t>Plans to achieve your goals: Our facility utilization is an important metric for us especially considering that we are installing two additional lifts because our existing lifts are not compatible with EV requirements (they are not wide enough to be able to remove an EV battery)</a:t>
            </a:r>
          </a:p>
          <a:p>
            <a:r>
              <a:rPr lang="en-US" sz="1800" b="0" i="0" u="none" strike="noStrike" baseline="0" dirty="0">
                <a:solidFill>
                  <a:srgbClr val="221E1F"/>
                </a:solidFill>
                <a:latin typeface="Calibri" panose="020F0502020204030204" pitchFamily="34" charset="0"/>
              </a:rPr>
              <a:t>Plans to evaluate your changes: After implementing the proficiency bonus we will determine if our facility utilization has increased as we expect it will </a:t>
            </a:r>
          </a:p>
          <a:p>
            <a:endParaRPr lang="en-US" dirty="0"/>
          </a:p>
        </p:txBody>
      </p:sp>
      <p:graphicFrame>
        <p:nvGraphicFramePr>
          <p:cNvPr id="7" name="Content Placeholder 6">
            <a:extLst>
              <a:ext uri="{FF2B5EF4-FFF2-40B4-BE49-F238E27FC236}">
                <a16:creationId xmlns:a16="http://schemas.microsoft.com/office/drawing/2014/main" id="{C8754960-DAB1-6D3E-007A-307539F703A2}"/>
              </a:ext>
            </a:extLst>
          </p:cNvPr>
          <p:cNvGraphicFramePr>
            <a:graphicFrameLocks noGrp="1"/>
          </p:cNvGraphicFramePr>
          <p:nvPr>
            <p:ph sz="half" idx="2"/>
          </p:nvPr>
        </p:nvGraphicFramePr>
        <p:xfrm>
          <a:off x="5549791" y="2160588"/>
          <a:ext cx="3264117" cy="3881436"/>
        </p:xfrm>
        <a:graphic>
          <a:graphicData uri="http://schemas.openxmlformats.org/drawingml/2006/table">
            <a:tbl>
              <a:tblPr/>
              <a:tblGrid>
                <a:gridCol w="1300480">
                  <a:extLst>
                    <a:ext uri="{9D8B030D-6E8A-4147-A177-3AD203B41FA5}">
                      <a16:colId xmlns:a16="http://schemas.microsoft.com/office/drawing/2014/main" val="356171960"/>
                    </a:ext>
                  </a:extLst>
                </a:gridCol>
                <a:gridCol w="861245">
                  <a:extLst>
                    <a:ext uri="{9D8B030D-6E8A-4147-A177-3AD203B41FA5}">
                      <a16:colId xmlns:a16="http://schemas.microsoft.com/office/drawing/2014/main" val="69224751"/>
                    </a:ext>
                  </a:extLst>
                </a:gridCol>
                <a:gridCol w="551196">
                  <a:extLst>
                    <a:ext uri="{9D8B030D-6E8A-4147-A177-3AD203B41FA5}">
                      <a16:colId xmlns:a16="http://schemas.microsoft.com/office/drawing/2014/main" val="2537036867"/>
                    </a:ext>
                  </a:extLst>
                </a:gridCol>
                <a:gridCol w="551196">
                  <a:extLst>
                    <a:ext uri="{9D8B030D-6E8A-4147-A177-3AD203B41FA5}">
                      <a16:colId xmlns:a16="http://schemas.microsoft.com/office/drawing/2014/main" val="682346449"/>
                    </a:ext>
                  </a:extLst>
                </a:gridCol>
              </a:tblGrid>
              <a:tr h="217608">
                <a:tc gridSpan="4">
                  <a:txBody>
                    <a:bodyPr/>
                    <a:lstStyle/>
                    <a:p>
                      <a:pPr algn="ctr" fontAlgn="b"/>
                      <a:r>
                        <a:rPr lang="en-US" sz="900" b="1" i="0" u="none" strike="noStrike">
                          <a:solidFill>
                            <a:srgbClr val="FFFFFF"/>
                          </a:solidFill>
                          <a:effectLs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8811853"/>
                  </a:ext>
                </a:extLst>
              </a:tr>
              <a:tr h="446669">
                <a:tc>
                  <a:txBody>
                    <a:bodyPr/>
                    <a:lstStyle/>
                    <a:p>
                      <a:pPr algn="l" fontAlgn="b"/>
                      <a:r>
                        <a:rPr lang="en-US" sz="900" b="0" i="0" u="none" strike="noStrike">
                          <a:solidFill>
                            <a:srgbClr val="FFFFFF"/>
                          </a:solidFill>
                          <a:effectLst/>
                          <a:latin typeface="Arial" panose="020B0604020202020204" pitchFamily="34" charset="0"/>
                        </a:rPr>
                        <a:t>Number of Bays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21</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34693736"/>
                  </a:ext>
                </a:extLst>
              </a:tr>
              <a:tr h="171796">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27243684"/>
                  </a:ext>
                </a:extLst>
              </a:tr>
              <a:tr h="177522">
                <a:tc>
                  <a:txBody>
                    <a:bodyPr/>
                    <a:lstStyle/>
                    <a:p>
                      <a:pPr algn="l" fontAlgn="b"/>
                      <a:r>
                        <a:rPr lang="en-US" sz="900" b="0" i="0" u="none" strike="noStrike">
                          <a:solidFill>
                            <a:srgbClr val="FFFFFF"/>
                          </a:solidFill>
                          <a:effectLst/>
                          <a:latin typeface="Arial" panose="020B0604020202020204" pitchFamily="34" charset="0"/>
                        </a:rPr>
                        <a:t>Number of Days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306</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61785872"/>
                  </a:ext>
                </a:extLst>
              </a:tr>
              <a:tr h="177522">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55319525"/>
                  </a:ext>
                </a:extLst>
              </a:tr>
              <a:tr h="177522">
                <a:tc>
                  <a:txBody>
                    <a:bodyPr/>
                    <a:lstStyle/>
                    <a:p>
                      <a:pPr algn="l" fontAlgn="b"/>
                      <a:r>
                        <a:rPr lang="en-US" sz="900" b="0" i="0" u="none" strike="noStrike">
                          <a:solidFill>
                            <a:srgbClr val="FFFFFF"/>
                          </a:solidFill>
                          <a:effectLst/>
                          <a:latin typeface="Arial" panose="020B0604020202020204" pitchFamily="34" charset="0"/>
                        </a:rPr>
                        <a:t>Number of Hours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10</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12773327"/>
                  </a:ext>
                </a:extLst>
              </a:tr>
              <a:tr h="177522">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05203858"/>
                  </a:ext>
                </a:extLst>
              </a:tr>
              <a:tr h="177522">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126.72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13499702"/>
                  </a:ext>
                </a:extLst>
              </a:tr>
              <a:tr h="177522">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85266266"/>
                  </a:ext>
                </a:extLst>
              </a:tr>
              <a:tr h="171796">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8,142,855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00814478"/>
                  </a:ext>
                </a:extLst>
              </a:tr>
              <a:tr h="177522">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039901979"/>
                  </a:ext>
                </a:extLst>
              </a:tr>
              <a:tr h="171796">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5727" marR="5727" marT="572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32861682"/>
                  </a:ext>
                </a:extLst>
              </a:tr>
              <a:tr h="183249">
                <a:tc gridSpan="4">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7288392"/>
                  </a:ext>
                </a:extLst>
              </a:tr>
              <a:tr h="166069">
                <a:tc>
                  <a:txBody>
                    <a:bodyPr/>
                    <a:lstStyle/>
                    <a:p>
                      <a:pPr algn="l" fontAlgn="b"/>
                      <a:r>
                        <a:rPr lang="en-US" sz="900" b="0" i="0" u="none" strike="noStrike">
                          <a:solidFill>
                            <a:srgbClr val="FFFFFF"/>
                          </a:solidFill>
                          <a:effectLst/>
                          <a:latin typeface="Arial" panose="020B0604020202020204" pitchFamily="34" charset="0"/>
                        </a:rPr>
                        <a:t>Total Labor Sales</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3,436,018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99379787"/>
                  </a:ext>
                </a:extLst>
              </a:tr>
              <a:tr h="177522">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11248459"/>
                  </a:ext>
                </a:extLst>
              </a:tr>
              <a:tr h="166069">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8,142,855 </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397524754"/>
                  </a:ext>
                </a:extLst>
              </a:tr>
              <a:tr h="166069">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5727" marR="5727" marT="57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67480837"/>
                  </a:ext>
                </a:extLst>
              </a:tr>
              <a:tr h="166069">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5727" marR="5727" marT="572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42.20%</a:t>
                      </a:r>
                    </a:p>
                  </a:txBody>
                  <a:tcPr marL="5727" marR="5727" marT="57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04233677"/>
                  </a:ext>
                </a:extLst>
              </a:tr>
              <a:tr h="166069">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9673397"/>
                  </a:ext>
                </a:extLst>
              </a:tr>
              <a:tr h="268001">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5727" marR="5727" marT="5727"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5727" marR="5727" marT="572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93454215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Our service director was very surprised at the number of one-line ROs that we have</a:t>
            </a:r>
          </a:p>
          <a:p>
            <a:r>
              <a:rPr lang="en-US" dirty="0"/>
              <a:t>In conjunction with the number of one-line ROs that we have, our effective labor rate for competitive work is substantially below our maintenance and repair work</a:t>
            </a:r>
          </a:p>
          <a:p>
            <a:r>
              <a:rPr lang="en-US" dirty="0"/>
              <a:t>This is an issue especially when our competitive work constitutes such a substantial percentage of labor performed</a:t>
            </a:r>
          </a:p>
          <a:p>
            <a:r>
              <a:rPr lang="en-US" dirty="0"/>
              <a:t>This is the nexus for the increased attention that we are paying to one-lines ROs and how our service advisors recommend needed work</a:t>
            </a:r>
          </a:p>
          <a:p>
            <a:endParaRPr lang="en-US" dirty="0"/>
          </a:p>
          <a:p>
            <a:endParaRPr lang="en-US" dirty="0"/>
          </a:p>
          <a:p>
            <a:endParaRPr lang="en-US" dirty="0"/>
          </a:p>
        </p:txBody>
      </p:sp>
      <p:graphicFrame>
        <p:nvGraphicFramePr>
          <p:cNvPr id="9" name="Content Placeholder 8">
            <a:extLst>
              <a:ext uri="{FF2B5EF4-FFF2-40B4-BE49-F238E27FC236}">
                <a16:creationId xmlns:a16="http://schemas.microsoft.com/office/drawing/2014/main" id="{00000000-0008-0000-0500-00000D040000}"/>
              </a:ext>
            </a:extLst>
          </p:cNvPr>
          <p:cNvGraphicFramePr>
            <a:graphicFrameLocks noGrp="1"/>
          </p:cNvGraphicFramePr>
          <p:nvPr>
            <p:ph sz="half" idx="2"/>
            <p:extLst>
              <p:ext uri="{D42A27DB-BD31-4B8C-83A1-F6EECF244321}">
                <p14:modId xmlns:p14="http://schemas.microsoft.com/office/powerpoint/2010/main" val="3492995284"/>
              </p:ext>
            </p:extLst>
          </p:nvPr>
        </p:nvGraphicFramePr>
        <p:xfrm>
          <a:off x="5089525" y="2160588"/>
          <a:ext cx="4184650"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393C9FE-5FB8-5C50-3B00-DCCAE7001444}"/>
              </a:ext>
            </a:extLst>
          </p:cNvPr>
          <p:cNvSpPr>
            <a:spLocks noGrp="1"/>
          </p:cNvSpPr>
          <p:nvPr>
            <p:ph type="title"/>
          </p:nvPr>
        </p:nvSpPr>
        <p:spPr/>
        <p:txBody>
          <a:bodyPr/>
          <a:lstStyle/>
          <a:p>
            <a:endParaRPr lang="en-US"/>
          </a:p>
        </p:txBody>
      </p:sp>
      <p:sp>
        <p:nvSpPr>
          <p:cNvPr id="6" name="Picture Placeholder 5">
            <a:extLst>
              <a:ext uri="{FF2B5EF4-FFF2-40B4-BE49-F238E27FC236}">
                <a16:creationId xmlns:a16="http://schemas.microsoft.com/office/drawing/2014/main" id="{93EAE93E-7FB7-A9D9-5FF3-94A6DEFE83F8}"/>
              </a:ext>
            </a:extLst>
          </p:cNvPr>
          <p:cNvSpPr>
            <a:spLocks noGrp="1"/>
          </p:cNvSpPr>
          <p:nvPr>
            <p:ph type="pic" idx="1"/>
          </p:nvPr>
        </p:nvSpPr>
        <p:spPr/>
        <p:txBody>
          <a:bodyPr/>
          <a:lstStyle/>
          <a:p>
            <a:endParaRPr lang="en-US"/>
          </a:p>
        </p:txBody>
      </p:sp>
      <p:sp>
        <p:nvSpPr>
          <p:cNvPr id="7" name="Text Placeholder 6">
            <a:extLst>
              <a:ext uri="{FF2B5EF4-FFF2-40B4-BE49-F238E27FC236}">
                <a16:creationId xmlns:a16="http://schemas.microsoft.com/office/drawing/2014/main" id="{3B7B28F0-CE9A-8197-8009-F22240CCF5AB}"/>
              </a:ext>
            </a:extLst>
          </p:cNvPr>
          <p:cNvSpPr>
            <a:spLocks noGrp="1"/>
          </p:cNvSpPr>
          <p:nvPr>
            <p:ph type="body" sz="half" idx="2"/>
          </p:nvPr>
        </p:nvSpPr>
        <p:spPr/>
        <p:txBody>
          <a:bodyPr/>
          <a:lstStyle/>
          <a:p>
            <a:endParaRPr lang="en-US"/>
          </a:p>
        </p:txBody>
      </p:sp>
      <p:graphicFrame>
        <p:nvGraphicFramePr>
          <p:cNvPr id="11" name="Object 10">
            <a:extLst>
              <a:ext uri="{FF2B5EF4-FFF2-40B4-BE49-F238E27FC236}">
                <a16:creationId xmlns:a16="http://schemas.microsoft.com/office/drawing/2014/main" id="{C1977A8D-97E6-2D73-5A3C-88FAA73B4262}"/>
              </a:ext>
            </a:extLst>
          </p:cNvPr>
          <p:cNvGraphicFramePr>
            <a:graphicFrameLocks noChangeAspect="1"/>
          </p:cNvGraphicFramePr>
          <p:nvPr>
            <p:extLst>
              <p:ext uri="{D42A27DB-BD31-4B8C-83A1-F6EECF244321}">
                <p14:modId xmlns:p14="http://schemas.microsoft.com/office/powerpoint/2010/main" val="1202836379"/>
              </p:ext>
            </p:extLst>
          </p:nvPr>
        </p:nvGraphicFramePr>
        <p:xfrm>
          <a:off x="2498725" y="479425"/>
          <a:ext cx="7194550" cy="5899150"/>
        </p:xfrm>
        <a:graphic>
          <a:graphicData uri="http://schemas.openxmlformats.org/presentationml/2006/ole">
            <mc:AlternateContent xmlns:mc="http://schemas.openxmlformats.org/markup-compatibility/2006">
              <mc:Choice xmlns:v="urn:schemas-microsoft-com:vml" Requires="v">
                <p:oleObj spid="_x0000_s3086" name="Macro-Enabled Worksheet" r:id="rId3" imgW="7194698" imgH="5899064" progId="Excel.SheetMacroEnabled.12">
                  <p:embed/>
                </p:oleObj>
              </mc:Choice>
              <mc:Fallback>
                <p:oleObj name="Macro-Enabled Worksheet" r:id="rId3" imgW="7194698" imgH="5899064" progId="Excel.SheetMacroEnabled.12">
                  <p:embed/>
                  <p:pic>
                    <p:nvPicPr>
                      <p:cNvPr id="0" name=""/>
                      <p:cNvPicPr/>
                      <p:nvPr/>
                    </p:nvPicPr>
                    <p:blipFill>
                      <a:blip r:embed="rId4"/>
                      <a:stretch>
                        <a:fillRect/>
                      </a:stretch>
                    </p:blipFill>
                    <p:spPr>
                      <a:xfrm>
                        <a:off x="2498725" y="479425"/>
                        <a:ext cx="7194550" cy="5899150"/>
                      </a:xfrm>
                      <a:prstGeom prst="rect">
                        <a:avLst/>
                      </a:prstGeom>
                    </p:spPr>
                  </p:pic>
                </p:oleObj>
              </mc:Fallback>
            </mc:AlternateContent>
          </a:graphicData>
        </a:graphic>
      </p:graphicFrame>
    </p:spTree>
    <p:extLst>
      <p:ext uri="{BB962C8B-B14F-4D97-AF65-F5344CB8AC3E}">
        <p14:creationId xmlns:p14="http://schemas.microsoft.com/office/powerpoint/2010/main" val="2317156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We have numerous main shop technicians who have been with the dealership for 10+ years</a:t>
            </a:r>
          </a:p>
          <a:p>
            <a:pPr lvl="1"/>
            <a:r>
              <a:rPr lang="en-US" dirty="0"/>
              <a:t>We have purchased tools to assist with technicians with being elevated from express to the main shop </a:t>
            </a:r>
          </a:p>
          <a:p>
            <a:pPr lvl="1"/>
            <a:r>
              <a:rPr lang="en-US" dirty="0"/>
              <a:t>Our technicians work 4 days/week and once a month they get 5 days off in a row </a:t>
            </a:r>
          </a:p>
          <a:p>
            <a:pPr lvl="1"/>
            <a:r>
              <a:rPr lang="en-US" dirty="0"/>
              <a:t>Due to the financial success of the last several years we have been able to purchase Big Ass Fans for our shop and purchase a new alignment machine and other equipment to make technicians’ jobs easier</a:t>
            </a:r>
          </a:p>
          <a:p>
            <a:pPr lvl="1"/>
            <a:r>
              <a:rPr lang="en-US" dirty="0"/>
              <a:t>Our service department has a very large market share according to Honda (to be fair, this is in part due to the practices of our competitor in the market)</a:t>
            </a:r>
          </a:p>
          <a:p>
            <a:pPr marL="457200" lvl="1" indent="0">
              <a:buNone/>
            </a:pPr>
            <a:endParaRPr lang="en-US" dirty="0"/>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291</TotalTime>
  <Words>2511</Words>
  <Application>Microsoft Office PowerPoint</Application>
  <PresentationFormat>Widescreen</PresentationFormat>
  <Paragraphs>459</Paragraphs>
  <Slides>17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3" baseType="lpstr">
      <vt:lpstr>Arial</vt:lpstr>
      <vt:lpstr>Calibri</vt:lpstr>
      <vt:lpstr>Trebuchet MS</vt:lpstr>
      <vt:lpstr>Wingdings 3</vt:lpstr>
      <vt:lpstr>Facet</vt:lpstr>
      <vt:lpstr>Microsoft Excel Macro-Enabled Worksheet</vt:lpstr>
      <vt:lpstr>Zimmerman Honda Service Department Analysis</vt:lpstr>
      <vt:lpstr>   Marketing  </vt:lpstr>
      <vt:lpstr>  Analyze Cost of Labor   </vt:lpstr>
      <vt:lpstr> Changes in Expense Structure    </vt:lpstr>
      <vt:lpstr> Productivity   </vt:lpstr>
      <vt:lpstr> Facility   </vt:lpstr>
      <vt:lpstr>Repair order analysis</vt:lpstr>
      <vt:lpstr>PowerPoint Presentation</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ZARF ZARF</cp:lastModifiedBy>
  <cp:revision>11</cp:revision>
  <dcterms:created xsi:type="dcterms:W3CDTF">2022-12-04T13:10:55Z</dcterms:created>
  <dcterms:modified xsi:type="dcterms:W3CDTF">2024-02-19T04:51:38Z</dcterms:modified>
</cp:coreProperties>
</file>