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58" r:id="rId4"/>
    <p:sldId id="261" r:id="rId5"/>
    <p:sldId id="260" r:id="rId6"/>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04" d="100"/>
          <a:sy n="104" d="100"/>
        </p:scale>
        <p:origin x="144" y="1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53484-3ABB-935F-0658-8748180C656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A2E3967-AD0F-E351-8093-E43C4829E5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3362E8C-A99C-8AFC-41A3-E4353E977101}"/>
              </a:ext>
            </a:extLst>
          </p:cNvPr>
          <p:cNvSpPr>
            <a:spLocks noGrp="1"/>
          </p:cNvSpPr>
          <p:nvPr>
            <p:ph type="dt" sz="half" idx="10"/>
          </p:nvPr>
        </p:nvSpPr>
        <p:spPr/>
        <p:txBody>
          <a:bodyPr/>
          <a:lstStyle/>
          <a:p>
            <a:fld id="{3226CB20-7DF3-468B-A9AC-011A9A490E1E}" type="datetimeFigureOut">
              <a:rPr lang="en-US" smtClean="0"/>
              <a:t>7/5/2024</a:t>
            </a:fld>
            <a:endParaRPr lang="en-US"/>
          </a:p>
        </p:txBody>
      </p:sp>
      <p:sp>
        <p:nvSpPr>
          <p:cNvPr id="5" name="Footer Placeholder 4">
            <a:extLst>
              <a:ext uri="{FF2B5EF4-FFF2-40B4-BE49-F238E27FC236}">
                <a16:creationId xmlns:a16="http://schemas.microsoft.com/office/drawing/2014/main" id="{FCB77F32-CF2E-BF9C-5211-DFCA37478D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8E4D3B-FF34-89F1-1A0A-D1D4F631B369}"/>
              </a:ext>
            </a:extLst>
          </p:cNvPr>
          <p:cNvSpPr>
            <a:spLocks noGrp="1"/>
          </p:cNvSpPr>
          <p:nvPr>
            <p:ph type="sldNum" sz="quarter" idx="12"/>
          </p:nvPr>
        </p:nvSpPr>
        <p:spPr/>
        <p:txBody>
          <a:bodyPr/>
          <a:lstStyle/>
          <a:p>
            <a:fld id="{EA0E46A9-AAEE-4171-A4CD-7C88363AFD7C}" type="slidenum">
              <a:rPr lang="en-US" smtClean="0"/>
              <a:t>‹#›</a:t>
            </a:fld>
            <a:endParaRPr lang="en-US"/>
          </a:p>
        </p:txBody>
      </p:sp>
    </p:spTree>
    <p:extLst>
      <p:ext uri="{BB962C8B-B14F-4D97-AF65-F5344CB8AC3E}">
        <p14:creationId xmlns:p14="http://schemas.microsoft.com/office/powerpoint/2010/main" val="4089119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FFF4F-AE4C-5C93-F41A-FC8BB7B67D6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24A5783-B02F-774E-AA40-A60B354DDDC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8FF08D-E2DC-0F2B-554D-35FAB8D50BD5}"/>
              </a:ext>
            </a:extLst>
          </p:cNvPr>
          <p:cNvSpPr>
            <a:spLocks noGrp="1"/>
          </p:cNvSpPr>
          <p:nvPr>
            <p:ph type="dt" sz="half" idx="10"/>
          </p:nvPr>
        </p:nvSpPr>
        <p:spPr/>
        <p:txBody>
          <a:bodyPr/>
          <a:lstStyle/>
          <a:p>
            <a:fld id="{3226CB20-7DF3-468B-A9AC-011A9A490E1E}" type="datetimeFigureOut">
              <a:rPr lang="en-US" smtClean="0"/>
              <a:t>7/5/2024</a:t>
            </a:fld>
            <a:endParaRPr lang="en-US"/>
          </a:p>
        </p:txBody>
      </p:sp>
      <p:sp>
        <p:nvSpPr>
          <p:cNvPr id="5" name="Footer Placeholder 4">
            <a:extLst>
              <a:ext uri="{FF2B5EF4-FFF2-40B4-BE49-F238E27FC236}">
                <a16:creationId xmlns:a16="http://schemas.microsoft.com/office/drawing/2014/main" id="{DA770B6A-C632-1E34-7AB8-5070D8E29C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7E2D47-2664-B3D0-2E53-5A84C11CCAFB}"/>
              </a:ext>
            </a:extLst>
          </p:cNvPr>
          <p:cNvSpPr>
            <a:spLocks noGrp="1"/>
          </p:cNvSpPr>
          <p:nvPr>
            <p:ph type="sldNum" sz="quarter" idx="12"/>
          </p:nvPr>
        </p:nvSpPr>
        <p:spPr/>
        <p:txBody>
          <a:bodyPr/>
          <a:lstStyle/>
          <a:p>
            <a:fld id="{EA0E46A9-AAEE-4171-A4CD-7C88363AFD7C}" type="slidenum">
              <a:rPr lang="en-US" smtClean="0"/>
              <a:t>‹#›</a:t>
            </a:fld>
            <a:endParaRPr lang="en-US"/>
          </a:p>
        </p:txBody>
      </p:sp>
    </p:spTree>
    <p:extLst>
      <p:ext uri="{BB962C8B-B14F-4D97-AF65-F5344CB8AC3E}">
        <p14:creationId xmlns:p14="http://schemas.microsoft.com/office/powerpoint/2010/main" val="3869856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DD21BE-34AA-C615-B0FE-477FED1E612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2C39202-B00A-F6D0-E250-F3F8D27B9D3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713C43-C8E0-0F48-334C-D445E8C50453}"/>
              </a:ext>
            </a:extLst>
          </p:cNvPr>
          <p:cNvSpPr>
            <a:spLocks noGrp="1"/>
          </p:cNvSpPr>
          <p:nvPr>
            <p:ph type="dt" sz="half" idx="10"/>
          </p:nvPr>
        </p:nvSpPr>
        <p:spPr/>
        <p:txBody>
          <a:bodyPr/>
          <a:lstStyle/>
          <a:p>
            <a:fld id="{3226CB20-7DF3-468B-A9AC-011A9A490E1E}" type="datetimeFigureOut">
              <a:rPr lang="en-US" smtClean="0"/>
              <a:t>7/5/2024</a:t>
            </a:fld>
            <a:endParaRPr lang="en-US"/>
          </a:p>
        </p:txBody>
      </p:sp>
      <p:sp>
        <p:nvSpPr>
          <p:cNvPr id="5" name="Footer Placeholder 4">
            <a:extLst>
              <a:ext uri="{FF2B5EF4-FFF2-40B4-BE49-F238E27FC236}">
                <a16:creationId xmlns:a16="http://schemas.microsoft.com/office/drawing/2014/main" id="{2DFE5D89-CC24-5C6A-66D3-2328815C58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2889F0-BBD1-DA31-5567-851103681255}"/>
              </a:ext>
            </a:extLst>
          </p:cNvPr>
          <p:cNvSpPr>
            <a:spLocks noGrp="1"/>
          </p:cNvSpPr>
          <p:nvPr>
            <p:ph type="sldNum" sz="quarter" idx="12"/>
          </p:nvPr>
        </p:nvSpPr>
        <p:spPr/>
        <p:txBody>
          <a:bodyPr/>
          <a:lstStyle/>
          <a:p>
            <a:fld id="{EA0E46A9-AAEE-4171-A4CD-7C88363AFD7C}" type="slidenum">
              <a:rPr lang="en-US" smtClean="0"/>
              <a:t>‹#›</a:t>
            </a:fld>
            <a:endParaRPr lang="en-US"/>
          </a:p>
        </p:txBody>
      </p:sp>
    </p:spTree>
    <p:extLst>
      <p:ext uri="{BB962C8B-B14F-4D97-AF65-F5344CB8AC3E}">
        <p14:creationId xmlns:p14="http://schemas.microsoft.com/office/powerpoint/2010/main" val="1511258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9F0A66-5680-1216-1700-72D0703780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76C634-604A-E98A-F2C8-95B501A0C3A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56EC13-1F00-6CA0-9860-4747CD605C4B}"/>
              </a:ext>
            </a:extLst>
          </p:cNvPr>
          <p:cNvSpPr>
            <a:spLocks noGrp="1"/>
          </p:cNvSpPr>
          <p:nvPr>
            <p:ph type="dt" sz="half" idx="10"/>
          </p:nvPr>
        </p:nvSpPr>
        <p:spPr/>
        <p:txBody>
          <a:bodyPr/>
          <a:lstStyle/>
          <a:p>
            <a:fld id="{3226CB20-7DF3-468B-A9AC-011A9A490E1E}" type="datetimeFigureOut">
              <a:rPr lang="en-US" smtClean="0"/>
              <a:t>7/5/2024</a:t>
            </a:fld>
            <a:endParaRPr lang="en-US"/>
          </a:p>
        </p:txBody>
      </p:sp>
      <p:sp>
        <p:nvSpPr>
          <p:cNvPr id="5" name="Footer Placeholder 4">
            <a:extLst>
              <a:ext uri="{FF2B5EF4-FFF2-40B4-BE49-F238E27FC236}">
                <a16:creationId xmlns:a16="http://schemas.microsoft.com/office/drawing/2014/main" id="{E2F2D003-C1E2-B4C4-3F74-3767F1802D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146A54-007B-3B47-0C89-FD61B09E9BD7}"/>
              </a:ext>
            </a:extLst>
          </p:cNvPr>
          <p:cNvSpPr>
            <a:spLocks noGrp="1"/>
          </p:cNvSpPr>
          <p:nvPr>
            <p:ph type="sldNum" sz="quarter" idx="12"/>
          </p:nvPr>
        </p:nvSpPr>
        <p:spPr/>
        <p:txBody>
          <a:bodyPr/>
          <a:lstStyle/>
          <a:p>
            <a:fld id="{EA0E46A9-AAEE-4171-A4CD-7C88363AFD7C}" type="slidenum">
              <a:rPr lang="en-US" smtClean="0"/>
              <a:t>‹#›</a:t>
            </a:fld>
            <a:endParaRPr lang="en-US"/>
          </a:p>
        </p:txBody>
      </p:sp>
    </p:spTree>
    <p:extLst>
      <p:ext uri="{BB962C8B-B14F-4D97-AF65-F5344CB8AC3E}">
        <p14:creationId xmlns:p14="http://schemas.microsoft.com/office/powerpoint/2010/main" val="3997915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1D2A0-7CFE-FB6D-6AB5-A44528A7177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728024B-3F55-B9FF-629C-BABA3E6738F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7075353-9408-09CA-A420-288B4FAFD9CE}"/>
              </a:ext>
            </a:extLst>
          </p:cNvPr>
          <p:cNvSpPr>
            <a:spLocks noGrp="1"/>
          </p:cNvSpPr>
          <p:nvPr>
            <p:ph type="dt" sz="half" idx="10"/>
          </p:nvPr>
        </p:nvSpPr>
        <p:spPr/>
        <p:txBody>
          <a:bodyPr/>
          <a:lstStyle/>
          <a:p>
            <a:fld id="{3226CB20-7DF3-468B-A9AC-011A9A490E1E}" type="datetimeFigureOut">
              <a:rPr lang="en-US" smtClean="0"/>
              <a:t>7/5/2024</a:t>
            </a:fld>
            <a:endParaRPr lang="en-US"/>
          </a:p>
        </p:txBody>
      </p:sp>
      <p:sp>
        <p:nvSpPr>
          <p:cNvPr id="5" name="Footer Placeholder 4">
            <a:extLst>
              <a:ext uri="{FF2B5EF4-FFF2-40B4-BE49-F238E27FC236}">
                <a16:creationId xmlns:a16="http://schemas.microsoft.com/office/drawing/2014/main" id="{E444FD3C-8C16-BC62-0B98-E04EA0C546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55E15F-E2A1-DF30-D2C9-B3BC6F401577}"/>
              </a:ext>
            </a:extLst>
          </p:cNvPr>
          <p:cNvSpPr>
            <a:spLocks noGrp="1"/>
          </p:cNvSpPr>
          <p:nvPr>
            <p:ph type="sldNum" sz="quarter" idx="12"/>
          </p:nvPr>
        </p:nvSpPr>
        <p:spPr/>
        <p:txBody>
          <a:bodyPr/>
          <a:lstStyle/>
          <a:p>
            <a:fld id="{EA0E46A9-AAEE-4171-A4CD-7C88363AFD7C}" type="slidenum">
              <a:rPr lang="en-US" smtClean="0"/>
              <a:t>‹#›</a:t>
            </a:fld>
            <a:endParaRPr lang="en-US"/>
          </a:p>
        </p:txBody>
      </p:sp>
    </p:spTree>
    <p:extLst>
      <p:ext uri="{BB962C8B-B14F-4D97-AF65-F5344CB8AC3E}">
        <p14:creationId xmlns:p14="http://schemas.microsoft.com/office/powerpoint/2010/main" val="23961262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2AF36-4986-41F0-1BDE-682868E52C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BCD8324-17BC-84EB-335A-1C003F7A0E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056E370-A367-19A6-EE71-9BB6DBDD674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2847457-6EA4-C76E-ABE2-5BD1E476E916}"/>
              </a:ext>
            </a:extLst>
          </p:cNvPr>
          <p:cNvSpPr>
            <a:spLocks noGrp="1"/>
          </p:cNvSpPr>
          <p:nvPr>
            <p:ph type="dt" sz="half" idx="10"/>
          </p:nvPr>
        </p:nvSpPr>
        <p:spPr/>
        <p:txBody>
          <a:bodyPr/>
          <a:lstStyle/>
          <a:p>
            <a:fld id="{3226CB20-7DF3-468B-A9AC-011A9A490E1E}" type="datetimeFigureOut">
              <a:rPr lang="en-US" smtClean="0"/>
              <a:t>7/5/2024</a:t>
            </a:fld>
            <a:endParaRPr lang="en-US"/>
          </a:p>
        </p:txBody>
      </p:sp>
      <p:sp>
        <p:nvSpPr>
          <p:cNvPr id="6" name="Footer Placeholder 5">
            <a:extLst>
              <a:ext uri="{FF2B5EF4-FFF2-40B4-BE49-F238E27FC236}">
                <a16:creationId xmlns:a16="http://schemas.microsoft.com/office/drawing/2014/main" id="{D3AF6065-ECB6-5FB6-C3DB-46C74101BB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03B488-8C17-698E-11EB-D23B35987B4F}"/>
              </a:ext>
            </a:extLst>
          </p:cNvPr>
          <p:cNvSpPr>
            <a:spLocks noGrp="1"/>
          </p:cNvSpPr>
          <p:nvPr>
            <p:ph type="sldNum" sz="quarter" idx="12"/>
          </p:nvPr>
        </p:nvSpPr>
        <p:spPr/>
        <p:txBody>
          <a:bodyPr/>
          <a:lstStyle/>
          <a:p>
            <a:fld id="{EA0E46A9-AAEE-4171-A4CD-7C88363AFD7C}" type="slidenum">
              <a:rPr lang="en-US" smtClean="0"/>
              <a:t>‹#›</a:t>
            </a:fld>
            <a:endParaRPr lang="en-US"/>
          </a:p>
        </p:txBody>
      </p:sp>
    </p:spTree>
    <p:extLst>
      <p:ext uri="{BB962C8B-B14F-4D97-AF65-F5344CB8AC3E}">
        <p14:creationId xmlns:p14="http://schemas.microsoft.com/office/powerpoint/2010/main" val="1220690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5CD76-CFBD-66E8-53B5-3466DEF8ADC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7F8A788-B661-D10F-851F-A6B701CB7C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BFFFFE6-7DC4-A110-9A04-CAAC6583F19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027E630-39C7-257B-DFF2-29BF7B0103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9E94F23-A158-2B67-6CAF-5453EE55936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C9A5248-570C-F514-5D3F-1A2D749BAB83}"/>
              </a:ext>
            </a:extLst>
          </p:cNvPr>
          <p:cNvSpPr>
            <a:spLocks noGrp="1"/>
          </p:cNvSpPr>
          <p:nvPr>
            <p:ph type="dt" sz="half" idx="10"/>
          </p:nvPr>
        </p:nvSpPr>
        <p:spPr/>
        <p:txBody>
          <a:bodyPr/>
          <a:lstStyle/>
          <a:p>
            <a:fld id="{3226CB20-7DF3-468B-A9AC-011A9A490E1E}" type="datetimeFigureOut">
              <a:rPr lang="en-US" smtClean="0"/>
              <a:t>7/5/2024</a:t>
            </a:fld>
            <a:endParaRPr lang="en-US"/>
          </a:p>
        </p:txBody>
      </p:sp>
      <p:sp>
        <p:nvSpPr>
          <p:cNvPr id="8" name="Footer Placeholder 7">
            <a:extLst>
              <a:ext uri="{FF2B5EF4-FFF2-40B4-BE49-F238E27FC236}">
                <a16:creationId xmlns:a16="http://schemas.microsoft.com/office/drawing/2014/main" id="{BB86069E-4783-CA03-BB19-1DA0C2DEDC1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90EB6CE-825B-8742-8364-1F417D517C56}"/>
              </a:ext>
            </a:extLst>
          </p:cNvPr>
          <p:cNvSpPr>
            <a:spLocks noGrp="1"/>
          </p:cNvSpPr>
          <p:nvPr>
            <p:ph type="sldNum" sz="quarter" idx="12"/>
          </p:nvPr>
        </p:nvSpPr>
        <p:spPr/>
        <p:txBody>
          <a:bodyPr/>
          <a:lstStyle/>
          <a:p>
            <a:fld id="{EA0E46A9-AAEE-4171-A4CD-7C88363AFD7C}" type="slidenum">
              <a:rPr lang="en-US" smtClean="0"/>
              <a:t>‹#›</a:t>
            </a:fld>
            <a:endParaRPr lang="en-US"/>
          </a:p>
        </p:txBody>
      </p:sp>
    </p:spTree>
    <p:extLst>
      <p:ext uri="{BB962C8B-B14F-4D97-AF65-F5344CB8AC3E}">
        <p14:creationId xmlns:p14="http://schemas.microsoft.com/office/powerpoint/2010/main" val="1856331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A140D8-0DA0-64F9-F47F-C46FE6FDC73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4E4F41D-2D7C-F3CE-4632-427E354E4727}"/>
              </a:ext>
            </a:extLst>
          </p:cNvPr>
          <p:cNvSpPr>
            <a:spLocks noGrp="1"/>
          </p:cNvSpPr>
          <p:nvPr>
            <p:ph type="dt" sz="half" idx="10"/>
          </p:nvPr>
        </p:nvSpPr>
        <p:spPr/>
        <p:txBody>
          <a:bodyPr/>
          <a:lstStyle/>
          <a:p>
            <a:fld id="{3226CB20-7DF3-468B-A9AC-011A9A490E1E}" type="datetimeFigureOut">
              <a:rPr lang="en-US" smtClean="0"/>
              <a:t>7/5/2024</a:t>
            </a:fld>
            <a:endParaRPr lang="en-US"/>
          </a:p>
        </p:txBody>
      </p:sp>
      <p:sp>
        <p:nvSpPr>
          <p:cNvPr id="4" name="Footer Placeholder 3">
            <a:extLst>
              <a:ext uri="{FF2B5EF4-FFF2-40B4-BE49-F238E27FC236}">
                <a16:creationId xmlns:a16="http://schemas.microsoft.com/office/drawing/2014/main" id="{06C7DD57-C02E-7AF0-DA6E-393C7DD38DF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FA6DD63-43AE-56EC-AD0C-898C199986C8}"/>
              </a:ext>
            </a:extLst>
          </p:cNvPr>
          <p:cNvSpPr>
            <a:spLocks noGrp="1"/>
          </p:cNvSpPr>
          <p:nvPr>
            <p:ph type="sldNum" sz="quarter" idx="12"/>
          </p:nvPr>
        </p:nvSpPr>
        <p:spPr/>
        <p:txBody>
          <a:bodyPr/>
          <a:lstStyle/>
          <a:p>
            <a:fld id="{EA0E46A9-AAEE-4171-A4CD-7C88363AFD7C}" type="slidenum">
              <a:rPr lang="en-US" smtClean="0"/>
              <a:t>‹#›</a:t>
            </a:fld>
            <a:endParaRPr lang="en-US"/>
          </a:p>
        </p:txBody>
      </p:sp>
    </p:spTree>
    <p:extLst>
      <p:ext uri="{BB962C8B-B14F-4D97-AF65-F5344CB8AC3E}">
        <p14:creationId xmlns:p14="http://schemas.microsoft.com/office/powerpoint/2010/main" val="17751582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21939A2-76BE-465E-9BD4-8D59B3DB4098}"/>
              </a:ext>
            </a:extLst>
          </p:cNvPr>
          <p:cNvSpPr>
            <a:spLocks noGrp="1"/>
          </p:cNvSpPr>
          <p:nvPr>
            <p:ph type="dt" sz="half" idx="10"/>
          </p:nvPr>
        </p:nvSpPr>
        <p:spPr/>
        <p:txBody>
          <a:bodyPr/>
          <a:lstStyle/>
          <a:p>
            <a:fld id="{3226CB20-7DF3-468B-A9AC-011A9A490E1E}" type="datetimeFigureOut">
              <a:rPr lang="en-US" smtClean="0"/>
              <a:t>7/5/2024</a:t>
            </a:fld>
            <a:endParaRPr lang="en-US"/>
          </a:p>
        </p:txBody>
      </p:sp>
      <p:sp>
        <p:nvSpPr>
          <p:cNvPr id="3" name="Footer Placeholder 2">
            <a:extLst>
              <a:ext uri="{FF2B5EF4-FFF2-40B4-BE49-F238E27FC236}">
                <a16:creationId xmlns:a16="http://schemas.microsoft.com/office/drawing/2014/main" id="{632721BB-2349-9AD0-6544-7CDC4FBCA79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66AA760-8FA7-55A3-44BD-326765EAE1DA}"/>
              </a:ext>
            </a:extLst>
          </p:cNvPr>
          <p:cNvSpPr>
            <a:spLocks noGrp="1"/>
          </p:cNvSpPr>
          <p:nvPr>
            <p:ph type="sldNum" sz="quarter" idx="12"/>
          </p:nvPr>
        </p:nvSpPr>
        <p:spPr/>
        <p:txBody>
          <a:bodyPr/>
          <a:lstStyle/>
          <a:p>
            <a:fld id="{EA0E46A9-AAEE-4171-A4CD-7C88363AFD7C}" type="slidenum">
              <a:rPr lang="en-US" smtClean="0"/>
              <a:t>‹#›</a:t>
            </a:fld>
            <a:endParaRPr lang="en-US"/>
          </a:p>
        </p:txBody>
      </p:sp>
    </p:spTree>
    <p:extLst>
      <p:ext uri="{BB962C8B-B14F-4D97-AF65-F5344CB8AC3E}">
        <p14:creationId xmlns:p14="http://schemas.microsoft.com/office/powerpoint/2010/main" val="2069815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C2D92-54C0-8F99-4791-672F72C677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8EEE696-92E2-1D4E-23D8-F521F70689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4D58853-9E34-CC2C-0E6A-BDBD6F8E9D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ECBF189-EAD0-5A0E-CB85-560B32506B1A}"/>
              </a:ext>
            </a:extLst>
          </p:cNvPr>
          <p:cNvSpPr>
            <a:spLocks noGrp="1"/>
          </p:cNvSpPr>
          <p:nvPr>
            <p:ph type="dt" sz="half" idx="10"/>
          </p:nvPr>
        </p:nvSpPr>
        <p:spPr/>
        <p:txBody>
          <a:bodyPr/>
          <a:lstStyle/>
          <a:p>
            <a:fld id="{3226CB20-7DF3-468B-A9AC-011A9A490E1E}" type="datetimeFigureOut">
              <a:rPr lang="en-US" smtClean="0"/>
              <a:t>7/5/2024</a:t>
            </a:fld>
            <a:endParaRPr lang="en-US"/>
          </a:p>
        </p:txBody>
      </p:sp>
      <p:sp>
        <p:nvSpPr>
          <p:cNvPr id="6" name="Footer Placeholder 5">
            <a:extLst>
              <a:ext uri="{FF2B5EF4-FFF2-40B4-BE49-F238E27FC236}">
                <a16:creationId xmlns:a16="http://schemas.microsoft.com/office/drawing/2014/main" id="{D966C8D5-821B-1D8B-4F71-672B0C7176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913ECD-EC1E-0760-B0F3-E1B05A55D955}"/>
              </a:ext>
            </a:extLst>
          </p:cNvPr>
          <p:cNvSpPr>
            <a:spLocks noGrp="1"/>
          </p:cNvSpPr>
          <p:nvPr>
            <p:ph type="sldNum" sz="quarter" idx="12"/>
          </p:nvPr>
        </p:nvSpPr>
        <p:spPr/>
        <p:txBody>
          <a:bodyPr/>
          <a:lstStyle/>
          <a:p>
            <a:fld id="{EA0E46A9-AAEE-4171-A4CD-7C88363AFD7C}" type="slidenum">
              <a:rPr lang="en-US" smtClean="0"/>
              <a:t>‹#›</a:t>
            </a:fld>
            <a:endParaRPr lang="en-US"/>
          </a:p>
        </p:txBody>
      </p:sp>
    </p:spTree>
    <p:extLst>
      <p:ext uri="{BB962C8B-B14F-4D97-AF65-F5344CB8AC3E}">
        <p14:creationId xmlns:p14="http://schemas.microsoft.com/office/powerpoint/2010/main" val="35350527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62DA0-7057-C9DF-F646-EFD3FA9B65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A038A51-8240-607D-BB10-5CD5FE9054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0624A6A-7BCC-43D4-A3C8-D18B505245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838EF1A-B646-2D54-BC8F-E5B66A4CF7E4}"/>
              </a:ext>
            </a:extLst>
          </p:cNvPr>
          <p:cNvSpPr>
            <a:spLocks noGrp="1"/>
          </p:cNvSpPr>
          <p:nvPr>
            <p:ph type="dt" sz="half" idx="10"/>
          </p:nvPr>
        </p:nvSpPr>
        <p:spPr/>
        <p:txBody>
          <a:bodyPr/>
          <a:lstStyle/>
          <a:p>
            <a:fld id="{3226CB20-7DF3-468B-A9AC-011A9A490E1E}" type="datetimeFigureOut">
              <a:rPr lang="en-US" smtClean="0"/>
              <a:t>7/5/2024</a:t>
            </a:fld>
            <a:endParaRPr lang="en-US"/>
          </a:p>
        </p:txBody>
      </p:sp>
      <p:sp>
        <p:nvSpPr>
          <p:cNvPr id="6" name="Footer Placeholder 5">
            <a:extLst>
              <a:ext uri="{FF2B5EF4-FFF2-40B4-BE49-F238E27FC236}">
                <a16:creationId xmlns:a16="http://schemas.microsoft.com/office/drawing/2014/main" id="{59C6AA69-D465-8AC6-0349-8379C0F2EEF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C03BDA-551D-FE2E-2A59-9B4031AE207F}"/>
              </a:ext>
            </a:extLst>
          </p:cNvPr>
          <p:cNvSpPr>
            <a:spLocks noGrp="1"/>
          </p:cNvSpPr>
          <p:nvPr>
            <p:ph type="sldNum" sz="quarter" idx="12"/>
          </p:nvPr>
        </p:nvSpPr>
        <p:spPr/>
        <p:txBody>
          <a:bodyPr/>
          <a:lstStyle/>
          <a:p>
            <a:fld id="{EA0E46A9-AAEE-4171-A4CD-7C88363AFD7C}" type="slidenum">
              <a:rPr lang="en-US" smtClean="0"/>
              <a:t>‹#›</a:t>
            </a:fld>
            <a:endParaRPr lang="en-US"/>
          </a:p>
        </p:txBody>
      </p:sp>
    </p:spTree>
    <p:extLst>
      <p:ext uri="{BB962C8B-B14F-4D97-AF65-F5344CB8AC3E}">
        <p14:creationId xmlns:p14="http://schemas.microsoft.com/office/powerpoint/2010/main" val="4064670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8CEEA6-4F35-0EAD-0142-30946847229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FDF9E7C-D7D0-97BE-76BB-DB9E226C49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C528D4-4D6B-E1FE-B400-5ED17AEEA3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26CB20-7DF3-468B-A9AC-011A9A490E1E}" type="datetimeFigureOut">
              <a:rPr lang="en-US" smtClean="0"/>
              <a:t>7/5/2024</a:t>
            </a:fld>
            <a:endParaRPr lang="en-US"/>
          </a:p>
        </p:txBody>
      </p:sp>
      <p:sp>
        <p:nvSpPr>
          <p:cNvPr id="5" name="Footer Placeholder 4">
            <a:extLst>
              <a:ext uri="{FF2B5EF4-FFF2-40B4-BE49-F238E27FC236}">
                <a16:creationId xmlns:a16="http://schemas.microsoft.com/office/drawing/2014/main" id="{AD5F91CF-BBA9-A359-F2C7-9E7A16F1FAE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EF14C16-2FFD-23E8-3F67-CC248B4250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0E46A9-AAEE-4171-A4CD-7C88363AFD7C}" type="slidenum">
              <a:rPr lang="en-US" smtClean="0"/>
              <a:t>‹#›</a:t>
            </a:fld>
            <a:endParaRPr lang="en-US"/>
          </a:p>
        </p:txBody>
      </p:sp>
    </p:spTree>
    <p:extLst>
      <p:ext uri="{BB962C8B-B14F-4D97-AF65-F5344CB8AC3E}">
        <p14:creationId xmlns:p14="http://schemas.microsoft.com/office/powerpoint/2010/main" val="35300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61071-6EC8-95BA-A0E9-A6AC46B9E555}"/>
              </a:ext>
            </a:extLst>
          </p:cNvPr>
          <p:cNvSpPr>
            <a:spLocks noGrp="1"/>
          </p:cNvSpPr>
          <p:nvPr>
            <p:ph type="ctrTitle"/>
          </p:nvPr>
        </p:nvSpPr>
        <p:spPr>
          <a:xfrm>
            <a:off x="900820" y="146719"/>
            <a:ext cx="10221362" cy="760758"/>
          </a:xfrm>
        </p:spPr>
        <p:txBody>
          <a:bodyPr>
            <a:normAutofit fontScale="90000"/>
          </a:bodyPr>
          <a:lstStyle/>
          <a:p>
            <a:r>
              <a:rPr lang="en-US" b="1" dirty="0">
                <a:latin typeface="Times New Roman" panose="02020603050405020304" pitchFamily="18" charset="0"/>
                <a:cs typeface="Times New Roman" panose="02020603050405020304" pitchFamily="18" charset="0"/>
              </a:rPr>
              <a:t>JUN BRANCH UPDATE</a:t>
            </a:r>
          </a:p>
        </p:txBody>
      </p:sp>
      <p:sp>
        <p:nvSpPr>
          <p:cNvPr id="4" name="TextBox 3">
            <a:extLst>
              <a:ext uri="{FF2B5EF4-FFF2-40B4-BE49-F238E27FC236}">
                <a16:creationId xmlns:a16="http://schemas.microsoft.com/office/drawing/2014/main" id="{B89E0C75-F2A1-77A4-633B-C10458FF2C59}"/>
              </a:ext>
            </a:extLst>
          </p:cNvPr>
          <p:cNvSpPr txBox="1"/>
          <p:nvPr/>
        </p:nvSpPr>
        <p:spPr>
          <a:xfrm>
            <a:off x="204649" y="805556"/>
            <a:ext cx="5818362" cy="1846659"/>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ACCOUNTING</a:t>
            </a:r>
          </a:p>
          <a:p>
            <a:pPr marL="285750" indent="-285750">
              <a:buFontTx/>
              <a:buChar char="-"/>
            </a:pPr>
            <a:r>
              <a:rPr lang="en-US" sz="1200" b="1" dirty="0">
                <a:latin typeface="Times New Roman" panose="02020603050405020304" pitchFamily="18" charset="0"/>
                <a:cs typeface="Times New Roman" panose="02020603050405020304" pitchFamily="18" charset="0"/>
              </a:rPr>
              <a:t>Personnel and Equipment</a:t>
            </a:r>
            <a:endParaRPr lang="en-US" sz="1200" dirty="0">
              <a:latin typeface="Times New Roman" panose="02020603050405020304" pitchFamily="18" charset="0"/>
              <a:cs typeface="Times New Roman" panose="02020603050405020304" pitchFamily="18" charset="0"/>
            </a:endParaRP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CBI</a:t>
            </a:r>
          </a:p>
          <a:p>
            <a:pPr lvl="1"/>
            <a:r>
              <a:rPr lang="en-US" sz="1200" dirty="0">
                <a:latin typeface="Times New Roman" panose="02020603050405020304" pitchFamily="18" charset="0"/>
                <a:cs typeface="Times New Roman" panose="02020603050405020304" pitchFamily="18" charset="0"/>
              </a:rPr>
              <a:t>Customer and Issue</a:t>
            </a:r>
          </a:p>
          <a:p>
            <a:pPr marL="285750" indent="-285750">
              <a:buFontTx/>
              <a:buChar char="-"/>
            </a:pPr>
            <a:r>
              <a:rPr lang="en-US" sz="1200" b="1" dirty="0">
                <a:latin typeface="Times New Roman" panose="02020603050405020304" pitchFamily="18" charset="0"/>
                <a:cs typeface="Times New Roman" panose="02020603050405020304" pitchFamily="18" charset="0"/>
              </a:rPr>
              <a:t>5 Day Issues</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Anything else pertaining to accounting requiring Mike, Will or Erica’s oversight</a:t>
            </a:r>
          </a:p>
          <a:p>
            <a:endParaRPr lang="en-US" sz="12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050E8E12-1FFB-1F72-3A4F-770F658584EF}"/>
              </a:ext>
            </a:extLst>
          </p:cNvPr>
          <p:cNvSpPr txBox="1"/>
          <p:nvPr/>
        </p:nvSpPr>
        <p:spPr>
          <a:xfrm>
            <a:off x="6095999" y="805556"/>
            <a:ext cx="5891351" cy="3139321"/>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PARTS</a:t>
            </a:r>
          </a:p>
          <a:p>
            <a:pPr marL="285750" indent="-285750">
              <a:buFontTx/>
              <a:buChar char="-"/>
            </a:pPr>
            <a:r>
              <a:rPr lang="en-US" sz="1200" b="1" dirty="0">
                <a:latin typeface="Times New Roman" panose="02020603050405020304" pitchFamily="18" charset="0"/>
                <a:cs typeface="Times New Roman" panose="02020603050405020304" pitchFamily="18" charset="0"/>
              </a:rPr>
              <a:t>Warehouse:  </a:t>
            </a:r>
            <a:r>
              <a:rPr lang="en-US" sz="1200" dirty="0">
                <a:latin typeface="Times New Roman" panose="02020603050405020304" pitchFamily="18" charset="0"/>
                <a:cs typeface="Times New Roman" panose="02020603050405020304" pitchFamily="18" charset="0"/>
              </a:rPr>
              <a:t>Chelsie will be delivering a plan on decreasing monthly variance, decreasing local delivery times to 1hr or below and faster delivery of parts to our Technicians.  Follow-up occurs 18 JUL 2024</a:t>
            </a:r>
          </a:p>
          <a:p>
            <a:pPr marL="742950" lvl="1" indent="-285750">
              <a:buFontTx/>
              <a:buChar char="-"/>
            </a:pPr>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Counter:  </a:t>
            </a:r>
            <a:r>
              <a:rPr lang="en-US" sz="1200" dirty="0">
                <a:latin typeface="Times New Roman" panose="02020603050405020304" pitchFamily="18" charset="0"/>
                <a:cs typeface="Times New Roman" panose="02020603050405020304" pitchFamily="18" charset="0"/>
              </a:rPr>
              <a:t>Goal is 1.2 million sold in one month by front counter alone. If this goal is reached the entire counter will be taken deep sea fishing </a:t>
            </a:r>
          </a:p>
          <a:p>
            <a:pPr marL="742950" lvl="1" indent="-285750">
              <a:buFontTx/>
              <a:buChar char="-"/>
            </a:pPr>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Outside Parts Sales: </a:t>
            </a:r>
            <a:r>
              <a:rPr lang="en-US" sz="1200" dirty="0">
                <a:latin typeface="Times New Roman" panose="02020603050405020304" pitchFamily="18" charset="0"/>
                <a:cs typeface="Times New Roman" panose="02020603050405020304" pitchFamily="18" charset="0"/>
              </a:rPr>
              <a:t>Toby Buchannan will be starting his route in the next 2 weeks.  This will enable greater presence in a lucrative territory we have been limited on due to lack of personnel</a:t>
            </a:r>
          </a:p>
          <a:p>
            <a:pPr marL="742950" lvl="1"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Back-Counter:</a:t>
            </a:r>
            <a:r>
              <a:rPr lang="en-US" sz="1200" dirty="0">
                <a:latin typeface="Times New Roman" panose="02020603050405020304" pitchFamily="18" charset="0"/>
                <a:cs typeface="Times New Roman" panose="02020603050405020304" pitchFamily="18" charset="0"/>
              </a:rPr>
              <a:t> Stop the bottle neck on Johnny.  Goal is that Technicians spend less time in War room</a:t>
            </a:r>
          </a:p>
          <a:p>
            <a:endParaRPr lang="en-US" sz="1200" dirty="0">
              <a:latin typeface="Times New Roman" panose="02020603050405020304" pitchFamily="18" charset="0"/>
              <a:cs typeface="Times New Roman" panose="02020603050405020304" pitchFamily="18" charset="0"/>
            </a:endParaRPr>
          </a:p>
          <a:p>
            <a:pPr lvl="1"/>
            <a:r>
              <a:rPr lang="en-US" sz="1200" b="1" dirty="0">
                <a:latin typeface="Times New Roman" panose="02020603050405020304" pitchFamily="18" charset="0"/>
                <a:cs typeface="Times New Roman" panose="02020603050405020304" pitchFamily="18" charset="0"/>
              </a:rPr>
              <a:t>BUDGET: 1,480,000    Monthly Average: 1,184,04 </a:t>
            </a:r>
            <a:r>
              <a:rPr lang="en-US" sz="1200" dirty="0">
                <a:latin typeface="Times New Roman" panose="02020603050405020304" pitchFamily="18" charset="0"/>
                <a:cs typeface="Times New Roman" panose="02020603050405020304" pitchFamily="18" charset="0"/>
              </a:rPr>
              <a:t>   </a:t>
            </a:r>
            <a:r>
              <a:rPr lang="en-US" sz="1200" b="1" dirty="0">
                <a:solidFill>
                  <a:schemeClr val="bg1"/>
                </a:solidFill>
                <a:highlight>
                  <a:srgbClr val="FF0000"/>
                </a:highlight>
                <a:latin typeface="Times New Roman" panose="02020603050405020304" pitchFamily="18" charset="0"/>
                <a:cs typeface="Times New Roman" panose="02020603050405020304" pitchFamily="18" charset="0"/>
              </a:rPr>
              <a:t>Variance: - 295,956</a:t>
            </a:r>
          </a:p>
        </p:txBody>
      </p:sp>
      <p:pic>
        <p:nvPicPr>
          <p:cNvPr id="1026" name="Picture 2">
            <a:extLst>
              <a:ext uri="{FF2B5EF4-FFF2-40B4-BE49-F238E27FC236}">
                <a16:creationId xmlns:a16="http://schemas.microsoft.com/office/drawing/2014/main" id="{544CFDC4-BC7F-EB8A-1B1C-CDAEF8C26537}"/>
              </a:ext>
            </a:extLst>
          </p:cNvPr>
          <p:cNvPicPr>
            <a:picLocks noChangeAspect="1" noChangeArrowheads="1"/>
          </p:cNvPicPr>
          <p:nvPr/>
        </p:nvPicPr>
        <p:blipFill rotWithShape="1">
          <a:blip r:embed="rId2">
            <a:alphaModFix amt="12000"/>
            <a:extLst>
              <a:ext uri="{28A0092B-C50C-407E-A947-70E740481C1C}">
                <a14:useLocalDpi xmlns:a14="http://schemas.microsoft.com/office/drawing/2010/main" val="0"/>
              </a:ext>
            </a:extLst>
          </a:blip>
          <a:srcRect l="1044" t="991" b="1"/>
          <a:stretch/>
        </p:blipFill>
        <p:spPr bwMode="auto">
          <a:xfrm>
            <a:off x="4415003" y="2468062"/>
            <a:ext cx="3289002" cy="329078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2C2BF992-22C4-BE13-823F-C848D855AE55}"/>
              </a:ext>
            </a:extLst>
          </p:cNvPr>
          <p:cNvSpPr txBox="1"/>
          <p:nvPr/>
        </p:nvSpPr>
        <p:spPr>
          <a:xfrm>
            <a:off x="204649" y="4024358"/>
            <a:ext cx="5806852" cy="1661993"/>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SALES</a:t>
            </a:r>
          </a:p>
          <a:p>
            <a:pPr marL="285750" indent="-285750">
              <a:buFontTx/>
              <a:buChar char="-"/>
            </a:pPr>
            <a:r>
              <a:rPr lang="en-US" sz="1200" b="1" dirty="0">
                <a:latin typeface="Times New Roman" panose="02020603050405020304" pitchFamily="18" charset="0"/>
                <a:cs typeface="Times New Roman" panose="02020603050405020304" pitchFamily="18" charset="0"/>
              </a:rPr>
              <a:t>Retail:</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Municipal:</a:t>
            </a:r>
            <a:endParaRPr lang="en-US" sz="1200" dirty="0">
              <a:latin typeface="Times New Roman" panose="02020603050405020304" pitchFamily="18" charset="0"/>
              <a:cs typeface="Times New Roman" panose="02020603050405020304" pitchFamily="18" charset="0"/>
            </a:endParaRPr>
          </a:p>
          <a:p>
            <a:endParaRPr lang="en-US" sz="1200" b="1" dirty="0">
              <a:latin typeface="Times New Roman" panose="02020603050405020304" pitchFamily="18" charset="0"/>
              <a:cs typeface="Times New Roman" panose="02020603050405020304" pitchFamily="18" charset="0"/>
            </a:endParaRPr>
          </a:p>
          <a:p>
            <a:endParaRPr lang="en-US" sz="1200" b="1" dirty="0">
              <a:latin typeface="Times New Roman" panose="02020603050405020304" pitchFamily="18" charset="0"/>
              <a:cs typeface="Times New Roman" panose="02020603050405020304" pitchFamily="18" charset="0"/>
            </a:endParaRPr>
          </a:p>
          <a:p>
            <a:r>
              <a:rPr lang="en-US" sz="1200" b="1" dirty="0">
                <a:latin typeface="Times New Roman" panose="02020603050405020304" pitchFamily="18" charset="0"/>
                <a:cs typeface="Times New Roman" panose="02020603050405020304" pitchFamily="18" charset="0"/>
              </a:rPr>
              <a:t>2023 Average Month: 4.636 mil        Monthly Average: 5.078 mil       </a:t>
            </a:r>
            <a:r>
              <a:rPr lang="en-US" sz="1200" b="1" dirty="0">
                <a:solidFill>
                  <a:schemeClr val="accent6">
                    <a:lumMod val="50000"/>
                  </a:schemeClr>
                </a:solidFill>
                <a:highlight>
                  <a:srgbClr val="00FF00"/>
                </a:highlight>
                <a:latin typeface="Times New Roman" panose="02020603050405020304" pitchFamily="18" charset="0"/>
                <a:cs typeface="Times New Roman" panose="02020603050405020304" pitchFamily="18" charset="0"/>
              </a:rPr>
              <a:t>Variance: 442,000</a:t>
            </a:r>
          </a:p>
        </p:txBody>
      </p:sp>
      <p:sp>
        <p:nvSpPr>
          <p:cNvPr id="12" name="TextBox 11">
            <a:extLst>
              <a:ext uri="{FF2B5EF4-FFF2-40B4-BE49-F238E27FC236}">
                <a16:creationId xmlns:a16="http://schemas.microsoft.com/office/drawing/2014/main" id="{178E777E-8D53-2FE1-BAF7-C2E547BF3312}"/>
              </a:ext>
            </a:extLst>
          </p:cNvPr>
          <p:cNvSpPr txBox="1"/>
          <p:nvPr/>
        </p:nvSpPr>
        <p:spPr>
          <a:xfrm>
            <a:off x="6095998" y="4024358"/>
            <a:ext cx="5891351" cy="2769989"/>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SERVICE</a:t>
            </a:r>
          </a:p>
          <a:p>
            <a:r>
              <a:rPr lang="en-US" sz="1200" b="1" dirty="0">
                <a:latin typeface="Times New Roman" panose="02020603050405020304" pitchFamily="18" charset="0"/>
                <a:cs typeface="Times New Roman" panose="02020603050405020304" pitchFamily="18" charset="0"/>
              </a:rPr>
              <a:t>Sales initiatives:  </a:t>
            </a:r>
            <a:r>
              <a:rPr lang="en-US" sz="1200" dirty="0">
                <a:latin typeface="Times New Roman" panose="02020603050405020304" pitchFamily="18" charset="0"/>
                <a:cs typeface="Times New Roman" panose="02020603050405020304" pitchFamily="18" charset="0"/>
              </a:rPr>
              <a:t>Mobile PM services are becoming popular as they minimize/eliminate down time for our Customers that do not work on SAT/SUN.  </a:t>
            </a:r>
            <a:r>
              <a:rPr lang="en-US" sz="1200" dirty="0" err="1">
                <a:latin typeface="Times New Roman" panose="02020603050405020304" pitchFamily="18" charset="0"/>
                <a:cs typeface="Times New Roman" panose="02020603050405020304" pitchFamily="18" charset="0"/>
              </a:rPr>
              <a:t>Hesselbein</a:t>
            </a:r>
            <a:r>
              <a:rPr lang="en-US" sz="1200" dirty="0">
                <a:latin typeface="Times New Roman" panose="02020603050405020304" pitchFamily="18" charset="0"/>
                <a:cs typeface="Times New Roman" panose="02020603050405020304" pitchFamily="18" charset="0"/>
              </a:rPr>
              <a:t> and RPT want their entire fleets maintained this way going forward.  As this grows, Ken and I intend to leverage Samual Garza and Mason Martindale for additional support.  1 driver + 1 new Tech per truck</a:t>
            </a:r>
          </a:p>
          <a:p>
            <a:endParaRPr lang="en-US" sz="1200" dirty="0">
              <a:latin typeface="Times New Roman" panose="02020603050405020304" pitchFamily="18" charset="0"/>
              <a:cs typeface="Times New Roman" panose="02020603050405020304" pitchFamily="18" charset="0"/>
            </a:endParaRPr>
          </a:p>
          <a:p>
            <a:r>
              <a:rPr lang="en-US" sz="1200" b="1" dirty="0">
                <a:latin typeface="Times New Roman" panose="02020603050405020304" pitchFamily="18" charset="0"/>
                <a:cs typeface="Times New Roman" panose="02020603050405020304" pitchFamily="18" charset="0"/>
              </a:rPr>
              <a:t>Morale:  </a:t>
            </a:r>
            <a:r>
              <a:rPr lang="en-US" sz="1200" dirty="0">
                <a:latin typeface="Times New Roman" panose="02020603050405020304" pitchFamily="18" charset="0"/>
                <a:cs typeface="Times New Roman" panose="02020603050405020304" pitchFamily="18" charset="0"/>
              </a:rPr>
              <a:t>An engineer from BIG ASS FANS will be in next week to show us how to get the most out of our fans (what doors open, which closed, exhaust fans opened etc.)</a:t>
            </a:r>
          </a:p>
          <a:p>
            <a:endParaRPr lang="en-US" sz="1200" b="1" dirty="0">
              <a:latin typeface="Times New Roman" panose="02020603050405020304" pitchFamily="18" charset="0"/>
              <a:cs typeface="Times New Roman" panose="02020603050405020304" pitchFamily="18" charset="0"/>
            </a:endParaRPr>
          </a:p>
          <a:p>
            <a:r>
              <a:rPr lang="en-US" sz="1200" b="1" dirty="0">
                <a:latin typeface="Times New Roman" panose="02020603050405020304" pitchFamily="18" charset="0"/>
                <a:cs typeface="Times New Roman" panose="02020603050405020304" pitchFamily="18" charset="0"/>
              </a:rPr>
              <a:t>SAFETY: </a:t>
            </a:r>
            <a:r>
              <a:rPr lang="en-US" sz="1200" dirty="0">
                <a:latin typeface="Times New Roman" panose="02020603050405020304" pitchFamily="18" charset="0"/>
                <a:cs typeface="Times New Roman" panose="02020603050405020304" pitchFamily="18" charset="0"/>
              </a:rPr>
              <a:t>$500 bonus to the Cleanest bay will be rewarded on 15 JUL 2024.</a:t>
            </a:r>
          </a:p>
          <a:p>
            <a:endParaRPr lang="en-US" sz="1200" b="1" dirty="0">
              <a:latin typeface="Times New Roman" panose="02020603050405020304" pitchFamily="18" charset="0"/>
              <a:cs typeface="Times New Roman" panose="02020603050405020304" pitchFamily="18" charset="0"/>
            </a:endParaRPr>
          </a:p>
          <a:p>
            <a:r>
              <a:rPr lang="en-US" sz="1200" b="1" dirty="0">
                <a:latin typeface="Times New Roman" panose="02020603050405020304" pitchFamily="18" charset="0"/>
                <a:cs typeface="Times New Roman" panose="02020603050405020304" pitchFamily="18" charset="0"/>
              </a:rPr>
              <a:t>***Anticipate Jerry Johnson retirement this Fall:  Ken is developing transition plan***</a:t>
            </a:r>
          </a:p>
          <a:p>
            <a:pPr lvl="1"/>
            <a:endParaRPr lang="en-US" sz="1200" b="1" dirty="0">
              <a:latin typeface="Times New Roman" panose="02020603050405020304" pitchFamily="18" charset="0"/>
              <a:cs typeface="Times New Roman" panose="02020603050405020304" pitchFamily="18" charset="0"/>
            </a:endParaRPr>
          </a:p>
          <a:p>
            <a:pPr lvl="1"/>
            <a:r>
              <a:rPr lang="en-US" sz="1200" b="1" dirty="0">
                <a:latin typeface="Times New Roman" panose="02020603050405020304" pitchFamily="18" charset="0"/>
                <a:cs typeface="Times New Roman" panose="02020603050405020304" pitchFamily="18" charset="0"/>
              </a:rPr>
              <a:t>BUDGET: 275,000</a:t>
            </a:r>
            <a:r>
              <a:rPr lang="en-US" sz="1200"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Monthly Average: 266,901</a:t>
            </a:r>
            <a:r>
              <a:rPr lang="en-US" sz="1200" dirty="0">
                <a:latin typeface="Times New Roman" panose="02020603050405020304" pitchFamily="18" charset="0"/>
                <a:cs typeface="Times New Roman" panose="02020603050405020304" pitchFamily="18" charset="0"/>
              </a:rPr>
              <a:t>	</a:t>
            </a:r>
            <a:r>
              <a:rPr lang="en-US" sz="1200" b="1" dirty="0">
                <a:solidFill>
                  <a:schemeClr val="bg1"/>
                </a:solidFill>
                <a:highlight>
                  <a:srgbClr val="FF0000"/>
                </a:highlight>
                <a:latin typeface="Times New Roman" panose="02020603050405020304" pitchFamily="18" charset="0"/>
                <a:cs typeface="Times New Roman" panose="02020603050405020304" pitchFamily="18" charset="0"/>
              </a:rPr>
              <a:t>Variance: -8,099</a:t>
            </a:r>
          </a:p>
        </p:txBody>
      </p:sp>
    </p:spTree>
    <p:extLst>
      <p:ext uri="{BB962C8B-B14F-4D97-AF65-F5344CB8AC3E}">
        <p14:creationId xmlns:p14="http://schemas.microsoft.com/office/powerpoint/2010/main" val="2027160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61071-6EC8-95BA-A0E9-A6AC46B9E555}"/>
              </a:ext>
            </a:extLst>
          </p:cNvPr>
          <p:cNvSpPr>
            <a:spLocks noGrp="1"/>
          </p:cNvSpPr>
          <p:nvPr>
            <p:ph type="ctrTitle"/>
          </p:nvPr>
        </p:nvSpPr>
        <p:spPr>
          <a:xfrm>
            <a:off x="900820" y="146719"/>
            <a:ext cx="10221362" cy="760758"/>
          </a:xfrm>
        </p:spPr>
        <p:txBody>
          <a:bodyPr>
            <a:normAutofit fontScale="90000"/>
          </a:bodyPr>
          <a:lstStyle/>
          <a:p>
            <a:r>
              <a:rPr lang="en-US" b="1" dirty="0">
                <a:latin typeface="Times New Roman" panose="02020603050405020304" pitchFamily="18" charset="0"/>
                <a:cs typeface="Times New Roman" panose="02020603050405020304" pitchFamily="18" charset="0"/>
              </a:rPr>
              <a:t>JUN ACCOUNTING UPDATE</a:t>
            </a:r>
          </a:p>
        </p:txBody>
      </p:sp>
      <p:sp>
        <p:nvSpPr>
          <p:cNvPr id="4" name="TextBox 3">
            <a:extLst>
              <a:ext uri="{FF2B5EF4-FFF2-40B4-BE49-F238E27FC236}">
                <a16:creationId xmlns:a16="http://schemas.microsoft.com/office/drawing/2014/main" id="{B89E0C75-F2A1-77A4-633B-C10458FF2C59}"/>
              </a:ext>
            </a:extLst>
          </p:cNvPr>
          <p:cNvSpPr txBox="1"/>
          <p:nvPr/>
        </p:nvSpPr>
        <p:spPr>
          <a:xfrm>
            <a:off x="204649" y="805556"/>
            <a:ext cx="5818362" cy="1846659"/>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PERSONNEL  AND EQUIPMENT</a:t>
            </a: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Recommended New hires </a:t>
            </a:r>
          </a:p>
          <a:p>
            <a:pPr lvl="1"/>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Potential Terms / Resignations</a:t>
            </a:r>
          </a:p>
          <a:p>
            <a:pPr marL="285750" indent="-285750">
              <a:buFontTx/>
              <a:buChar char="-"/>
            </a:pPr>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Morale / Team Building</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PURCHASES NECESSARY FOR SUCCESS</a:t>
            </a:r>
          </a:p>
          <a:p>
            <a:endParaRPr lang="en-US" sz="12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050E8E12-1FFB-1F72-3A4F-770F658584EF}"/>
              </a:ext>
            </a:extLst>
          </p:cNvPr>
          <p:cNvSpPr txBox="1"/>
          <p:nvPr/>
        </p:nvSpPr>
        <p:spPr>
          <a:xfrm>
            <a:off x="6095999" y="805556"/>
            <a:ext cx="5891351" cy="1846659"/>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CBI</a:t>
            </a:r>
          </a:p>
          <a:p>
            <a:pPr marL="285750" indent="-285750">
              <a:buFontTx/>
              <a:buChar char="-"/>
            </a:pPr>
            <a:r>
              <a:rPr lang="en-US" sz="1200" b="1" dirty="0">
                <a:latin typeface="Times New Roman" panose="02020603050405020304" pitchFamily="18" charset="0"/>
                <a:cs typeface="Times New Roman" panose="02020603050405020304" pitchFamily="18" charset="0"/>
              </a:rPr>
              <a:t>RECOURSE</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RECOMMENDED INCREASES</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FORECASTED ISSUES</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endParaRPr lang="en-US" sz="1200" dirty="0">
              <a:latin typeface="Times New Roman" panose="02020603050405020304" pitchFamily="18" charset="0"/>
              <a:cs typeface="Times New Roman" panose="02020603050405020304" pitchFamily="18" charset="0"/>
            </a:endParaRPr>
          </a:p>
        </p:txBody>
      </p:sp>
      <p:pic>
        <p:nvPicPr>
          <p:cNvPr id="1026" name="Picture 2">
            <a:extLst>
              <a:ext uri="{FF2B5EF4-FFF2-40B4-BE49-F238E27FC236}">
                <a16:creationId xmlns:a16="http://schemas.microsoft.com/office/drawing/2014/main" id="{544CFDC4-BC7F-EB8A-1B1C-CDAEF8C26537}"/>
              </a:ext>
            </a:extLst>
          </p:cNvPr>
          <p:cNvPicPr>
            <a:picLocks noChangeAspect="1" noChangeArrowheads="1"/>
          </p:cNvPicPr>
          <p:nvPr/>
        </p:nvPicPr>
        <p:blipFill rotWithShape="1">
          <a:blip r:embed="rId2">
            <a:alphaModFix amt="12000"/>
            <a:extLst>
              <a:ext uri="{28A0092B-C50C-407E-A947-70E740481C1C}">
                <a14:useLocalDpi xmlns:a14="http://schemas.microsoft.com/office/drawing/2010/main" val="0"/>
              </a:ext>
            </a:extLst>
          </a:blip>
          <a:srcRect l="1044" t="991" b="1"/>
          <a:stretch/>
        </p:blipFill>
        <p:spPr bwMode="auto">
          <a:xfrm>
            <a:off x="4415003" y="2468062"/>
            <a:ext cx="3289002" cy="329078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2C2BF992-22C4-BE13-823F-C848D855AE55}"/>
              </a:ext>
            </a:extLst>
          </p:cNvPr>
          <p:cNvSpPr txBox="1"/>
          <p:nvPr/>
        </p:nvSpPr>
        <p:spPr>
          <a:xfrm>
            <a:off x="204649" y="4024358"/>
            <a:ext cx="5806852" cy="1292662"/>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5 DAY</a:t>
            </a:r>
          </a:p>
          <a:p>
            <a:pPr marL="285750" indent="-285750">
              <a:buFontTx/>
              <a:buChar char="-"/>
            </a:pPr>
            <a:r>
              <a:rPr lang="en-US" sz="1200" b="1" dirty="0">
                <a:latin typeface="Times New Roman" panose="02020603050405020304" pitchFamily="18" charset="0"/>
                <a:cs typeface="Times New Roman" panose="02020603050405020304" pitchFamily="18" charset="0"/>
              </a:rPr>
              <a:t>ISSUES </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RESOLUTIONS</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REQUEST</a:t>
            </a:r>
            <a:endParaRPr lang="en-US" sz="1200" dirty="0">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178E777E-8D53-2FE1-BAF7-C2E547BF3312}"/>
              </a:ext>
            </a:extLst>
          </p:cNvPr>
          <p:cNvSpPr txBox="1"/>
          <p:nvPr/>
        </p:nvSpPr>
        <p:spPr>
          <a:xfrm>
            <a:off x="6095998" y="4024358"/>
            <a:ext cx="5891351" cy="1661993"/>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AP / AR / KEY CONTROL / EXPENSES AND REPORTS</a:t>
            </a:r>
          </a:p>
          <a:p>
            <a:r>
              <a:rPr lang="en-US" sz="1200" b="1" dirty="0">
                <a:latin typeface="Times New Roman" panose="02020603050405020304" pitchFamily="18" charset="0"/>
                <a:cs typeface="Times New Roman" panose="02020603050405020304" pitchFamily="18" charset="0"/>
              </a:rPr>
              <a:t>PROJECTIONS:</a:t>
            </a:r>
          </a:p>
          <a:p>
            <a:endParaRPr lang="en-US" sz="1200" dirty="0">
              <a:latin typeface="Times New Roman" panose="02020603050405020304" pitchFamily="18" charset="0"/>
              <a:cs typeface="Times New Roman" panose="02020603050405020304" pitchFamily="18" charset="0"/>
            </a:endParaRPr>
          </a:p>
          <a:p>
            <a:r>
              <a:rPr lang="en-US" sz="1200" b="1" dirty="0">
                <a:latin typeface="Times New Roman" panose="02020603050405020304" pitchFamily="18" charset="0"/>
                <a:cs typeface="Times New Roman" panose="02020603050405020304" pitchFamily="18" charset="0"/>
              </a:rPr>
              <a:t>INITIATIVES:  </a:t>
            </a:r>
            <a:endParaRPr lang="en-US" sz="1200" dirty="0">
              <a:latin typeface="Times New Roman" panose="02020603050405020304" pitchFamily="18" charset="0"/>
              <a:cs typeface="Times New Roman" panose="02020603050405020304" pitchFamily="18" charset="0"/>
            </a:endParaRPr>
          </a:p>
          <a:p>
            <a:endParaRPr lang="en-US" sz="1200" b="1" dirty="0">
              <a:latin typeface="Times New Roman" panose="02020603050405020304" pitchFamily="18" charset="0"/>
              <a:cs typeface="Times New Roman" panose="02020603050405020304" pitchFamily="18" charset="0"/>
            </a:endParaRPr>
          </a:p>
          <a:p>
            <a:r>
              <a:rPr lang="en-US" sz="1200" b="1" dirty="0">
                <a:latin typeface="Times New Roman" panose="02020603050405020304" pitchFamily="18" charset="0"/>
                <a:cs typeface="Times New Roman" panose="02020603050405020304" pitchFamily="18" charset="0"/>
              </a:rPr>
              <a:t>SAFETY:</a:t>
            </a:r>
          </a:p>
          <a:p>
            <a:endParaRPr lang="en-US" sz="1200" b="1" dirty="0">
              <a:latin typeface="Times New Roman" panose="02020603050405020304" pitchFamily="18" charset="0"/>
              <a:cs typeface="Times New Roman" panose="02020603050405020304" pitchFamily="18" charset="0"/>
            </a:endParaRPr>
          </a:p>
          <a:p>
            <a:pPr lvl="1"/>
            <a:endParaRPr lang="en-US" sz="1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71443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61071-6EC8-95BA-A0E9-A6AC46B9E555}"/>
              </a:ext>
            </a:extLst>
          </p:cNvPr>
          <p:cNvSpPr>
            <a:spLocks noGrp="1"/>
          </p:cNvSpPr>
          <p:nvPr>
            <p:ph type="ctrTitle"/>
          </p:nvPr>
        </p:nvSpPr>
        <p:spPr>
          <a:xfrm>
            <a:off x="900820" y="146719"/>
            <a:ext cx="10221362" cy="760758"/>
          </a:xfrm>
        </p:spPr>
        <p:txBody>
          <a:bodyPr>
            <a:normAutofit fontScale="90000"/>
          </a:bodyPr>
          <a:lstStyle/>
          <a:p>
            <a:r>
              <a:rPr lang="en-US" b="1" dirty="0">
                <a:latin typeface="Times New Roman" panose="02020603050405020304" pitchFamily="18" charset="0"/>
                <a:cs typeface="Times New Roman" panose="02020603050405020304" pitchFamily="18" charset="0"/>
              </a:rPr>
              <a:t>JUN PARTS UPDATE</a:t>
            </a:r>
          </a:p>
        </p:txBody>
      </p:sp>
      <p:sp>
        <p:nvSpPr>
          <p:cNvPr id="4" name="TextBox 3">
            <a:extLst>
              <a:ext uri="{FF2B5EF4-FFF2-40B4-BE49-F238E27FC236}">
                <a16:creationId xmlns:a16="http://schemas.microsoft.com/office/drawing/2014/main" id="{B89E0C75-F2A1-77A4-633B-C10458FF2C59}"/>
              </a:ext>
            </a:extLst>
          </p:cNvPr>
          <p:cNvSpPr txBox="1"/>
          <p:nvPr/>
        </p:nvSpPr>
        <p:spPr>
          <a:xfrm>
            <a:off x="204649" y="805556"/>
            <a:ext cx="5818362" cy="1846659"/>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PERSONNEL  AND EQUIPMENT</a:t>
            </a: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Recommended New hires </a:t>
            </a:r>
          </a:p>
          <a:p>
            <a:pPr lvl="1"/>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Potential Terms / Resignations</a:t>
            </a:r>
          </a:p>
          <a:p>
            <a:pPr marL="285750" indent="-285750">
              <a:buFontTx/>
              <a:buChar char="-"/>
            </a:pPr>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Morale / Team Building</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PURCHASES NECESSARY FOR SUCCESS</a:t>
            </a:r>
          </a:p>
          <a:p>
            <a:endParaRPr lang="en-US" sz="12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050E8E12-1FFB-1F72-3A4F-770F658584EF}"/>
              </a:ext>
            </a:extLst>
          </p:cNvPr>
          <p:cNvSpPr txBox="1"/>
          <p:nvPr/>
        </p:nvSpPr>
        <p:spPr>
          <a:xfrm>
            <a:off x="6095999" y="805556"/>
            <a:ext cx="5891351" cy="2215991"/>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WAREHOUSE</a:t>
            </a:r>
          </a:p>
          <a:p>
            <a:pPr marL="285750" indent="-285750">
              <a:buFontTx/>
              <a:buChar char="-"/>
            </a:pPr>
            <a:r>
              <a:rPr lang="en-US" sz="1200" b="1" dirty="0">
                <a:latin typeface="Times New Roman" panose="02020603050405020304" pitchFamily="18" charset="0"/>
                <a:cs typeface="Times New Roman" panose="02020603050405020304" pitchFamily="18" charset="0"/>
              </a:rPr>
              <a:t>VARIANCE:</a:t>
            </a:r>
          </a:p>
          <a:p>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DELIVERIES:</a:t>
            </a:r>
          </a:p>
          <a:p>
            <a:pPr marL="285750" indent="-285750">
              <a:buFontTx/>
              <a:buChar char="-"/>
            </a:pPr>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INITIATIVES:</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GOALS:</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SAFETY</a:t>
            </a:r>
          </a:p>
          <a:p>
            <a:pPr marL="285750" indent="-285750">
              <a:buFontTx/>
              <a:buChar char="-"/>
            </a:pPr>
            <a:endParaRPr lang="en-US" sz="1200" dirty="0">
              <a:latin typeface="Times New Roman" panose="02020603050405020304" pitchFamily="18" charset="0"/>
              <a:cs typeface="Times New Roman" panose="02020603050405020304" pitchFamily="18" charset="0"/>
            </a:endParaRPr>
          </a:p>
        </p:txBody>
      </p:sp>
      <p:pic>
        <p:nvPicPr>
          <p:cNvPr id="1026" name="Picture 2">
            <a:extLst>
              <a:ext uri="{FF2B5EF4-FFF2-40B4-BE49-F238E27FC236}">
                <a16:creationId xmlns:a16="http://schemas.microsoft.com/office/drawing/2014/main" id="{544CFDC4-BC7F-EB8A-1B1C-CDAEF8C26537}"/>
              </a:ext>
            </a:extLst>
          </p:cNvPr>
          <p:cNvPicPr>
            <a:picLocks noChangeAspect="1" noChangeArrowheads="1"/>
          </p:cNvPicPr>
          <p:nvPr/>
        </p:nvPicPr>
        <p:blipFill rotWithShape="1">
          <a:blip r:embed="rId2">
            <a:alphaModFix amt="12000"/>
            <a:extLst>
              <a:ext uri="{28A0092B-C50C-407E-A947-70E740481C1C}">
                <a14:useLocalDpi xmlns:a14="http://schemas.microsoft.com/office/drawing/2010/main" val="0"/>
              </a:ext>
            </a:extLst>
          </a:blip>
          <a:srcRect l="1044" t="991" b="1"/>
          <a:stretch/>
        </p:blipFill>
        <p:spPr bwMode="auto">
          <a:xfrm>
            <a:off x="4415003" y="2468062"/>
            <a:ext cx="3289002" cy="329078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2C2BF992-22C4-BE13-823F-C848D855AE55}"/>
              </a:ext>
            </a:extLst>
          </p:cNvPr>
          <p:cNvSpPr txBox="1"/>
          <p:nvPr/>
        </p:nvSpPr>
        <p:spPr>
          <a:xfrm>
            <a:off x="204649" y="4024358"/>
            <a:ext cx="5806852" cy="1292662"/>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COUNTER(S)</a:t>
            </a:r>
          </a:p>
          <a:p>
            <a:pPr marL="285750" indent="-285750">
              <a:buFontTx/>
              <a:buChar char="-"/>
            </a:pPr>
            <a:r>
              <a:rPr lang="en-US" sz="1200" b="1" dirty="0">
                <a:latin typeface="Times New Roman" panose="02020603050405020304" pitchFamily="18" charset="0"/>
                <a:cs typeface="Times New Roman" panose="02020603050405020304" pitchFamily="18" charset="0"/>
              </a:rPr>
              <a:t>FRONT COUNTER:  </a:t>
            </a:r>
            <a:endParaRPr lang="en-US" sz="12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BACK COUNTER:</a:t>
            </a:r>
            <a:endParaRPr lang="en-US" sz="1200" dirty="0">
              <a:latin typeface="Times New Roman" panose="02020603050405020304" pitchFamily="18" charset="0"/>
              <a:cs typeface="Times New Roman" panose="02020603050405020304" pitchFamily="18" charset="0"/>
            </a:endParaRPr>
          </a:p>
          <a:p>
            <a:pPr marL="742950" lvl="1" indent="-285750">
              <a:buFontTx/>
              <a:buChar char="-"/>
            </a:pPr>
            <a:endParaRPr lang="en-US" sz="1200" dirty="0">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178E777E-8D53-2FE1-BAF7-C2E547BF3312}"/>
              </a:ext>
            </a:extLst>
          </p:cNvPr>
          <p:cNvSpPr txBox="1"/>
          <p:nvPr/>
        </p:nvSpPr>
        <p:spPr>
          <a:xfrm>
            <a:off x="6095998" y="4024358"/>
            <a:ext cx="5891351" cy="2215991"/>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SALES</a:t>
            </a:r>
          </a:p>
          <a:p>
            <a:r>
              <a:rPr lang="en-US" sz="1200" b="1" dirty="0">
                <a:latin typeface="Times New Roman" panose="02020603050405020304" pitchFamily="18" charset="0"/>
                <a:cs typeface="Times New Roman" panose="02020603050405020304" pitchFamily="18" charset="0"/>
              </a:rPr>
              <a:t>TAMS / OUTSIDE:</a:t>
            </a:r>
          </a:p>
          <a:p>
            <a:endParaRPr lang="en-US" sz="1200" b="1" dirty="0">
              <a:latin typeface="Times New Roman" panose="02020603050405020304" pitchFamily="18" charset="0"/>
              <a:cs typeface="Times New Roman" panose="02020603050405020304" pitchFamily="18" charset="0"/>
            </a:endParaRPr>
          </a:p>
          <a:p>
            <a:r>
              <a:rPr lang="en-US" sz="1200" b="1" dirty="0">
                <a:latin typeface="Times New Roman" panose="02020603050405020304" pitchFamily="18" charset="0"/>
                <a:cs typeface="Times New Roman" panose="02020603050405020304" pitchFamily="18" charset="0"/>
              </a:rPr>
              <a:t>PROJECTIONS:</a:t>
            </a:r>
          </a:p>
          <a:p>
            <a:endParaRPr lang="en-US" sz="1200" dirty="0">
              <a:latin typeface="Times New Roman" panose="02020603050405020304" pitchFamily="18" charset="0"/>
              <a:cs typeface="Times New Roman" panose="02020603050405020304" pitchFamily="18" charset="0"/>
            </a:endParaRPr>
          </a:p>
          <a:p>
            <a:r>
              <a:rPr lang="en-US" sz="1200" b="1" dirty="0">
                <a:latin typeface="Times New Roman" panose="02020603050405020304" pitchFamily="18" charset="0"/>
                <a:cs typeface="Times New Roman" panose="02020603050405020304" pitchFamily="18" charset="0"/>
              </a:rPr>
              <a:t>INITIATIVES:  </a:t>
            </a:r>
            <a:endParaRPr lang="en-US" sz="1200" dirty="0">
              <a:latin typeface="Times New Roman" panose="02020603050405020304" pitchFamily="18" charset="0"/>
              <a:cs typeface="Times New Roman" panose="02020603050405020304" pitchFamily="18" charset="0"/>
            </a:endParaRPr>
          </a:p>
          <a:p>
            <a:endParaRPr lang="en-US" sz="1200" b="1" dirty="0">
              <a:latin typeface="Times New Roman" panose="02020603050405020304" pitchFamily="18" charset="0"/>
              <a:cs typeface="Times New Roman" panose="02020603050405020304" pitchFamily="18" charset="0"/>
            </a:endParaRPr>
          </a:p>
          <a:p>
            <a:r>
              <a:rPr lang="en-US" sz="1200" b="1" dirty="0">
                <a:latin typeface="Times New Roman" panose="02020603050405020304" pitchFamily="18" charset="0"/>
                <a:cs typeface="Times New Roman" panose="02020603050405020304" pitchFamily="18" charset="0"/>
              </a:rPr>
              <a:t>SAFETY:</a:t>
            </a:r>
          </a:p>
          <a:p>
            <a:endParaRPr lang="en-US" sz="1200" b="1" dirty="0">
              <a:latin typeface="Times New Roman" panose="02020603050405020304" pitchFamily="18" charset="0"/>
              <a:cs typeface="Times New Roman" panose="02020603050405020304" pitchFamily="18" charset="0"/>
            </a:endParaRPr>
          </a:p>
          <a:p>
            <a:pPr lvl="1"/>
            <a:endParaRPr lang="en-US" sz="1200" b="1" dirty="0">
              <a:latin typeface="Times New Roman" panose="02020603050405020304" pitchFamily="18" charset="0"/>
              <a:cs typeface="Times New Roman" panose="02020603050405020304" pitchFamily="18" charset="0"/>
            </a:endParaRPr>
          </a:p>
          <a:p>
            <a:pPr lvl="1"/>
            <a:r>
              <a:rPr lang="en-US" sz="1200" b="1" dirty="0">
                <a:latin typeface="Times New Roman" panose="02020603050405020304" pitchFamily="18" charset="0"/>
                <a:cs typeface="Times New Roman" panose="02020603050405020304" pitchFamily="18" charset="0"/>
              </a:rPr>
              <a:t>BUDGET: 1,480,000    Monthly Average: 1,184,04 </a:t>
            </a:r>
            <a:r>
              <a:rPr lang="en-US" sz="1200" dirty="0">
                <a:latin typeface="Times New Roman" panose="02020603050405020304" pitchFamily="18" charset="0"/>
                <a:cs typeface="Times New Roman" panose="02020603050405020304" pitchFamily="18" charset="0"/>
              </a:rPr>
              <a:t>   </a:t>
            </a:r>
            <a:r>
              <a:rPr lang="en-US" sz="1200" b="1" dirty="0">
                <a:solidFill>
                  <a:schemeClr val="bg1"/>
                </a:solidFill>
                <a:highlight>
                  <a:srgbClr val="FF0000"/>
                </a:highlight>
                <a:latin typeface="Times New Roman" panose="02020603050405020304" pitchFamily="18" charset="0"/>
                <a:cs typeface="Times New Roman" panose="02020603050405020304" pitchFamily="18" charset="0"/>
              </a:rPr>
              <a:t>Variance: - 295,956</a:t>
            </a:r>
          </a:p>
        </p:txBody>
      </p:sp>
    </p:spTree>
    <p:extLst>
      <p:ext uri="{BB962C8B-B14F-4D97-AF65-F5344CB8AC3E}">
        <p14:creationId xmlns:p14="http://schemas.microsoft.com/office/powerpoint/2010/main" val="627222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61071-6EC8-95BA-A0E9-A6AC46B9E555}"/>
              </a:ext>
            </a:extLst>
          </p:cNvPr>
          <p:cNvSpPr>
            <a:spLocks noGrp="1"/>
          </p:cNvSpPr>
          <p:nvPr>
            <p:ph type="ctrTitle"/>
          </p:nvPr>
        </p:nvSpPr>
        <p:spPr>
          <a:xfrm>
            <a:off x="900820" y="146719"/>
            <a:ext cx="10221362" cy="760758"/>
          </a:xfrm>
        </p:spPr>
        <p:txBody>
          <a:bodyPr>
            <a:normAutofit fontScale="90000"/>
          </a:bodyPr>
          <a:lstStyle/>
          <a:p>
            <a:r>
              <a:rPr lang="en-US" b="1" dirty="0">
                <a:latin typeface="Times New Roman" panose="02020603050405020304" pitchFamily="18" charset="0"/>
                <a:cs typeface="Times New Roman" panose="02020603050405020304" pitchFamily="18" charset="0"/>
              </a:rPr>
              <a:t>JUN SALES UPDATE</a:t>
            </a:r>
          </a:p>
        </p:txBody>
      </p:sp>
      <p:sp>
        <p:nvSpPr>
          <p:cNvPr id="4" name="TextBox 3">
            <a:extLst>
              <a:ext uri="{FF2B5EF4-FFF2-40B4-BE49-F238E27FC236}">
                <a16:creationId xmlns:a16="http://schemas.microsoft.com/office/drawing/2014/main" id="{B89E0C75-F2A1-77A4-633B-C10458FF2C59}"/>
              </a:ext>
            </a:extLst>
          </p:cNvPr>
          <p:cNvSpPr txBox="1"/>
          <p:nvPr/>
        </p:nvSpPr>
        <p:spPr>
          <a:xfrm>
            <a:off x="204649" y="805556"/>
            <a:ext cx="5818362" cy="2215991"/>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PERSONNEL  AND EQUIPMENT</a:t>
            </a: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Recommended New hires </a:t>
            </a:r>
          </a:p>
          <a:p>
            <a:pPr lvl="1"/>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Potential Terms / Resignations</a:t>
            </a:r>
          </a:p>
          <a:p>
            <a:pPr marL="285750" indent="-285750">
              <a:buFontTx/>
              <a:buChar char="-"/>
            </a:pPr>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Morale / Team Building</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PURCHASES NECESSARY FOR SUCCESS</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050E8E12-1FFB-1F72-3A4F-770F658584EF}"/>
              </a:ext>
            </a:extLst>
          </p:cNvPr>
          <p:cNvSpPr txBox="1"/>
          <p:nvPr/>
        </p:nvSpPr>
        <p:spPr>
          <a:xfrm>
            <a:off x="6095999" y="805556"/>
            <a:ext cx="5891351" cy="2215991"/>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RETAIL</a:t>
            </a:r>
          </a:p>
          <a:p>
            <a:pPr marL="285750" indent="-285750">
              <a:buFontTx/>
              <a:buChar char="-"/>
            </a:pPr>
            <a:r>
              <a:rPr lang="en-US" sz="1200" b="1" dirty="0">
                <a:latin typeface="Times New Roman" panose="02020603050405020304" pitchFamily="18" charset="0"/>
                <a:cs typeface="Times New Roman" panose="02020603050405020304" pitchFamily="18" charset="0"/>
              </a:rPr>
              <a:t>HD:</a:t>
            </a:r>
          </a:p>
          <a:p>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MD:</a:t>
            </a:r>
          </a:p>
          <a:p>
            <a:pPr marL="285750" indent="-285750">
              <a:buFontTx/>
              <a:buChar char="-"/>
            </a:pPr>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USED:</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INITIATIVES:</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GOALS</a:t>
            </a:r>
          </a:p>
          <a:p>
            <a:pPr marL="285750" indent="-285750">
              <a:buFontTx/>
              <a:buChar char="-"/>
            </a:pPr>
            <a:endParaRPr lang="en-US" sz="1200" dirty="0">
              <a:latin typeface="Times New Roman" panose="02020603050405020304" pitchFamily="18" charset="0"/>
              <a:cs typeface="Times New Roman" panose="02020603050405020304" pitchFamily="18" charset="0"/>
            </a:endParaRPr>
          </a:p>
        </p:txBody>
      </p:sp>
      <p:pic>
        <p:nvPicPr>
          <p:cNvPr id="1026" name="Picture 2">
            <a:extLst>
              <a:ext uri="{FF2B5EF4-FFF2-40B4-BE49-F238E27FC236}">
                <a16:creationId xmlns:a16="http://schemas.microsoft.com/office/drawing/2014/main" id="{544CFDC4-BC7F-EB8A-1B1C-CDAEF8C26537}"/>
              </a:ext>
            </a:extLst>
          </p:cNvPr>
          <p:cNvPicPr>
            <a:picLocks noChangeAspect="1" noChangeArrowheads="1"/>
          </p:cNvPicPr>
          <p:nvPr/>
        </p:nvPicPr>
        <p:blipFill rotWithShape="1">
          <a:blip r:embed="rId2">
            <a:alphaModFix amt="12000"/>
            <a:extLst>
              <a:ext uri="{28A0092B-C50C-407E-A947-70E740481C1C}">
                <a14:useLocalDpi xmlns:a14="http://schemas.microsoft.com/office/drawing/2010/main" val="0"/>
              </a:ext>
            </a:extLst>
          </a:blip>
          <a:srcRect l="1044" t="991" b="1"/>
          <a:stretch/>
        </p:blipFill>
        <p:spPr bwMode="auto">
          <a:xfrm>
            <a:off x="4415003" y="2468062"/>
            <a:ext cx="3289002" cy="329078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2C2BF992-22C4-BE13-823F-C848D855AE55}"/>
              </a:ext>
            </a:extLst>
          </p:cNvPr>
          <p:cNvSpPr txBox="1"/>
          <p:nvPr/>
        </p:nvSpPr>
        <p:spPr>
          <a:xfrm>
            <a:off x="204649" y="4024358"/>
            <a:ext cx="5806852" cy="2215991"/>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MUNICIPAL</a:t>
            </a:r>
          </a:p>
          <a:p>
            <a:pPr marL="285750" indent="-285750">
              <a:buFontTx/>
              <a:buChar char="-"/>
            </a:pPr>
            <a:r>
              <a:rPr lang="en-US" sz="1200" b="1" dirty="0">
                <a:latin typeface="Times New Roman" panose="02020603050405020304" pitchFamily="18" charset="0"/>
                <a:cs typeface="Times New Roman" panose="02020603050405020304" pitchFamily="18" charset="0"/>
              </a:rPr>
              <a:t>BIDS THIS MONTH:  </a:t>
            </a:r>
            <a:endParaRPr lang="en-US" sz="12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NEW CUSTOMERS:</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INVENTORY CONTROL: implementing inventory control measures by addressing inventory at 12-13 weeks out and again 6-8 weeks out.  Leveraging the Muni Sales Synch for this.  LEAD- Christy Fletcher</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BUDGET:</a:t>
            </a:r>
            <a:endParaRPr lang="en-US" sz="1200" dirty="0">
              <a:latin typeface="Times New Roman" panose="02020603050405020304" pitchFamily="18" charset="0"/>
              <a:cs typeface="Times New Roman" panose="02020603050405020304" pitchFamily="18" charset="0"/>
            </a:endParaRPr>
          </a:p>
          <a:p>
            <a:pPr marL="742950" lvl="1" indent="-285750">
              <a:buFontTx/>
              <a:buChar char="-"/>
            </a:pPr>
            <a:endParaRPr lang="en-US" sz="1200" dirty="0">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178E777E-8D53-2FE1-BAF7-C2E547BF3312}"/>
              </a:ext>
            </a:extLst>
          </p:cNvPr>
          <p:cNvSpPr txBox="1"/>
          <p:nvPr/>
        </p:nvSpPr>
        <p:spPr>
          <a:xfrm>
            <a:off x="6095998" y="4024358"/>
            <a:ext cx="5891351" cy="1846659"/>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SALES</a:t>
            </a:r>
          </a:p>
          <a:p>
            <a:r>
              <a:rPr lang="en-US" sz="1200" b="1" dirty="0">
                <a:latin typeface="Times New Roman" panose="02020603050405020304" pitchFamily="18" charset="0"/>
                <a:cs typeface="Times New Roman" panose="02020603050405020304" pitchFamily="18" charset="0"/>
              </a:rPr>
              <a:t>15+ DAYS on HAND:</a:t>
            </a:r>
          </a:p>
          <a:p>
            <a:endParaRPr lang="en-US" sz="1200" b="1" dirty="0">
              <a:latin typeface="Times New Roman" panose="02020603050405020304" pitchFamily="18" charset="0"/>
              <a:cs typeface="Times New Roman" panose="02020603050405020304" pitchFamily="18" charset="0"/>
            </a:endParaRPr>
          </a:p>
          <a:p>
            <a:endParaRPr lang="en-US" sz="1200" b="1" dirty="0">
              <a:latin typeface="Times New Roman" panose="02020603050405020304" pitchFamily="18" charset="0"/>
              <a:cs typeface="Times New Roman" panose="02020603050405020304" pitchFamily="18" charset="0"/>
            </a:endParaRPr>
          </a:p>
          <a:p>
            <a:endParaRPr lang="en-US" sz="1200" b="1" dirty="0">
              <a:latin typeface="Times New Roman" panose="02020603050405020304" pitchFamily="18" charset="0"/>
              <a:cs typeface="Times New Roman" panose="02020603050405020304" pitchFamily="18" charset="0"/>
            </a:endParaRPr>
          </a:p>
          <a:p>
            <a:endParaRPr lang="en-US" sz="1200" b="1" dirty="0">
              <a:latin typeface="Times New Roman" panose="02020603050405020304" pitchFamily="18" charset="0"/>
              <a:cs typeface="Times New Roman" panose="02020603050405020304" pitchFamily="18" charset="0"/>
            </a:endParaRPr>
          </a:p>
          <a:p>
            <a:endParaRPr lang="en-US" sz="1200" b="1" dirty="0">
              <a:latin typeface="Times New Roman" panose="02020603050405020304" pitchFamily="18" charset="0"/>
              <a:cs typeface="Times New Roman" panose="02020603050405020304" pitchFamily="18" charset="0"/>
            </a:endParaRPr>
          </a:p>
          <a:p>
            <a:endParaRPr lang="en-US" sz="1200" b="1" dirty="0">
              <a:latin typeface="Times New Roman" panose="02020603050405020304" pitchFamily="18" charset="0"/>
              <a:cs typeface="Times New Roman" panose="02020603050405020304" pitchFamily="18" charset="0"/>
            </a:endParaRPr>
          </a:p>
          <a:p>
            <a:r>
              <a:rPr lang="en-US" sz="1200" b="1" dirty="0">
                <a:latin typeface="Times New Roman" panose="02020603050405020304" pitchFamily="18" charset="0"/>
                <a:cs typeface="Times New Roman" panose="02020603050405020304" pitchFamily="18" charset="0"/>
              </a:rPr>
              <a:t>2023 Average Month: 4.636 mil         Monthly Average: 5.078 mil         </a:t>
            </a:r>
            <a:r>
              <a:rPr lang="en-US" sz="1200" b="1" dirty="0">
                <a:solidFill>
                  <a:schemeClr val="accent6">
                    <a:lumMod val="50000"/>
                  </a:schemeClr>
                </a:solidFill>
                <a:highlight>
                  <a:srgbClr val="00FF00"/>
                </a:highlight>
                <a:latin typeface="Times New Roman" panose="02020603050405020304" pitchFamily="18" charset="0"/>
                <a:cs typeface="Times New Roman" panose="02020603050405020304" pitchFamily="18" charset="0"/>
              </a:rPr>
              <a:t>Variance: 442,000</a:t>
            </a:r>
          </a:p>
        </p:txBody>
      </p:sp>
    </p:spTree>
    <p:extLst>
      <p:ext uri="{BB962C8B-B14F-4D97-AF65-F5344CB8AC3E}">
        <p14:creationId xmlns:p14="http://schemas.microsoft.com/office/powerpoint/2010/main" val="22957138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61071-6EC8-95BA-A0E9-A6AC46B9E555}"/>
              </a:ext>
            </a:extLst>
          </p:cNvPr>
          <p:cNvSpPr>
            <a:spLocks noGrp="1"/>
          </p:cNvSpPr>
          <p:nvPr>
            <p:ph type="ctrTitle"/>
          </p:nvPr>
        </p:nvSpPr>
        <p:spPr>
          <a:xfrm>
            <a:off x="900820" y="146719"/>
            <a:ext cx="10221362" cy="760758"/>
          </a:xfrm>
        </p:spPr>
        <p:txBody>
          <a:bodyPr>
            <a:normAutofit fontScale="90000"/>
          </a:bodyPr>
          <a:lstStyle/>
          <a:p>
            <a:r>
              <a:rPr lang="en-US" b="1" dirty="0">
                <a:latin typeface="Times New Roman" panose="02020603050405020304" pitchFamily="18" charset="0"/>
                <a:cs typeface="Times New Roman" panose="02020603050405020304" pitchFamily="18" charset="0"/>
              </a:rPr>
              <a:t>JUN SERVICE UPDATE</a:t>
            </a:r>
          </a:p>
        </p:txBody>
      </p:sp>
      <p:sp>
        <p:nvSpPr>
          <p:cNvPr id="4" name="TextBox 3">
            <a:extLst>
              <a:ext uri="{FF2B5EF4-FFF2-40B4-BE49-F238E27FC236}">
                <a16:creationId xmlns:a16="http://schemas.microsoft.com/office/drawing/2014/main" id="{B89E0C75-F2A1-77A4-633B-C10458FF2C59}"/>
              </a:ext>
            </a:extLst>
          </p:cNvPr>
          <p:cNvSpPr txBox="1"/>
          <p:nvPr/>
        </p:nvSpPr>
        <p:spPr>
          <a:xfrm>
            <a:off x="204649" y="805556"/>
            <a:ext cx="5818362" cy="1661993"/>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PERSONNEL  AND EQUIPMENT</a:t>
            </a: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Recommended New hires </a:t>
            </a:r>
          </a:p>
          <a:p>
            <a:pPr lvl="1"/>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Potential Terms / Resignations / Employee change request</a:t>
            </a:r>
          </a:p>
          <a:p>
            <a:pPr marL="285750" indent="-285750">
              <a:buFontTx/>
              <a:buChar char="-"/>
            </a:pPr>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Morale / Team Building</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PURCHASES NECESSARY FOR SUCCESS</a:t>
            </a:r>
          </a:p>
        </p:txBody>
      </p:sp>
      <p:sp>
        <p:nvSpPr>
          <p:cNvPr id="10" name="TextBox 9">
            <a:extLst>
              <a:ext uri="{FF2B5EF4-FFF2-40B4-BE49-F238E27FC236}">
                <a16:creationId xmlns:a16="http://schemas.microsoft.com/office/drawing/2014/main" id="{050E8E12-1FFB-1F72-3A4F-770F658584EF}"/>
              </a:ext>
            </a:extLst>
          </p:cNvPr>
          <p:cNvSpPr txBox="1"/>
          <p:nvPr/>
        </p:nvSpPr>
        <p:spPr>
          <a:xfrm>
            <a:off x="6095999" y="805556"/>
            <a:ext cx="5891351" cy="2031325"/>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TECHNICIANS</a:t>
            </a:r>
          </a:p>
          <a:p>
            <a:pPr marL="285750" indent="-285750">
              <a:buFontTx/>
              <a:buChar char="-"/>
            </a:pPr>
            <a:r>
              <a:rPr lang="en-US" sz="1200" b="1" dirty="0">
                <a:latin typeface="Times New Roman" panose="02020603050405020304" pitchFamily="18" charset="0"/>
                <a:cs typeface="Times New Roman" panose="02020603050405020304" pitchFamily="18" charset="0"/>
              </a:rPr>
              <a:t>UPCOMING TRAINING:</a:t>
            </a:r>
          </a:p>
          <a:p>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PRODUCTIVITY LESS THAN 80%:</a:t>
            </a:r>
          </a:p>
          <a:p>
            <a:pPr marL="285750" indent="-285750">
              <a:buFontTx/>
              <a:buChar char="-"/>
            </a:pPr>
            <a:endParaRPr lang="en-US" sz="1200"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EFFICIANCY LESS THAN 75%:</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GOALS:</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SAFETY:</a:t>
            </a:r>
          </a:p>
        </p:txBody>
      </p:sp>
      <p:pic>
        <p:nvPicPr>
          <p:cNvPr id="1026" name="Picture 2">
            <a:extLst>
              <a:ext uri="{FF2B5EF4-FFF2-40B4-BE49-F238E27FC236}">
                <a16:creationId xmlns:a16="http://schemas.microsoft.com/office/drawing/2014/main" id="{544CFDC4-BC7F-EB8A-1B1C-CDAEF8C26537}"/>
              </a:ext>
            </a:extLst>
          </p:cNvPr>
          <p:cNvPicPr>
            <a:picLocks noChangeAspect="1" noChangeArrowheads="1"/>
          </p:cNvPicPr>
          <p:nvPr/>
        </p:nvPicPr>
        <p:blipFill rotWithShape="1">
          <a:blip r:embed="rId2">
            <a:alphaModFix amt="12000"/>
            <a:extLst>
              <a:ext uri="{28A0092B-C50C-407E-A947-70E740481C1C}">
                <a14:useLocalDpi xmlns:a14="http://schemas.microsoft.com/office/drawing/2010/main" val="0"/>
              </a:ext>
            </a:extLst>
          </a:blip>
          <a:srcRect l="1044" t="991" b="1"/>
          <a:stretch/>
        </p:blipFill>
        <p:spPr bwMode="auto">
          <a:xfrm>
            <a:off x="4415003" y="2468062"/>
            <a:ext cx="3289002" cy="329078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2C2BF992-22C4-BE13-823F-C848D855AE55}"/>
              </a:ext>
            </a:extLst>
          </p:cNvPr>
          <p:cNvSpPr txBox="1"/>
          <p:nvPr/>
        </p:nvSpPr>
        <p:spPr>
          <a:xfrm>
            <a:off x="204649" y="4024358"/>
            <a:ext cx="5806852" cy="1292662"/>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WAR ROOM</a:t>
            </a:r>
          </a:p>
          <a:p>
            <a:pPr marL="285750" indent="-285750">
              <a:buFontTx/>
              <a:buChar char="-"/>
            </a:pPr>
            <a:r>
              <a:rPr lang="en-US" sz="1200" b="1" dirty="0">
                <a:latin typeface="Times New Roman" panose="02020603050405020304" pitchFamily="18" charset="0"/>
                <a:cs typeface="Times New Roman" panose="02020603050405020304" pitchFamily="18" charset="0"/>
              </a:rPr>
              <a:t>WARRANTY</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POLICY</a:t>
            </a:r>
          </a:p>
          <a:p>
            <a:pPr marL="285750" indent="-285750">
              <a:buFontTx/>
              <a:buChar char="-"/>
            </a:pPr>
            <a:endParaRPr lang="en-US" sz="1200" b="1" dirty="0">
              <a:latin typeface="Times New Roman" panose="02020603050405020304" pitchFamily="18" charset="0"/>
              <a:cs typeface="Times New Roman" panose="02020603050405020304" pitchFamily="18" charset="0"/>
            </a:endParaRPr>
          </a:p>
          <a:p>
            <a:pPr marL="285750" indent="-285750">
              <a:buFontTx/>
              <a:buChar char="-"/>
            </a:pPr>
            <a:r>
              <a:rPr lang="en-US" sz="1200" b="1" dirty="0">
                <a:latin typeface="Times New Roman" panose="02020603050405020304" pitchFamily="18" charset="0"/>
                <a:cs typeface="Times New Roman" panose="02020603050405020304" pitchFamily="18" charset="0"/>
              </a:rPr>
              <a:t>FOCUS POINTS (REQUIRE HELP)</a:t>
            </a:r>
            <a:endParaRPr lang="en-US" sz="1200" dirty="0">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178E777E-8D53-2FE1-BAF7-C2E547BF3312}"/>
              </a:ext>
            </a:extLst>
          </p:cNvPr>
          <p:cNvSpPr txBox="1"/>
          <p:nvPr/>
        </p:nvSpPr>
        <p:spPr>
          <a:xfrm>
            <a:off x="6095998" y="4024358"/>
            <a:ext cx="5891351" cy="1661993"/>
          </a:xfrm>
          <a:prstGeom prst="rect">
            <a:avLst/>
          </a:prstGeom>
          <a:noFill/>
          <a:ln>
            <a:solidFill>
              <a:schemeClr val="tx1"/>
            </a:solidFill>
          </a:ln>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SALES</a:t>
            </a:r>
          </a:p>
          <a:p>
            <a:r>
              <a:rPr lang="en-US" sz="1200" b="1" dirty="0">
                <a:latin typeface="Times New Roman" panose="02020603050405020304" pitchFamily="18" charset="0"/>
                <a:cs typeface="Times New Roman" panose="02020603050405020304" pitchFamily="18" charset="0"/>
              </a:rPr>
              <a:t>PROJECTIONS:</a:t>
            </a:r>
          </a:p>
          <a:p>
            <a:endParaRPr lang="en-US" sz="1200" dirty="0">
              <a:latin typeface="Times New Roman" panose="02020603050405020304" pitchFamily="18" charset="0"/>
              <a:cs typeface="Times New Roman" panose="02020603050405020304" pitchFamily="18" charset="0"/>
            </a:endParaRPr>
          </a:p>
          <a:p>
            <a:r>
              <a:rPr lang="en-US" sz="1200" b="1" dirty="0">
                <a:latin typeface="Times New Roman" panose="02020603050405020304" pitchFamily="18" charset="0"/>
                <a:cs typeface="Times New Roman" panose="02020603050405020304" pitchFamily="18" charset="0"/>
              </a:rPr>
              <a:t>INITIATIVES:  </a:t>
            </a:r>
            <a:endParaRPr lang="en-US" sz="1200" dirty="0">
              <a:latin typeface="Times New Roman" panose="02020603050405020304" pitchFamily="18" charset="0"/>
              <a:cs typeface="Times New Roman" panose="02020603050405020304" pitchFamily="18" charset="0"/>
            </a:endParaRPr>
          </a:p>
          <a:p>
            <a:endParaRPr lang="en-US" sz="1200" b="1" dirty="0">
              <a:latin typeface="Times New Roman" panose="02020603050405020304" pitchFamily="18" charset="0"/>
              <a:cs typeface="Times New Roman" panose="02020603050405020304" pitchFamily="18" charset="0"/>
            </a:endParaRPr>
          </a:p>
          <a:p>
            <a:endParaRPr lang="en-US" sz="1200" b="1" dirty="0">
              <a:latin typeface="Times New Roman" panose="02020603050405020304" pitchFamily="18" charset="0"/>
              <a:cs typeface="Times New Roman" panose="02020603050405020304" pitchFamily="18" charset="0"/>
            </a:endParaRPr>
          </a:p>
          <a:p>
            <a:pPr lvl="1"/>
            <a:endParaRPr lang="en-US" sz="1200" b="1" dirty="0">
              <a:latin typeface="Times New Roman" panose="02020603050405020304" pitchFamily="18" charset="0"/>
              <a:cs typeface="Times New Roman" panose="02020603050405020304" pitchFamily="18" charset="0"/>
            </a:endParaRPr>
          </a:p>
          <a:p>
            <a:pPr lvl="1"/>
            <a:r>
              <a:rPr lang="en-US" sz="1200" b="1" dirty="0">
                <a:latin typeface="Times New Roman" panose="02020603050405020304" pitchFamily="18" charset="0"/>
                <a:cs typeface="Times New Roman" panose="02020603050405020304" pitchFamily="18" charset="0"/>
              </a:rPr>
              <a:t>BUDGET: 275,000</a:t>
            </a:r>
            <a:r>
              <a:rPr lang="en-US" sz="1200"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Monthly Average: 266,901</a:t>
            </a:r>
            <a:r>
              <a:rPr lang="en-US" sz="1200" dirty="0">
                <a:latin typeface="Times New Roman" panose="02020603050405020304" pitchFamily="18" charset="0"/>
                <a:cs typeface="Times New Roman" panose="02020603050405020304" pitchFamily="18" charset="0"/>
              </a:rPr>
              <a:t>	</a:t>
            </a:r>
            <a:r>
              <a:rPr lang="en-US" sz="1200" b="1" dirty="0">
                <a:solidFill>
                  <a:schemeClr val="bg1"/>
                </a:solidFill>
                <a:highlight>
                  <a:srgbClr val="FF0000"/>
                </a:highlight>
                <a:latin typeface="Times New Roman" panose="02020603050405020304" pitchFamily="18" charset="0"/>
                <a:cs typeface="Times New Roman" panose="02020603050405020304" pitchFamily="18" charset="0"/>
              </a:rPr>
              <a:t>Variance: -8,099</a:t>
            </a:r>
          </a:p>
        </p:txBody>
      </p:sp>
    </p:spTree>
    <p:extLst>
      <p:ext uri="{BB962C8B-B14F-4D97-AF65-F5344CB8AC3E}">
        <p14:creationId xmlns:p14="http://schemas.microsoft.com/office/powerpoint/2010/main" val="38448090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458</TotalTime>
  <Words>602</Words>
  <Application>Microsoft Office PowerPoint</Application>
  <PresentationFormat>Widescreen</PresentationFormat>
  <Paragraphs>170</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Times New Roman</vt:lpstr>
      <vt:lpstr>Office Theme</vt:lpstr>
      <vt:lpstr>JUN BRANCH UPDATE</vt:lpstr>
      <vt:lpstr>JUN ACCOUNTING UPDATE</vt:lpstr>
      <vt:lpstr>JUN PARTS UPDATE</vt:lpstr>
      <vt:lpstr>JUN SALES UPDATE</vt:lpstr>
      <vt:lpstr>JUN SERVICE UPDATE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Zach Conaway</dc:creator>
  <cp:lastModifiedBy>Zach Conaway</cp:lastModifiedBy>
  <cp:revision>6</cp:revision>
  <cp:lastPrinted>2024-07-05T14:44:37Z</cp:lastPrinted>
  <dcterms:created xsi:type="dcterms:W3CDTF">2024-07-05T12:24:15Z</dcterms:created>
  <dcterms:modified xsi:type="dcterms:W3CDTF">2024-07-05T20:03:14Z</dcterms:modified>
</cp:coreProperties>
</file>