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6" r:id="rId1"/>
  </p:sldMasterIdLst>
  <p:sldIdLst>
    <p:sldId id="256" r:id="rId2"/>
    <p:sldId id="270" r:id="rId3"/>
    <p:sldId id="275" r:id="rId4"/>
    <p:sldId id="271" r:id="rId5"/>
    <p:sldId id="272" r:id="rId6"/>
    <p:sldId id="273" r:id="rId7"/>
    <p:sldId id="274" r:id="rId8"/>
    <p:sldId id="257" r:id="rId9"/>
    <p:sldId id="268" r:id="rId10"/>
    <p:sldId id="26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22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67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7278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986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7137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60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7/18/2024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118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044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208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18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7/18/2024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7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299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97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929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7/18/2024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730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7/18/2024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435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42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3761" y="1396828"/>
            <a:ext cx="7766936" cy="1646302"/>
          </a:xfrm>
        </p:spPr>
        <p:txBody>
          <a:bodyPr/>
          <a:lstStyle/>
          <a:p>
            <a:r>
              <a:rPr lang="en-US" dirty="0"/>
              <a:t>ATD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3266421"/>
            <a:ext cx="7766936" cy="1096899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3200" dirty="0" err="1"/>
              <a:t>Rechtien</a:t>
            </a:r>
            <a:r>
              <a:rPr lang="en-US" sz="3200" dirty="0"/>
              <a:t> International Trucks, Inc</a:t>
            </a:r>
          </a:p>
          <a:p>
            <a:pPr algn="ctr"/>
            <a:r>
              <a:rPr lang="en-US" sz="3200" dirty="0"/>
              <a:t>Fort Lauderdale 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r>
              <a:rPr lang="en-US" dirty="0"/>
              <a:t>- I was named GM of the Fort Lauderdale store as of June 1</a:t>
            </a:r>
            <a:r>
              <a:rPr lang="en-US" baseline="30000" dirty="0"/>
              <a:t>st</a:t>
            </a:r>
            <a:r>
              <a:rPr lang="en-US" dirty="0"/>
              <a:t> 2024. Part of the challenges are lack of detail accounting in order to measure KPIs based on NADA’s guidance, a cost of doing business strategy was in place, sell what you can, and we are good with it, no one responsible for the P&amp;L of the location since the business has been evaluated based on a consolidates view of all for all 5 stores. </a:t>
            </a:r>
          </a:p>
          <a:p>
            <a:r>
              <a:rPr lang="en-US" dirty="0"/>
              <a:t>Going forward that has changed and I was lucky to get information detailed to present part of the homework for the Fort Lauderdale branch. That information was not provided until 07/15/24.</a:t>
            </a:r>
          </a:p>
          <a:p>
            <a:r>
              <a:rPr lang="en-US" dirty="0"/>
              <a:t>I have a big challenge in front of me.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Dealer Overview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>
            <a:normAutofit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Dealer’s location has been with no GM  last 8 years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One Director of Sales for 5 branches ( Miami, Fort Lauderdale, Fort Myers, Riviera Beach and Fort Pierce)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Main focus the Miami location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Cost of doing business strategy</a:t>
            </a:r>
          </a:p>
          <a:p>
            <a:r>
              <a:rPr lang="en-US" sz="1800" b="0" i="0" u="sng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Jorge Barnichta named GM on June 1</a:t>
            </a:r>
            <a:r>
              <a:rPr lang="en-US" sz="1800" b="0" i="0" u="sng" strike="noStrike" baseline="30000" dirty="0">
                <a:solidFill>
                  <a:srgbClr val="221E1F"/>
                </a:solidFill>
                <a:latin typeface="Calibri" panose="020F0502020204030204" pitchFamily="34" charset="0"/>
              </a:rPr>
              <a:t>st</a:t>
            </a:r>
            <a:r>
              <a:rPr lang="en-US" sz="1800" b="0" i="0" u="sng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2024</a:t>
            </a:r>
          </a:p>
          <a:p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D951AB-C979-9EF6-3F6F-8D3E393266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5484" y="314325"/>
            <a:ext cx="5332826" cy="34198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CF6DEF0-131F-0BB4-4AD4-FEE7576FC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5484" y="4029422"/>
            <a:ext cx="5448300" cy="2288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>
            <a:normAutofit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Service department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has no volume of work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Cost of labor is high due to lack of utilization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Internal labor is high when compared to customer sales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DDDA0D-9822-1829-B8D2-7D94966F19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3215" y="1617247"/>
            <a:ext cx="6265283" cy="344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707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This is a very lean structure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No changes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 expenses in short term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Add a new mobile service unit to expand service business with KALMAR and International trucks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Dedicated marketing expense for service and parts on social media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2B3C08-D3E0-B4CB-1D69-68F0A3E536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2026" y="1631935"/>
            <a:ext cx="6466514" cy="339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Not enough class 8 business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Medium duty repairs also low due to lack of marketing on proper social media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Not all makes service strategy.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Social media adds and specially TIC TOC videos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82E4512-EAE9-B533-72E7-D6C70B397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871" y="609600"/>
            <a:ext cx="7192379" cy="5487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0658" y="1488613"/>
            <a:ext cx="4502517" cy="4315028"/>
          </a:xfrm>
        </p:spPr>
        <p:txBody>
          <a:bodyPr>
            <a:normAutofit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Amazing facility area with 16 service bays ( 2 </a:t>
            </a:r>
            <a:r>
              <a:rPr lang="en-US" dirty="0" err="1">
                <a:solidFill>
                  <a:srgbClr val="221E1F"/>
                </a:solidFill>
                <a:latin typeface="Calibri" panose="020F0502020204030204" pitchFamily="34" charset="0"/>
              </a:rPr>
              <a:t>Idealease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) 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Showroom area front of building for 10 new trucks and 6 used trucks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IDEALEASE  business located on same location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Improvements required on the service area ( better lighting, water leaks, restrooms)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Not the right mix of products and sales strategy has hurt this location </a:t>
            </a:r>
            <a:endParaRPr lang="en-US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546DEF3-7BA2-15F9-814B-9268E5C07A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5630" y="1004574"/>
            <a:ext cx="5767096" cy="5243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52479-605F-0F97-6838-9B4F1BEA2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Level of current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14812-1DC4-25C3-C4F1-1FD91DC3043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Where are you currently at for your current level of training?</a:t>
            </a:r>
          </a:p>
          <a:p>
            <a:r>
              <a:rPr lang="en-US" dirty="0"/>
              <a:t>What is your plan to maintain minimum standards?</a:t>
            </a:r>
          </a:p>
          <a:p>
            <a:r>
              <a:rPr lang="en-US" dirty="0"/>
              <a:t>What are your plans for training  your service department technicians, advisors, managers, ?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4C40E3-6898-CF66-B86D-432B65FDE56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Allison certified location</a:t>
            </a:r>
          </a:p>
          <a:p>
            <a:r>
              <a:rPr lang="en-US" dirty="0"/>
              <a:t>EV Certified location by Navistar for service</a:t>
            </a:r>
          </a:p>
          <a:p>
            <a:r>
              <a:rPr lang="en-US" dirty="0"/>
              <a:t>Only location  with DC charger installed in 2023</a:t>
            </a:r>
          </a:p>
          <a:p>
            <a:r>
              <a:rPr lang="en-US" dirty="0"/>
              <a:t>Only Location designated as the EV Branch for service and sales</a:t>
            </a:r>
          </a:p>
          <a:p>
            <a:r>
              <a:rPr lang="en-US" dirty="0"/>
              <a:t>Cummins certified for overhauls and warrantied</a:t>
            </a:r>
          </a:p>
          <a:p>
            <a:r>
              <a:rPr lang="en-US" dirty="0"/>
              <a:t>New plan for 2025 for training on Service Advisors and other personnel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429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594" y="0"/>
            <a:ext cx="5172900" cy="1320800"/>
          </a:xfrm>
        </p:spPr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3894" y="615163"/>
            <a:ext cx="4184035" cy="258402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/>
              <a:t>STRENGTHS</a:t>
            </a:r>
          </a:p>
          <a:p>
            <a:r>
              <a:rPr lang="en-US" dirty="0"/>
              <a:t>Superb location</a:t>
            </a:r>
          </a:p>
          <a:p>
            <a:r>
              <a:rPr lang="en-US" dirty="0"/>
              <a:t>Service shop with years of experience </a:t>
            </a:r>
          </a:p>
          <a:p>
            <a:r>
              <a:rPr lang="en-US" dirty="0"/>
              <a:t>Annual parts sales US$ 10+ million per year</a:t>
            </a:r>
          </a:p>
          <a:p>
            <a:r>
              <a:rPr lang="en-US" dirty="0"/>
              <a:t>EV certified location for sales and service by Navistar</a:t>
            </a:r>
          </a:p>
          <a:p>
            <a:r>
              <a:rPr lang="en-US" dirty="0"/>
              <a:t>Only location with mobile service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FD652F-CEFD-A970-E2BD-F9E8D0A5D1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0768" y="600587"/>
            <a:ext cx="4538043" cy="289431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/>
              <a:t>WEAKNESSES</a:t>
            </a:r>
          </a:p>
          <a:p>
            <a:r>
              <a:rPr lang="en-US" dirty="0"/>
              <a:t>Many years as a leasing and rental facility</a:t>
            </a:r>
          </a:p>
          <a:p>
            <a:r>
              <a:rPr lang="en-US" dirty="0"/>
              <a:t>New and used truck sales average of 15-20 units per year last 8 years</a:t>
            </a:r>
          </a:p>
          <a:p>
            <a:r>
              <a:rPr lang="en-US" dirty="0"/>
              <a:t>No General Manager in charge at location last 8 years</a:t>
            </a:r>
          </a:p>
          <a:p>
            <a:r>
              <a:rPr lang="en-US" dirty="0"/>
              <a:t>No outside parts &amp; service salesperson</a:t>
            </a:r>
          </a:p>
          <a:p>
            <a:r>
              <a:rPr lang="en-US" dirty="0"/>
              <a:t>No truck salesperson 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119E4EC-FB68-70B8-9D96-A2B9BA2E48FF}"/>
              </a:ext>
            </a:extLst>
          </p:cNvPr>
          <p:cNvSpPr txBox="1">
            <a:spLocks/>
          </p:cNvSpPr>
          <p:nvPr/>
        </p:nvSpPr>
        <p:spPr>
          <a:xfrm>
            <a:off x="363894" y="3565818"/>
            <a:ext cx="4086806" cy="279205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OPPORTUNITIES</a:t>
            </a:r>
          </a:p>
          <a:p>
            <a:r>
              <a:rPr lang="en-US" dirty="0"/>
              <a:t>Nurseries , Recycling , Fuel , Roofing and many other companies are big on Broward County</a:t>
            </a:r>
          </a:p>
          <a:p>
            <a:r>
              <a:rPr lang="en-US" dirty="0"/>
              <a:t>Government opportunities with CUMMINS after 10 years of MAXXFORCE issues.</a:t>
            </a:r>
          </a:p>
          <a:p>
            <a:r>
              <a:rPr lang="en-US" dirty="0"/>
              <a:t>EV Demos to Government and private entities</a:t>
            </a:r>
          </a:p>
          <a:p>
            <a:r>
              <a:rPr lang="en-US" dirty="0"/>
              <a:t>Dorsey Trailers, East Trailers and Navigator Forklifts part of portfolio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237C12B4-F974-959A-EBFD-DE46A8A7275B}"/>
              </a:ext>
            </a:extLst>
          </p:cNvPr>
          <p:cNvSpPr txBox="1">
            <a:spLocks/>
          </p:cNvSpPr>
          <p:nvPr/>
        </p:nvSpPr>
        <p:spPr>
          <a:xfrm>
            <a:off x="6350769" y="3565818"/>
            <a:ext cx="4370491" cy="30262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THREATS</a:t>
            </a:r>
          </a:p>
          <a:p>
            <a:r>
              <a:rPr lang="en-US" dirty="0"/>
              <a:t>Other brands getting into our core Medium Duty Business</a:t>
            </a:r>
          </a:p>
          <a:p>
            <a:r>
              <a:rPr lang="en-US" dirty="0"/>
              <a:t>New parts dedicated stores for aftermarket (TLR) PACCAR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85F78DE-64B7-B82F-3755-9C588AF6A8B5}"/>
              </a:ext>
            </a:extLst>
          </p:cNvPr>
          <p:cNvCxnSpPr>
            <a:cxnSpLocks/>
          </p:cNvCxnSpPr>
          <p:nvPr/>
        </p:nvCxnSpPr>
        <p:spPr>
          <a:xfrm>
            <a:off x="5299787" y="854069"/>
            <a:ext cx="0" cy="5640037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14AF012-3963-31B7-7D1A-BBCA76B414B5}"/>
              </a:ext>
            </a:extLst>
          </p:cNvPr>
          <p:cNvCxnSpPr>
            <a:cxnSpLocks/>
          </p:cNvCxnSpPr>
          <p:nvPr/>
        </p:nvCxnSpPr>
        <p:spPr>
          <a:xfrm>
            <a:off x="363894" y="3376126"/>
            <a:ext cx="10524930" cy="70915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792212"/>
              </p:ext>
            </p:extLst>
          </p:nvPr>
        </p:nvGraphicFramePr>
        <p:xfrm>
          <a:off x="677334" y="1818624"/>
          <a:ext cx="9132492" cy="59926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Bring service department to break even 12-24 months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GM &amp; 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Monitor every Q 2025</a:t>
                      </a:r>
                    </a:p>
                    <a:p>
                      <a:r>
                        <a:rPr lang="en-US" dirty="0"/>
                        <a:t>Planning starts 3Q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Implement all makes service strategy for class 8 tractors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GM , Service Manager &amp; Parts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Every Quarter of 2025. Monitor progress.</a:t>
                      </a:r>
                    </a:p>
                    <a:p>
                      <a:r>
                        <a:rPr lang="en-US" dirty="0"/>
                        <a:t>Planning starts 3</a:t>
                      </a:r>
                      <a:r>
                        <a:rPr lang="en-US" baseline="30000" dirty="0"/>
                        <a:t>rd</a:t>
                      </a:r>
                      <a:r>
                        <a:rPr lang="en-US" dirty="0"/>
                        <a:t> Q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Increase Government Sales 30%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GM &amp; Sales Person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Every Quarter of 2025</a:t>
                      </a:r>
                    </a:p>
                    <a:p>
                      <a:r>
                        <a:rPr lang="en-US" dirty="0"/>
                        <a:t>Based on production availability from Navistar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Target of 50 units of new truck sales for retail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GM &amp; Sales Person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Every Quarter of 2025, based on production availability from Navistar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234</TotalTime>
  <Words>715</Words>
  <Application>Microsoft Office PowerPoint</Application>
  <PresentationFormat>Widescreen</PresentationFormat>
  <Paragraphs>96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Trebuchet MS</vt:lpstr>
      <vt:lpstr>Wingdings 3</vt:lpstr>
      <vt:lpstr>Facet</vt:lpstr>
      <vt:lpstr>ATD Service Homework </vt:lpstr>
      <vt:lpstr>  Dealer Overview   </vt:lpstr>
      <vt:lpstr>  Analyze Cost of Labor   </vt:lpstr>
      <vt:lpstr> Changes in Expense Structure    </vt:lpstr>
      <vt:lpstr> Productivity   </vt:lpstr>
      <vt:lpstr> Facility   </vt:lpstr>
      <vt:lpstr>Level of current training</vt:lpstr>
      <vt:lpstr>SWOT Analysis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Jorge Barnichta</cp:lastModifiedBy>
  <cp:revision>35</cp:revision>
  <dcterms:created xsi:type="dcterms:W3CDTF">2022-12-04T13:10:55Z</dcterms:created>
  <dcterms:modified xsi:type="dcterms:W3CDTF">2024-07-18T22:23:00Z</dcterms:modified>
</cp:coreProperties>
</file>