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468304E1-755C-4DC6-9105-3CA3A7B6757F}"/>
    <pc:docChg chg="custSel addSld delSld modSld">
      <pc:chgData name="Hourcle, Laurent" userId="1b550169-5431-4d3b-ac6d-b648cd7d0e0b" providerId="ADAL" clId="{468304E1-755C-4DC6-9105-3CA3A7B6757F}" dt="2024-01-25T15:47:04.635" v="401" actId="14100"/>
      <pc:docMkLst>
        <pc:docMk/>
      </pc:docMkLst>
      <pc:sldChg chg="modSp mod">
        <pc:chgData name="Hourcle, Laurent" userId="1b550169-5431-4d3b-ac6d-b648cd7d0e0b" providerId="ADAL" clId="{468304E1-755C-4DC6-9105-3CA3A7B6757F}" dt="2024-01-25T15:43:32.886" v="391"/>
        <pc:sldMkLst>
          <pc:docMk/>
          <pc:sldMk cId="407074056" sldId="256"/>
        </pc:sldMkLst>
        <pc:spChg chg="mod">
          <ac:chgData name="Hourcle, Laurent" userId="1b550169-5431-4d3b-ac6d-b648cd7d0e0b" providerId="ADAL" clId="{468304E1-755C-4DC6-9105-3CA3A7B6757F}" dt="2024-01-25T15:43:32.886" v="391"/>
          <ac:spMkLst>
            <pc:docMk/>
            <pc:sldMk cId="407074056" sldId="256"/>
            <ac:spMk id="2" creationId="{3E0A9F39-3A40-DAF5-FB29-F9EF6B43BC8E}"/>
          </ac:spMkLst>
        </pc:spChg>
        <pc:spChg chg="mod">
          <ac:chgData name="Hourcle, Laurent" userId="1b550169-5431-4d3b-ac6d-b648cd7d0e0b" providerId="ADAL" clId="{468304E1-755C-4DC6-9105-3CA3A7B6757F}" dt="2024-01-25T15:43:32.886" v="391"/>
          <ac:spMkLst>
            <pc:docMk/>
            <pc:sldMk cId="407074056" sldId="256"/>
            <ac:spMk id="3" creationId="{3D24D94E-9ADE-FBA4-4E04-F5102B2316CA}"/>
          </ac:spMkLst>
        </pc:spChg>
      </pc:sldChg>
      <pc:sldChg chg="modSp">
        <pc:chgData name="Hourcle, Laurent" userId="1b550169-5431-4d3b-ac6d-b648cd7d0e0b" providerId="ADAL" clId="{468304E1-755C-4DC6-9105-3CA3A7B6757F}" dt="2024-01-25T15:43:32.886" v="391"/>
        <pc:sldMkLst>
          <pc:docMk/>
          <pc:sldMk cId="3839221384" sldId="257"/>
        </pc:sldMkLst>
        <pc:spChg chg="mod">
          <ac:chgData name="Hourcle, Laurent" userId="1b550169-5431-4d3b-ac6d-b648cd7d0e0b" providerId="ADAL" clId="{468304E1-755C-4DC6-9105-3CA3A7B6757F}" dt="2024-01-25T15:43:32.886" v="391"/>
          <ac:spMkLst>
            <pc:docMk/>
            <pc:sldMk cId="3839221384" sldId="257"/>
            <ac:spMk id="2" creationId="{103DC290-7A27-95C0-53A2-21B3816BBA33}"/>
          </ac:spMkLst>
        </pc:spChg>
        <pc:spChg chg="mod">
          <ac:chgData name="Hourcle, Laurent" userId="1b550169-5431-4d3b-ac6d-b648cd7d0e0b" providerId="ADAL" clId="{468304E1-755C-4DC6-9105-3CA3A7B6757F}" dt="2024-01-25T15:43:32.886" v="391"/>
          <ac:spMkLst>
            <pc:docMk/>
            <pc:sldMk cId="3839221384" sldId="257"/>
            <ac:spMk id="3" creationId="{203A9D90-6288-FF85-A14B-EAAC61E0E9A8}"/>
          </ac:spMkLst>
        </pc:spChg>
      </pc:sldChg>
      <pc:sldChg chg="del">
        <pc:chgData name="Hourcle, Laurent" userId="1b550169-5431-4d3b-ac6d-b648cd7d0e0b" providerId="ADAL" clId="{468304E1-755C-4DC6-9105-3CA3A7B6757F}" dt="2024-01-25T15:34:53.795" v="4" actId="2696"/>
        <pc:sldMkLst>
          <pc:docMk/>
          <pc:sldMk cId="4167117408" sldId="258"/>
        </pc:sldMkLst>
      </pc:sldChg>
      <pc:sldChg chg="del">
        <pc:chgData name="Hourcle, Laurent" userId="1b550169-5431-4d3b-ac6d-b648cd7d0e0b" providerId="ADAL" clId="{468304E1-755C-4DC6-9105-3CA3A7B6757F}" dt="2024-01-25T15:34:26.607" v="3" actId="2696"/>
        <pc:sldMkLst>
          <pc:docMk/>
          <pc:sldMk cId="2924363353" sldId="259"/>
        </pc:sldMkLst>
      </pc:sldChg>
      <pc:sldChg chg="modSp">
        <pc:chgData name="Hourcle, Laurent" userId="1b550169-5431-4d3b-ac6d-b648cd7d0e0b" providerId="ADAL" clId="{468304E1-755C-4DC6-9105-3CA3A7B6757F}" dt="2024-01-25T15:43:32.886" v="391"/>
        <pc:sldMkLst>
          <pc:docMk/>
          <pc:sldMk cId="2417698126" sldId="262"/>
        </pc:sldMkLst>
        <pc:spChg chg="mod">
          <ac:chgData name="Hourcle, Laurent" userId="1b550169-5431-4d3b-ac6d-b648cd7d0e0b" providerId="ADAL" clId="{468304E1-755C-4DC6-9105-3CA3A7B6757F}" dt="2024-01-25T15:43:32.886" v="391"/>
          <ac:spMkLst>
            <pc:docMk/>
            <pc:sldMk cId="2417698126" sldId="262"/>
            <ac:spMk id="2" creationId="{103DC290-7A27-95C0-53A2-21B3816BBA33}"/>
          </ac:spMkLst>
        </pc:spChg>
        <pc:spChg chg="mod">
          <ac:chgData name="Hourcle, Laurent" userId="1b550169-5431-4d3b-ac6d-b648cd7d0e0b" providerId="ADAL" clId="{468304E1-755C-4DC6-9105-3CA3A7B6757F}" dt="2024-01-25T15:43:32.886" v="391"/>
          <ac:spMkLst>
            <pc:docMk/>
            <pc:sldMk cId="2417698126" sldId="262"/>
            <ac:spMk id="3" creationId="{203A9D90-6288-FF85-A14B-EAAC61E0E9A8}"/>
          </ac:spMkLst>
        </pc:spChg>
      </pc:sldChg>
      <pc:sldChg chg="modSp">
        <pc:chgData name="Hourcle, Laurent" userId="1b550169-5431-4d3b-ac6d-b648cd7d0e0b" providerId="ADAL" clId="{468304E1-755C-4DC6-9105-3CA3A7B6757F}" dt="2024-01-25T15:43:32.886" v="391"/>
        <pc:sldMkLst>
          <pc:docMk/>
          <pc:sldMk cId="3912869560" sldId="263"/>
        </pc:sldMkLst>
        <pc:spChg chg="mod">
          <ac:chgData name="Hourcle, Laurent" userId="1b550169-5431-4d3b-ac6d-b648cd7d0e0b" providerId="ADAL" clId="{468304E1-755C-4DC6-9105-3CA3A7B6757F}" dt="2024-01-25T15:43:32.886" v="391"/>
          <ac:spMkLst>
            <pc:docMk/>
            <pc:sldMk cId="3912869560" sldId="263"/>
            <ac:spMk id="2" creationId="{103DC290-7A27-95C0-53A2-21B3816BBA33}"/>
          </ac:spMkLst>
        </pc:spChg>
        <pc:spChg chg="mod">
          <ac:chgData name="Hourcle, Laurent" userId="1b550169-5431-4d3b-ac6d-b648cd7d0e0b" providerId="ADAL" clId="{468304E1-755C-4DC6-9105-3CA3A7B6757F}" dt="2024-01-25T15:43:32.886" v="391"/>
          <ac:spMkLst>
            <pc:docMk/>
            <pc:sldMk cId="3912869560" sldId="263"/>
            <ac:spMk id="3" creationId="{203A9D90-6288-FF85-A14B-EAAC61E0E9A8}"/>
          </ac:spMkLst>
        </pc:spChg>
      </pc:sldChg>
      <pc:sldChg chg="modSp">
        <pc:chgData name="Hourcle, Laurent" userId="1b550169-5431-4d3b-ac6d-b648cd7d0e0b" providerId="ADAL" clId="{468304E1-755C-4DC6-9105-3CA3A7B6757F}" dt="2024-01-25T15:43:32.886" v="391"/>
        <pc:sldMkLst>
          <pc:docMk/>
          <pc:sldMk cId="627664966" sldId="264"/>
        </pc:sldMkLst>
        <pc:spChg chg="mod">
          <ac:chgData name="Hourcle, Laurent" userId="1b550169-5431-4d3b-ac6d-b648cd7d0e0b" providerId="ADAL" clId="{468304E1-755C-4DC6-9105-3CA3A7B6757F}" dt="2024-01-25T15:43:32.886" v="391"/>
          <ac:spMkLst>
            <pc:docMk/>
            <pc:sldMk cId="627664966" sldId="264"/>
            <ac:spMk id="2" creationId="{103DC290-7A27-95C0-53A2-21B3816BBA33}"/>
          </ac:spMkLst>
        </pc:spChg>
        <pc:spChg chg="mod">
          <ac:chgData name="Hourcle, Laurent" userId="1b550169-5431-4d3b-ac6d-b648cd7d0e0b" providerId="ADAL" clId="{468304E1-755C-4DC6-9105-3CA3A7B6757F}" dt="2024-01-25T15:43:32.886" v="391"/>
          <ac:spMkLst>
            <pc:docMk/>
            <pc:sldMk cId="627664966" sldId="264"/>
            <ac:spMk id="3" creationId="{203A9D90-6288-FF85-A14B-EAAC61E0E9A8}"/>
          </ac:spMkLst>
        </pc:spChg>
      </pc:sldChg>
      <pc:sldChg chg="modSp">
        <pc:chgData name="Hourcle, Laurent" userId="1b550169-5431-4d3b-ac6d-b648cd7d0e0b" providerId="ADAL" clId="{468304E1-755C-4DC6-9105-3CA3A7B6757F}" dt="2024-01-25T15:43:32.886" v="391"/>
        <pc:sldMkLst>
          <pc:docMk/>
          <pc:sldMk cId="3985272254" sldId="265"/>
        </pc:sldMkLst>
        <pc:spChg chg="mod">
          <ac:chgData name="Hourcle, Laurent" userId="1b550169-5431-4d3b-ac6d-b648cd7d0e0b" providerId="ADAL" clId="{468304E1-755C-4DC6-9105-3CA3A7B6757F}" dt="2024-01-25T15:43:32.886" v="391"/>
          <ac:spMkLst>
            <pc:docMk/>
            <pc:sldMk cId="3985272254" sldId="265"/>
            <ac:spMk id="2" creationId="{103DC290-7A27-95C0-53A2-21B3816BBA33}"/>
          </ac:spMkLst>
        </pc:spChg>
        <pc:spChg chg="mod">
          <ac:chgData name="Hourcle, Laurent" userId="1b550169-5431-4d3b-ac6d-b648cd7d0e0b" providerId="ADAL" clId="{468304E1-755C-4DC6-9105-3CA3A7B6757F}" dt="2024-01-25T15:43:32.886" v="391"/>
          <ac:spMkLst>
            <pc:docMk/>
            <pc:sldMk cId="3985272254" sldId="265"/>
            <ac:spMk id="3" creationId="{203A9D90-6288-FF85-A14B-EAAC61E0E9A8}"/>
          </ac:spMkLst>
        </pc:spChg>
      </pc:sldChg>
      <pc:sldChg chg="modSp">
        <pc:chgData name="Hourcle, Laurent" userId="1b550169-5431-4d3b-ac6d-b648cd7d0e0b" providerId="ADAL" clId="{468304E1-755C-4DC6-9105-3CA3A7B6757F}" dt="2024-01-25T15:43:32.886" v="391"/>
        <pc:sldMkLst>
          <pc:docMk/>
          <pc:sldMk cId="4226099158" sldId="266"/>
        </pc:sldMkLst>
        <pc:spChg chg="mod">
          <ac:chgData name="Hourcle, Laurent" userId="1b550169-5431-4d3b-ac6d-b648cd7d0e0b" providerId="ADAL" clId="{468304E1-755C-4DC6-9105-3CA3A7B6757F}" dt="2024-01-25T15:43:32.886" v="391"/>
          <ac:spMkLst>
            <pc:docMk/>
            <pc:sldMk cId="4226099158" sldId="266"/>
            <ac:spMk id="2" creationId="{103DC290-7A27-95C0-53A2-21B3816BBA33}"/>
          </ac:spMkLst>
        </pc:spChg>
        <pc:spChg chg="mod">
          <ac:chgData name="Hourcle, Laurent" userId="1b550169-5431-4d3b-ac6d-b648cd7d0e0b" providerId="ADAL" clId="{468304E1-755C-4DC6-9105-3CA3A7B6757F}" dt="2024-01-25T15:43:32.886" v="391"/>
          <ac:spMkLst>
            <pc:docMk/>
            <pc:sldMk cId="4226099158" sldId="266"/>
            <ac:spMk id="3" creationId="{203A9D90-6288-FF85-A14B-EAAC61E0E9A8}"/>
          </ac:spMkLst>
        </pc:spChg>
      </pc:sldChg>
      <pc:sldChg chg="modSp">
        <pc:chgData name="Hourcle, Laurent" userId="1b550169-5431-4d3b-ac6d-b648cd7d0e0b" providerId="ADAL" clId="{468304E1-755C-4DC6-9105-3CA3A7B6757F}" dt="2024-01-25T15:43:32.886" v="391"/>
        <pc:sldMkLst>
          <pc:docMk/>
          <pc:sldMk cId="850427537" sldId="267"/>
        </pc:sldMkLst>
        <pc:spChg chg="mod">
          <ac:chgData name="Hourcle, Laurent" userId="1b550169-5431-4d3b-ac6d-b648cd7d0e0b" providerId="ADAL" clId="{468304E1-755C-4DC6-9105-3CA3A7B6757F}" dt="2024-01-25T15:43:32.886" v="391"/>
          <ac:spMkLst>
            <pc:docMk/>
            <pc:sldMk cId="850427537" sldId="267"/>
            <ac:spMk id="2" creationId="{103DC290-7A27-95C0-53A2-21B3816BBA33}"/>
          </ac:spMkLst>
        </pc:spChg>
        <pc:spChg chg="mod">
          <ac:chgData name="Hourcle, Laurent" userId="1b550169-5431-4d3b-ac6d-b648cd7d0e0b" providerId="ADAL" clId="{468304E1-755C-4DC6-9105-3CA3A7B6757F}" dt="2024-01-25T15:43:32.886" v="391"/>
          <ac:spMkLst>
            <pc:docMk/>
            <pc:sldMk cId="850427537" sldId="267"/>
            <ac:spMk id="3" creationId="{203A9D90-6288-FF85-A14B-EAAC61E0E9A8}"/>
          </ac:spMkLst>
        </pc:spChg>
      </pc:sldChg>
      <pc:sldChg chg="modSp">
        <pc:chgData name="Hourcle, Laurent" userId="1b550169-5431-4d3b-ac6d-b648cd7d0e0b" providerId="ADAL" clId="{468304E1-755C-4DC6-9105-3CA3A7B6757F}" dt="2024-01-25T15:43:32.886" v="391"/>
        <pc:sldMkLst>
          <pc:docMk/>
          <pc:sldMk cId="3364109993" sldId="268"/>
        </pc:sldMkLst>
        <pc:spChg chg="mod">
          <ac:chgData name="Hourcle, Laurent" userId="1b550169-5431-4d3b-ac6d-b648cd7d0e0b" providerId="ADAL" clId="{468304E1-755C-4DC6-9105-3CA3A7B6757F}" dt="2024-01-25T15:43:32.886" v="391"/>
          <ac:spMkLst>
            <pc:docMk/>
            <pc:sldMk cId="3364109993" sldId="268"/>
            <ac:spMk id="2" creationId="{103DC290-7A27-95C0-53A2-21B3816BBA33}"/>
          </ac:spMkLst>
        </pc:spChg>
      </pc:sldChg>
      <pc:sldChg chg="modSp">
        <pc:chgData name="Hourcle, Laurent" userId="1b550169-5431-4d3b-ac6d-b648cd7d0e0b" providerId="ADAL" clId="{468304E1-755C-4DC6-9105-3CA3A7B6757F}" dt="2024-01-25T15:43:32.886" v="391"/>
        <pc:sldMkLst>
          <pc:docMk/>
          <pc:sldMk cId="3799370086" sldId="269"/>
        </pc:sldMkLst>
        <pc:spChg chg="mod">
          <ac:chgData name="Hourcle, Laurent" userId="1b550169-5431-4d3b-ac6d-b648cd7d0e0b" providerId="ADAL" clId="{468304E1-755C-4DC6-9105-3CA3A7B6757F}" dt="2024-01-25T15:43:32.886" v="391"/>
          <ac:spMkLst>
            <pc:docMk/>
            <pc:sldMk cId="3799370086" sldId="269"/>
            <ac:spMk id="2" creationId="{103DC290-7A27-95C0-53A2-21B3816BBA33}"/>
          </ac:spMkLst>
        </pc:spChg>
        <pc:spChg chg="mod">
          <ac:chgData name="Hourcle, Laurent" userId="1b550169-5431-4d3b-ac6d-b648cd7d0e0b" providerId="ADAL" clId="{468304E1-755C-4DC6-9105-3CA3A7B6757F}" dt="2024-01-25T15:43:32.886" v="391"/>
          <ac:spMkLst>
            <pc:docMk/>
            <pc:sldMk cId="3799370086" sldId="269"/>
            <ac:spMk id="3" creationId="{203A9D90-6288-FF85-A14B-EAAC61E0E9A8}"/>
          </ac:spMkLst>
        </pc:spChg>
      </pc:sldChg>
      <pc:sldChg chg="addSp delSp modSp mod">
        <pc:chgData name="Hourcle, Laurent" userId="1b550169-5431-4d3b-ac6d-b648cd7d0e0b" providerId="ADAL" clId="{468304E1-755C-4DC6-9105-3CA3A7B6757F}" dt="2024-01-25T15:43:32.886" v="391"/>
        <pc:sldMkLst>
          <pc:docMk/>
          <pc:sldMk cId="3887641486" sldId="270"/>
        </pc:sldMkLst>
        <pc:spChg chg="mod">
          <ac:chgData name="Hourcle, Laurent" userId="1b550169-5431-4d3b-ac6d-b648cd7d0e0b" providerId="ADAL" clId="{468304E1-755C-4DC6-9105-3CA3A7B6757F}" dt="2024-01-25T15:43:32.886" v="391"/>
          <ac:spMkLst>
            <pc:docMk/>
            <pc:sldMk cId="3887641486" sldId="270"/>
            <ac:spMk id="2" creationId="{CCC0419E-50F3-1F2F-1B8E-FED52940944C}"/>
          </ac:spMkLst>
        </pc:spChg>
        <pc:spChg chg="add mod">
          <ac:chgData name="Hourcle, Laurent" userId="1b550169-5431-4d3b-ac6d-b648cd7d0e0b" providerId="ADAL" clId="{468304E1-755C-4DC6-9105-3CA3A7B6757F}" dt="2024-01-25T15:43:32.886" v="391"/>
          <ac:spMkLst>
            <pc:docMk/>
            <pc:sldMk cId="3887641486" sldId="270"/>
            <ac:spMk id="7" creationId="{2297863D-95DE-5DE7-5FB9-9AFD9B6DDCA0}"/>
          </ac:spMkLst>
        </pc:spChg>
        <pc:picChg chg="add mod">
          <ac:chgData name="Hourcle, Laurent" userId="1b550169-5431-4d3b-ac6d-b648cd7d0e0b" providerId="ADAL" clId="{468304E1-755C-4DC6-9105-3CA3A7B6757F}" dt="2024-01-25T15:42:36.021" v="382" actId="1076"/>
          <ac:picMkLst>
            <pc:docMk/>
            <pc:sldMk cId="3887641486" sldId="270"/>
            <ac:picMk id="5" creationId="{91D6E492-9627-81E3-7006-6E1FD57D7933}"/>
          </ac:picMkLst>
        </pc:picChg>
        <pc:picChg chg="del">
          <ac:chgData name="Hourcle, Laurent" userId="1b550169-5431-4d3b-ac6d-b648cd7d0e0b" providerId="ADAL" clId="{468304E1-755C-4DC6-9105-3CA3A7B6757F}" dt="2024-01-25T15:42:12.591" v="379" actId="21"/>
          <ac:picMkLst>
            <pc:docMk/>
            <pc:sldMk cId="3887641486" sldId="270"/>
            <ac:picMk id="10" creationId="{C3022619-ABD1-BF3C-F7D9-E56C642C5D22}"/>
          </ac:picMkLst>
        </pc:picChg>
      </pc:sldChg>
      <pc:sldChg chg="addSp delSp modSp mod">
        <pc:chgData name="Hourcle, Laurent" userId="1b550169-5431-4d3b-ac6d-b648cd7d0e0b" providerId="ADAL" clId="{468304E1-755C-4DC6-9105-3CA3A7B6757F}" dt="2024-01-25T15:44:37.888" v="394" actId="14100"/>
        <pc:sldMkLst>
          <pc:docMk/>
          <pc:sldMk cId="1306592365" sldId="271"/>
        </pc:sldMkLst>
        <pc:spChg chg="mod">
          <ac:chgData name="Hourcle, Laurent" userId="1b550169-5431-4d3b-ac6d-b648cd7d0e0b" providerId="ADAL" clId="{468304E1-755C-4DC6-9105-3CA3A7B6757F}" dt="2024-01-25T15:43:32.886" v="391"/>
          <ac:spMkLst>
            <pc:docMk/>
            <pc:sldMk cId="1306592365" sldId="271"/>
            <ac:spMk id="2" creationId="{CCC0419E-50F3-1F2F-1B8E-FED52940944C}"/>
          </ac:spMkLst>
        </pc:spChg>
        <pc:spChg chg="mod">
          <ac:chgData name="Hourcle, Laurent" userId="1b550169-5431-4d3b-ac6d-b648cd7d0e0b" providerId="ADAL" clId="{468304E1-755C-4DC6-9105-3CA3A7B6757F}" dt="2024-01-25T15:43:32.886" v="391"/>
          <ac:spMkLst>
            <pc:docMk/>
            <pc:sldMk cId="1306592365" sldId="271"/>
            <ac:spMk id="3" creationId="{0CC31931-4847-F763-D4D1-1433E7E0CE49}"/>
          </ac:spMkLst>
        </pc:spChg>
        <pc:spChg chg="add del mod">
          <ac:chgData name="Hourcle, Laurent" userId="1b550169-5431-4d3b-ac6d-b648cd7d0e0b" providerId="ADAL" clId="{468304E1-755C-4DC6-9105-3CA3A7B6757F}" dt="2024-01-25T15:44:32.595" v="393" actId="22"/>
          <ac:spMkLst>
            <pc:docMk/>
            <pc:sldMk cId="1306592365" sldId="271"/>
            <ac:spMk id="5" creationId="{57C0020B-D3FB-5820-BD69-C1862AECF4FF}"/>
          </ac:spMkLst>
        </pc:spChg>
        <pc:picChg chg="del mod">
          <ac:chgData name="Hourcle, Laurent" userId="1b550169-5431-4d3b-ac6d-b648cd7d0e0b" providerId="ADAL" clId="{468304E1-755C-4DC6-9105-3CA3A7B6757F}" dt="2024-01-25T15:43:44.767" v="392" actId="21"/>
          <ac:picMkLst>
            <pc:docMk/>
            <pc:sldMk cId="1306592365" sldId="271"/>
            <ac:picMk id="6" creationId="{C2A3775D-51A5-D12F-8A3D-32A5B63F1D82}"/>
          </ac:picMkLst>
        </pc:picChg>
        <pc:picChg chg="add mod ord">
          <ac:chgData name="Hourcle, Laurent" userId="1b550169-5431-4d3b-ac6d-b648cd7d0e0b" providerId="ADAL" clId="{468304E1-755C-4DC6-9105-3CA3A7B6757F}" dt="2024-01-25T15:44:37.888" v="394" actId="14100"/>
          <ac:picMkLst>
            <pc:docMk/>
            <pc:sldMk cId="1306592365" sldId="271"/>
            <ac:picMk id="8" creationId="{0F6AC5A5-B9A6-8FD7-237A-0A6DBF9B6040}"/>
          </ac:picMkLst>
        </pc:picChg>
      </pc:sldChg>
      <pc:sldChg chg="addSp delSp modSp mod">
        <pc:chgData name="Hourcle, Laurent" userId="1b550169-5431-4d3b-ac6d-b648cd7d0e0b" providerId="ADAL" clId="{468304E1-755C-4DC6-9105-3CA3A7B6757F}" dt="2024-01-25T15:45:51.748" v="397" actId="14100"/>
        <pc:sldMkLst>
          <pc:docMk/>
          <pc:sldMk cId="1901477980" sldId="272"/>
        </pc:sldMkLst>
        <pc:spChg chg="mod">
          <ac:chgData name="Hourcle, Laurent" userId="1b550169-5431-4d3b-ac6d-b648cd7d0e0b" providerId="ADAL" clId="{468304E1-755C-4DC6-9105-3CA3A7B6757F}" dt="2024-01-25T15:43:32.886" v="391"/>
          <ac:spMkLst>
            <pc:docMk/>
            <pc:sldMk cId="1901477980" sldId="272"/>
            <ac:spMk id="2" creationId="{CCC0419E-50F3-1F2F-1B8E-FED52940944C}"/>
          </ac:spMkLst>
        </pc:spChg>
        <pc:spChg chg="mod">
          <ac:chgData name="Hourcle, Laurent" userId="1b550169-5431-4d3b-ac6d-b648cd7d0e0b" providerId="ADAL" clId="{468304E1-755C-4DC6-9105-3CA3A7B6757F}" dt="2024-01-25T15:43:32.886" v="391"/>
          <ac:spMkLst>
            <pc:docMk/>
            <pc:sldMk cId="1901477980" sldId="272"/>
            <ac:spMk id="3" creationId="{0CC31931-4847-F763-D4D1-1433E7E0CE49}"/>
          </ac:spMkLst>
        </pc:spChg>
        <pc:spChg chg="add del mod">
          <ac:chgData name="Hourcle, Laurent" userId="1b550169-5431-4d3b-ac6d-b648cd7d0e0b" providerId="ADAL" clId="{468304E1-755C-4DC6-9105-3CA3A7B6757F}" dt="2024-01-25T15:45:48.672" v="396" actId="22"/>
          <ac:spMkLst>
            <pc:docMk/>
            <pc:sldMk cId="1901477980" sldId="272"/>
            <ac:spMk id="5" creationId="{00B2227C-E53C-3C75-3959-8784A038E2AC}"/>
          </ac:spMkLst>
        </pc:spChg>
        <pc:picChg chg="del">
          <ac:chgData name="Hourcle, Laurent" userId="1b550169-5431-4d3b-ac6d-b648cd7d0e0b" providerId="ADAL" clId="{468304E1-755C-4DC6-9105-3CA3A7B6757F}" dt="2024-01-25T15:44:45.570" v="395" actId="21"/>
          <ac:picMkLst>
            <pc:docMk/>
            <pc:sldMk cId="1901477980" sldId="272"/>
            <ac:picMk id="6" creationId="{D4C80DC3-BDC2-5C76-B2D1-6B01142DEC0F}"/>
          </ac:picMkLst>
        </pc:picChg>
        <pc:picChg chg="add mod ord">
          <ac:chgData name="Hourcle, Laurent" userId="1b550169-5431-4d3b-ac6d-b648cd7d0e0b" providerId="ADAL" clId="{468304E1-755C-4DC6-9105-3CA3A7B6757F}" dt="2024-01-25T15:45:51.748" v="397" actId="14100"/>
          <ac:picMkLst>
            <pc:docMk/>
            <pc:sldMk cId="1901477980" sldId="272"/>
            <ac:picMk id="8" creationId="{D13CF876-CE45-C8D8-5400-DF0EB0CE5121}"/>
          </ac:picMkLst>
        </pc:picChg>
      </pc:sldChg>
      <pc:sldChg chg="addSp delSp modSp mod">
        <pc:chgData name="Hourcle, Laurent" userId="1b550169-5431-4d3b-ac6d-b648cd7d0e0b" providerId="ADAL" clId="{468304E1-755C-4DC6-9105-3CA3A7B6757F}" dt="2024-01-25T15:47:04.635" v="401" actId="14100"/>
        <pc:sldMkLst>
          <pc:docMk/>
          <pc:sldMk cId="3333452679" sldId="273"/>
        </pc:sldMkLst>
        <pc:spChg chg="mod">
          <ac:chgData name="Hourcle, Laurent" userId="1b550169-5431-4d3b-ac6d-b648cd7d0e0b" providerId="ADAL" clId="{468304E1-755C-4DC6-9105-3CA3A7B6757F}" dt="2024-01-25T15:43:32.886" v="391"/>
          <ac:spMkLst>
            <pc:docMk/>
            <pc:sldMk cId="3333452679" sldId="273"/>
            <ac:spMk id="2" creationId="{CCC0419E-50F3-1F2F-1B8E-FED52940944C}"/>
          </ac:spMkLst>
        </pc:spChg>
        <pc:spChg chg="mod">
          <ac:chgData name="Hourcle, Laurent" userId="1b550169-5431-4d3b-ac6d-b648cd7d0e0b" providerId="ADAL" clId="{468304E1-755C-4DC6-9105-3CA3A7B6757F}" dt="2024-01-25T15:43:32.886" v="391"/>
          <ac:spMkLst>
            <pc:docMk/>
            <pc:sldMk cId="3333452679" sldId="273"/>
            <ac:spMk id="3" creationId="{0CC31931-4847-F763-D4D1-1433E7E0CE49}"/>
          </ac:spMkLst>
        </pc:spChg>
        <pc:spChg chg="add del mod">
          <ac:chgData name="Hourcle, Laurent" userId="1b550169-5431-4d3b-ac6d-b648cd7d0e0b" providerId="ADAL" clId="{468304E1-755C-4DC6-9105-3CA3A7B6757F}" dt="2024-01-25T15:46:57.431" v="399" actId="22"/>
          <ac:spMkLst>
            <pc:docMk/>
            <pc:sldMk cId="3333452679" sldId="273"/>
            <ac:spMk id="5" creationId="{1275D36F-6FC6-078A-7590-EEB9C9FDA3C8}"/>
          </ac:spMkLst>
        </pc:spChg>
        <pc:picChg chg="del mod">
          <ac:chgData name="Hourcle, Laurent" userId="1b550169-5431-4d3b-ac6d-b648cd7d0e0b" providerId="ADAL" clId="{468304E1-755C-4DC6-9105-3CA3A7B6757F}" dt="2024-01-25T15:46:07.222" v="398" actId="21"/>
          <ac:picMkLst>
            <pc:docMk/>
            <pc:sldMk cId="3333452679" sldId="273"/>
            <ac:picMk id="6" creationId="{681EB027-545B-A4F6-0B0F-100EA5E6CAB4}"/>
          </ac:picMkLst>
        </pc:picChg>
        <pc:picChg chg="add mod ord">
          <ac:chgData name="Hourcle, Laurent" userId="1b550169-5431-4d3b-ac6d-b648cd7d0e0b" providerId="ADAL" clId="{468304E1-755C-4DC6-9105-3CA3A7B6757F}" dt="2024-01-25T15:47:04.635" v="401" actId="14100"/>
          <ac:picMkLst>
            <pc:docMk/>
            <pc:sldMk cId="3333452679" sldId="273"/>
            <ac:picMk id="8" creationId="{913611ED-A97E-7CF7-C5D7-C914DAF8B2B3}"/>
          </ac:picMkLst>
        </pc:picChg>
      </pc:sldChg>
      <pc:sldChg chg="modSp new mod">
        <pc:chgData name="Hourcle, Laurent" userId="1b550169-5431-4d3b-ac6d-b648cd7d0e0b" providerId="ADAL" clId="{468304E1-755C-4DC6-9105-3CA3A7B6757F}" dt="2024-01-25T15:43:32.886" v="391"/>
        <pc:sldMkLst>
          <pc:docMk/>
          <pc:sldMk cId="3881429727" sldId="274"/>
        </pc:sldMkLst>
        <pc:spChg chg="mod">
          <ac:chgData name="Hourcle, Laurent" userId="1b550169-5431-4d3b-ac6d-b648cd7d0e0b" providerId="ADAL" clId="{468304E1-755C-4DC6-9105-3CA3A7B6757F}" dt="2024-01-25T15:43:32.886" v="391"/>
          <ac:spMkLst>
            <pc:docMk/>
            <pc:sldMk cId="3881429727" sldId="274"/>
            <ac:spMk id="2" creationId="{4F852479-605F-0F97-6838-9B4F1BEA2C7A}"/>
          </ac:spMkLst>
        </pc:spChg>
        <pc:spChg chg="mod">
          <ac:chgData name="Hourcle, Laurent" userId="1b550169-5431-4d3b-ac6d-b648cd7d0e0b" providerId="ADAL" clId="{468304E1-755C-4DC6-9105-3CA3A7B6757F}" dt="2024-01-25T15:43:32.886" v="391"/>
          <ac:spMkLst>
            <pc:docMk/>
            <pc:sldMk cId="3881429727" sldId="274"/>
            <ac:spMk id="3" creationId="{9D414812-1DC4-25C3-C4F1-1FD91DC3043E}"/>
          </ac:spMkLst>
        </pc:spChg>
        <pc:spChg chg="mod">
          <ac:chgData name="Hourcle, Laurent" userId="1b550169-5431-4d3b-ac6d-b648cd7d0e0b" providerId="ADAL" clId="{468304E1-755C-4DC6-9105-3CA3A7B6757F}" dt="2024-01-25T15:43:32.886" v="391"/>
          <ac:spMkLst>
            <pc:docMk/>
            <pc:sldMk cId="3881429727" sldId="274"/>
            <ac:spMk id="4" creationId="{624C40E3-6898-CF66-B86D-432B65FDE56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3/9/2024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490134" y="1388534"/>
            <a:ext cx="7766936" cy="1646302"/>
          </a:xfrm>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490134" y="3034833"/>
            <a:ext cx="7766936" cy="1096899"/>
          </a:xfrm>
        </p:spPr>
        <p:txBody>
          <a:bodyPr>
            <a:normAutofit fontScale="62500" lnSpcReduction="20000"/>
          </a:bodyPr>
          <a:lstStyle/>
          <a:p>
            <a:pPr algn="ctr"/>
            <a:r>
              <a:rPr lang="en-US" sz="3200" dirty="0"/>
              <a:t>Newlons International Sales</a:t>
            </a:r>
          </a:p>
          <a:p>
            <a:pPr algn="ctr"/>
            <a:r>
              <a:rPr lang="en-US" sz="3200" dirty="0"/>
              <a:t>Beau Newlon</a:t>
            </a:r>
          </a:p>
          <a:p>
            <a:pPr algn="ctr"/>
            <a:r>
              <a:rPr lang="en-US" sz="3200" dirty="0"/>
              <a:t>ATD050</a:t>
            </a:r>
          </a:p>
        </p:txBody>
      </p:sp>
      <p:pic>
        <p:nvPicPr>
          <p:cNvPr id="4" name="Picture 3">
            <a:extLst>
              <a:ext uri="{FF2B5EF4-FFF2-40B4-BE49-F238E27FC236}">
                <a16:creationId xmlns:a16="http://schemas.microsoft.com/office/drawing/2014/main" id="{C8BC49AF-E893-25FF-E1C6-1D934BCA07E8}"/>
              </a:ext>
            </a:extLst>
          </p:cNvPr>
          <p:cNvPicPr>
            <a:picLocks noChangeAspect="1"/>
          </p:cNvPicPr>
          <p:nvPr/>
        </p:nvPicPr>
        <p:blipFill>
          <a:blip r:embed="rId2"/>
          <a:stretch>
            <a:fillRect/>
          </a:stretch>
        </p:blipFill>
        <p:spPr>
          <a:xfrm>
            <a:off x="3704167" y="4296313"/>
            <a:ext cx="3338870" cy="1070818"/>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Smaller pool of techs to hire from</a:t>
            </a:r>
          </a:p>
          <a:p>
            <a:pPr lvl="1"/>
            <a:r>
              <a:rPr lang="en-US" dirty="0"/>
              <a:t>Staying relevant at current location. How much will new location pull from Elkins’s service?</a:t>
            </a:r>
          </a:p>
          <a:p>
            <a:pPr lvl="1"/>
            <a:r>
              <a:rPr lang="en-US" dirty="0"/>
              <a:t>Truck allocation / marketshare</a:t>
            </a:r>
          </a:p>
          <a:p>
            <a:pPr lvl="1"/>
            <a:r>
              <a:rPr lang="en-US" dirty="0"/>
              <a:t>Electric trucks</a:t>
            </a:r>
          </a:p>
          <a:p>
            <a:pPr lvl="1"/>
            <a:r>
              <a:rPr lang="en-US" dirty="0"/>
              <a:t>Large dealer groups getting closer to AOR</a:t>
            </a:r>
          </a:p>
          <a:p>
            <a:pPr lvl="1"/>
            <a:r>
              <a:rPr lang="en-US" dirty="0"/>
              <a:t>Money means less, how do we motivate?</a:t>
            </a:r>
          </a:p>
          <a:p>
            <a:pPr lvl="1"/>
            <a:r>
              <a:rPr lang="en-US" dirty="0"/>
              <a:t>Age/Retirement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Create confidence that, “we’re not going anywhere”</a:t>
            </a:r>
          </a:p>
          <a:p>
            <a:pPr lvl="1"/>
            <a:r>
              <a:rPr lang="en-US" dirty="0"/>
              <a:t>Use opportunities to make more money/bonuses to increase ATD targeted goals previously mentioned</a:t>
            </a:r>
          </a:p>
          <a:p>
            <a:pPr lvl="1"/>
            <a:r>
              <a:rPr lang="en-US" dirty="0"/>
              <a:t>Open up training paths</a:t>
            </a:r>
          </a:p>
          <a:p>
            <a:pPr lvl="2"/>
            <a:r>
              <a:rPr lang="en-US" dirty="0"/>
              <a:t>What do you want to learn?</a:t>
            </a:r>
          </a:p>
          <a:p>
            <a:pPr lvl="1"/>
            <a:r>
              <a:rPr lang="en-US" dirty="0"/>
              <a:t>More effectively use current shop area/facilities</a:t>
            </a:r>
          </a:p>
          <a:p>
            <a:pPr lvl="1"/>
            <a:r>
              <a:rPr lang="en-US" dirty="0"/>
              <a:t>Create more accountability</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Reassure employees that we’re not for sale</a:t>
            </a:r>
          </a:p>
          <a:p>
            <a:pPr lvl="1"/>
            <a:r>
              <a:rPr lang="en-US" dirty="0"/>
              <a:t>Introduce hybrid pay structure</a:t>
            </a:r>
          </a:p>
          <a:p>
            <a:pPr lvl="1"/>
            <a:r>
              <a:rPr lang="en-US" dirty="0"/>
              <a:t>Open up training paths to allow employees to pursue interests</a:t>
            </a:r>
          </a:p>
          <a:p>
            <a:pPr lvl="1"/>
            <a:r>
              <a:rPr lang="en-US" dirty="0"/>
              <a:t>Clean shop, clean shop, clean shop (and maintain)</a:t>
            </a:r>
          </a:p>
          <a:p>
            <a:pPr lvl="1"/>
            <a:r>
              <a:rPr lang="en-US" dirty="0"/>
              <a:t>Ask employees, why? Why do you think our “_______” is so low/high?</a:t>
            </a:r>
          </a:p>
          <a:p>
            <a:pPr marL="0" indent="0">
              <a:buNone/>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Build comradery with company events/merch</a:t>
            </a:r>
          </a:p>
          <a:p>
            <a:pPr lvl="2"/>
            <a:r>
              <a:rPr lang="en-US" dirty="0"/>
              <a:t>Build the brand, build the confidence</a:t>
            </a:r>
          </a:p>
          <a:p>
            <a:pPr lvl="1"/>
            <a:r>
              <a:rPr lang="en-US" dirty="0"/>
              <a:t>Offer alternatives, if money doesn’t motivate</a:t>
            </a:r>
          </a:p>
          <a:p>
            <a:pPr lvl="1"/>
            <a:r>
              <a:rPr lang="en-US" dirty="0"/>
              <a:t>While we still need to meet OEM training standards, let employees spread their wings and engage in interest. Your greatest manager may be turning wrenches. Your greatest wrench turner may be your manager.</a:t>
            </a:r>
          </a:p>
          <a:p>
            <a:pPr lvl="1"/>
            <a:r>
              <a:rPr lang="en-US" dirty="0"/>
              <a:t>Set times, weekly, to keep shop clean, tidy up</a:t>
            </a:r>
          </a:p>
          <a:p>
            <a:pPr lvl="1"/>
            <a:r>
              <a:rPr lang="en-US" dirty="0"/>
              <a:t>Create accountability </a:t>
            </a:r>
          </a:p>
          <a:p>
            <a:pPr lvl="2"/>
            <a:r>
              <a:rPr lang="en-US" dirty="0"/>
              <a:t>See that their part does have an affect on the greater picture</a:t>
            </a:r>
          </a:p>
          <a:p>
            <a:pPr lvl="1"/>
            <a:endParaRPr lang="en-US" dirty="0"/>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92502602"/>
              </p:ext>
            </p:extLst>
          </p:nvPr>
        </p:nvGraphicFramePr>
        <p:xfrm>
          <a:off x="677334" y="1361599"/>
          <a:ext cx="9132492" cy="527496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8347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83473">
                <a:tc>
                  <a:txBody>
                    <a:bodyPr/>
                    <a:lstStyle/>
                    <a:p>
                      <a:r>
                        <a:rPr lang="en-US" dirty="0"/>
                        <a:t>Schedule company event for beginning of Q2</a:t>
                      </a:r>
                    </a:p>
                  </a:txBody>
                  <a:tcPr/>
                </a:tc>
                <a:tc>
                  <a:txBody>
                    <a:bodyPr/>
                    <a:lstStyle/>
                    <a:p>
                      <a:r>
                        <a:rPr lang="en-US" dirty="0"/>
                        <a:t>Marketing Manager (H.Ramsey)</a:t>
                      </a:r>
                    </a:p>
                  </a:txBody>
                  <a:tcPr/>
                </a:tc>
                <a:tc>
                  <a:txBody>
                    <a:bodyPr/>
                    <a:lstStyle/>
                    <a:p>
                      <a:r>
                        <a:rPr lang="en-US" dirty="0"/>
                        <a:t>March 15 / April 1</a:t>
                      </a:r>
                    </a:p>
                  </a:txBody>
                  <a:tcPr/>
                </a:tc>
                <a:extLst>
                  <a:ext uri="{0D108BD9-81ED-4DB2-BD59-A6C34878D82A}">
                    <a16:rowId xmlns:a16="http://schemas.microsoft.com/office/drawing/2014/main" val="2400365483"/>
                  </a:ext>
                </a:extLst>
              </a:tr>
              <a:tr h="833532">
                <a:tc>
                  <a:txBody>
                    <a:bodyPr/>
                    <a:lstStyle/>
                    <a:p>
                      <a:r>
                        <a:rPr lang="en-US" dirty="0"/>
                        <a:t>Efficiency/Productivity/Proficiency to ATD Guide (End Q)</a:t>
                      </a:r>
                    </a:p>
                  </a:txBody>
                  <a:tcPr/>
                </a:tc>
                <a:tc>
                  <a:txBody>
                    <a:bodyPr/>
                    <a:lstStyle/>
                    <a:p>
                      <a:r>
                        <a:rPr lang="en-US" dirty="0"/>
                        <a:t>Service Manager (R.Nida)</a:t>
                      </a:r>
                    </a:p>
                    <a:p>
                      <a:r>
                        <a:rPr lang="en-US" dirty="0"/>
                        <a:t>GM (B.Newlon)</a:t>
                      </a:r>
                    </a:p>
                  </a:txBody>
                  <a:tcPr/>
                </a:tc>
                <a:tc>
                  <a:txBody>
                    <a:bodyPr/>
                    <a:lstStyle/>
                    <a:p>
                      <a:r>
                        <a:rPr lang="en-US" dirty="0"/>
                        <a:t>Weekly, starting April 1 / June 30</a:t>
                      </a:r>
                    </a:p>
                  </a:txBody>
                  <a:tcPr/>
                </a:tc>
                <a:extLst>
                  <a:ext uri="{0D108BD9-81ED-4DB2-BD59-A6C34878D82A}">
                    <a16:rowId xmlns:a16="http://schemas.microsoft.com/office/drawing/2014/main" val="107845787"/>
                  </a:ext>
                </a:extLst>
              </a:tr>
              <a:tr h="583473">
                <a:tc>
                  <a:txBody>
                    <a:bodyPr/>
                    <a:lstStyle/>
                    <a:p>
                      <a:r>
                        <a:rPr lang="en-US" dirty="0"/>
                        <a:t>Open training paths</a:t>
                      </a:r>
                    </a:p>
                  </a:txBody>
                  <a:tcPr/>
                </a:tc>
                <a:tc>
                  <a:txBody>
                    <a:bodyPr/>
                    <a:lstStyle/>
                    <a:p>
                      <a:r>
                        <a:rPr lang="en-US" dirty="0"/>
                        <a:t>Service Manager (R.Nida)</a:t>
                      </a:r>
                    </a:p>
                    <a:p>
                      <a:r>
                        <a:rPr lang="en-US" dirty="0"/>
                        <a:t>GM (B.Newlon)</a:t>
                      </a:r>
                    </a:p>
                  </a:txBody>
                  <a:tcPr/>
                </a:tc>
                <a:tc>
                  <a:txBody>
                    <a:bodyPr/>
                    <a:lstStyle/>
                    <a:p>
                      <a:r>
                        <a:rPr lang="en-US" dirty="0"/>
                        <a:t>Immediate / Check-in mid Q2 to see advancement</a:t>
                      </a:r>
                    </a:p>
                  </a:txBody>
                  <a:tcPr/>
                </a:tc>
                <a:extLst>
                  <a:ext uri="{0D108BD9-81ED-4DB2-BD59-A6C34878D82A}">
                    <a16:rowId xmlns:a16="http://schemas.microsoft.com/office/drawing/2014/main" val="1530126605"/>
                  </a:ext>
                </a:extLst>
              </a:tr>
              <a:tr h="583473">
                <a:tc>
                  <a:txBody>
                    <a:bodyPr/>
                    <a:lstStyle/>
                    <a:p>
                      <a:r>
                        <a:rPr lang="en-US" dirty="0"/>
                        <a:t>Clean shop</a:t>
                      </a:r>
                    </a:p>
                  </a:txBody>
                  <a:tcPr/>
                </a:tc>
                <a:tc>
                  <a:txBody>
                    <a:bodyPr/>
                    <a:lstStyle/>
                    <a:p>
                      <a:r>
                        <a:rPr lang="en-US" dirty="0"/>
                        <a:t>Service Manager (R.Nida)</a:t>
                      </a:r>
                    </a:p>
                    <a:p>
                      <a:r>
                        <a:rPr lang="en-US" dirty="0"/>
                        <a:t>Technician (All)</a:t>
                      </a:r>
                    </a:p>
                  </a:txBody>
                  <a:tcPr/>
                </a:tc>
                <a:tc>
                  <a:txBody>
                    <a:bodyPr/>
                    <a:lstStyle/>
                    <a:p>
                      <a:r>
                        <a:rPr lang="en-US" dirty="0"/>
                        <a:t>End of March</a:t>
                      </a:r>
                    </a:p>
                  </a:txBody>
                  <a:tcPr/>
                </a:tc>
                <a:extLst>
                  <a:ext uri="{0D108BD9-81ED-4DB2-BD59-A6C34878D82A}">
                    <a16:rowId xmlns:a16="http://schemas.microsoft.com/office/drawing/2014/main" val="1950345431"/>
                  </a:ext>
                </a:extLst>
              </a:tr>
              <a:tr h="833532">
                <a:tc>
                  <a:txBody>
                    <a:bodyPr/>
                    <a:lstStyle/>
                    <a:p>
                      <a:r>
                        <a:rPr lang="en-US" dirty="0"/>
                        <a:t>Accountability (Proficiency Board)</a:t>
                      </a:r>
                    </a:p>
                  </a:txBody>
                  <a:tcPr/>
                </a:tc>
                <a:tc>
                  <a:txBody>
                    <a:bodyPr/>
                    <a:lstStyle/>
                    <a:p>
                      <a:r>
                        <a:rPr lang="en-US" dirty="0"/>
                        <a:t>Service Manager (R.Nida)</a:t>
                      </a:r>
                    </a:p>
                    <a:p>
                      <a:r>
                        <a:rPr lang="en-US" dirty="0"/>
                        <a:t>GM (B.Newlon)</a:t>
                      </a:r>
                    </a:p>
                    <a:p>
                      <a:r>
                        <a:rPr lang="en-US" dirty="0"/>
                        <a:t>IT</a:t>
                      </a:r>
                    </a:p>
                  </a:txBody>
                  <a:tcPr/>
                </a:tc>
                <a:tc>
                  <a:txBody>
                    <a:bodyPr/>
                    <a:lstStyle/>
                    <a:p>
                      <a:r>
                        <a:rPr lang="en-US" dirty="0"/>
                        <a:t>April 15 completion</a:t>
                      </a:r>
                    </a:p>
                  </a:txBody>
                  <a:tcPr/>
                </a:tc>
                <a:extLst>
                  <a:ext uri="{0D108BD9-81ED-4DB2-BD59-A6C34878D82A}">
                    <a16:rowId xmlns:a16="http://schemas.microsoft.com/office/drawing/2014/main" val="1960891333"/>
                  </a:ext>
                </a:extLst>
              </a:tr>
              <a:tr h="442923">
                <a:tc>
                  <a:txBody>
                    <a:bodyPr/>
                    <a:lstStyle/>
                    <a:p>
                      <a:r>
                        <a:rPr lang="en-US" dirty="0"/>
                        <a:t>Hire new techs</a:t>
                      </a:r>
                    </a:p>
                  </a:txBody>
                  <a:tcPr/>
                </a:tc>
                <a:tc>
                  <a:txBody>
                    <a:bodyPr/>
                    <a:lstStyle/>
                    <a:p>
                      <a:r>
                        <a:rPr lang="en-US" dirty="0"/>
                        <a:t>Service Manager (R.Nida)</a:t>
                      </a:r>
                    </a:p>
                  </a:txBody>
                  <a:tcPr/>
                </a:tc>
                <a:tc>
                  <a:txBody>
                    <a:bodyPr/>
                    <a:lstStyle/>
                    <a:p>
                      <a:r>
                        <a:rPr lang="en-US" dirty="0"/>
                        <a:t>Interviews on-going</a:t>
                      </a:r>
                    </a:p>
                  </a:txBody>
                  <a:tcPr/>
                </a:tc>
                <a:extLst>
                  <a:ext uri="{0D108BD9-81ED-4DB2-BD59-A6C34878D82A}">
                    <a16:rowId xmlns:a16="http://schemas.microsoft.com/office/drawing/2014/main" val="4137224325"/>
                  </a:ext>
                </a:extLst>
              </a:tr>
              <a:tr h="442923">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9626600" cy="3880773"/>
          </a:xfrm>
        </p:spPr>
        <p:txBody>
          <a:bodyPr/>
          <a:lstStyle/>
          <a:p>
            <a:r>
              <a:rPr lang="en-US" dirty="0"/>
              <a:t>Synopsis</a:t>
            </a:r>
          </a:p>
          <a:p>
            <a:pPr lvl="1"/>
            <a:r>
              <a:rPr lang="en-US" dirty="0"/>
              <a:t>While some of our percentages &amp; numbers may be lower than desired, I feel there are small things that can be changed in workflow, accountability, and orders of process to quickly correct many of the issues. The “bones” of this organization are good. We need to work on our reporting, analysis, and monitoring. As has been stated in the class, on multiple occasions, something that is not monitored is doomed to slip. I’ve been with the dealership for 10 years full time, now, and I don’t know that I’ve ever seen the chemistry as good as it is, current day. With that, we must watch who we hire in certain positions, as it only takes one “bad apple” to spoil the bunch. I feel that if we set these challenges out to our service department, and allocate the time to complete, we will see the results that we such desire. It’s easy to get caught up in the “day-to-day” and forget the bigger picture. This course has been a great way to step back and analyze the peaks and valleys of the dealership and pin-point where our challenges may be.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142999"/>
            <a:ext cx="4185623" cy="5317067"/>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Techs paid hourly</a:t>
            </a:r>
          </a:p>
          <a:p>
            <a:pPr lvl="2"/>
            <a:r>
              <a:rPr lang="en-US" b="0" i="0" u="none" strike="noStrike" baseline="0" dirty="0">
                <a:solidFill>
                  <a:srgbClr val="221E1F"/>
                </a:solidFill>
                <a:latin typeface="Calibri" panose="020F0502020204030204" pitchFamily="34" charset="0"/>
              </a:rPr>
              <a:t>No incentive to reach goals</a:t>
            </a:r>
          </a:p>
          <a:p>
            <a:pPr lvl="1"/>
            <a:r>
              <a:rPr lang="en-US" dirty="0">
                <a:solidFill>
                  <a:srgbClr val="221E1F"/>
                </a:solidFill>
                <a:latin typeface="Calibri" panose="020F0502020204030204" pitchFamily="34" charset="0"/>
              </a:rPr>
              <a:t>Small, but growing service dept</a:t>
            </a:r>
          </a:p>
          <a:p>
            <a:pPr lvl="2"/>
            <a:r>
              <a:rPr lang="en-US" b="0" i="0" u="none" strike="noStrike" baseline="0" dirty="0">
                <a:solidFill>
                  <a:srgbClr val="221E1F"/>
                </a:solidFill>
                <a:latin typeface="Calibri" panose="020F0502020204030204" pitchFamily="34" charset="0"/>
              </a:rPr>
              <a:t>Changes ca</a:t>
            </a:r>
            <a:r>
              <a:rPr lang="en-US" dirty="0">
                <a:solidFill>
                  <a:srgbClr val="221E1F"/>
                </a:solidFill>
                <a:latin typeface="Calibri" panose="020F0502020204030204" pitchFamily="34" charset="0"/>
              </a:rPr>
              <a:t>n be made quickly and should show results just the same</a:t>
            </a:r>
          </a:p>
          <a:p>
            <a:pPr lvl="1"/>
            <a:r>
              <a:rPr lang="en-US" b="0" i="0" u="none" strike="noStrike" baseline="0" dirty="0">
                <a:solidFill>
                  <a:srgbClr val="221E1F"/>
                </a:solidFill>
                <a:latin typeface="Calibri" panose="020F0502020204030204" pitchFamily="34" charset="0"/>
              </a:rPr>
              <a:t>Sales Contribution is close to guide (70% Cust / 30% War/Int), but need more sales</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Add techs to productive environment</a:t>
            </a:r>
          </a:p>
          <a:p>
            <a:pPr lvl="2"/>
            <a:r>
              <a:rPr lang="en-US" b="0" i="0" u="none" strike="noStrike" baseline="0" dirty="0">
                <a:solidFill>
                  <a:srgbClr val="221E1F"/>
                </a:solidFill>
                <a:latin typeface="Calibri" panose="020F0502020204030204" pitchFamily="34" charset="0"/>
              </a:rPr>
              <a:t>No bad habits to break</a:t>
            </a:r>
          </a:p>
          <a:p>
            <a:pPr lvl="1"/>
            <a:r>
              <a:rPr lang="en-US" dirty="0">
                <a:solidFill>
                  <a:srgbClr val="221E1F"/>
                </a:solidFill>
                <a:latin typeface="Calibri" panose="020F0502020204030204" pitchFamily="34" charset="0"/>
              </a:rPr>
              <a:t>Achieve ATD Guide by end of 2</a:t>
            </a:r>
            <a:r>
              <a:rPr lang="en-US" baseline="30000" dirty="0">
                <a:solidFill>
                  <a:srgbClr val="221E1F"/>
                </a:solidFill>
                <a:latin typeface="Calibri" panose="020F0502020204030204" pitchFamily="34" charset="0"/>
              </a:rPr>
              <a:t>nd</a:t>
            </a:r>
            <a:r>
              <a:rPr lang="en-US" dirty="0">
                <a:solidFill>
                  <a:srgbClr val="221E1F"/>
                </a:solidFill>
                <a:latin typeface="Calibri" panose="020F0502020204030204" pitchFamily="34" charset="0"/>
              </a:rPr>
              <a:t> Qtr</a:t>
            </a:r>
          </a:p>
          <a:p>
            <a:pPr lvl="2"/>
            <a:r>
              <a:rPr lang="en-US" b="0" i="0" u="none" strike="noStrike" baseline="0" dirty="0">
                <a:solidFill>
                  <a:srgbClr val="221E1F"/>
                </a:solidFill>
                <a:latin typeface="Calibri" panose="020F0502020204030204" pitchFamily="34" charset="0"/>
              </a:rPr>
              <a:t>Efficiency – 1</a:t>
            </a:r>
            <a:r>
              <a:rPr lang="en-US" dirty="0">
                <a:solidFill>
                  <a:srgbClr val="221E1F"/>
                </a:solidFill>
                <a:latin typeface="Calibri" panose="020F0502020204030204" pitchFamily="34" charset="0"/>
              </a:rPr>
              <a:t>15%-125%</a:t>
            </a:r>
          </a:p>
          <a:p>
            <a:pPr lvl="2"/>
            <a:r>
              <a:rPr lang="en-US" b="0" i="0" u="none" strike="noStrike" baseline="0" dirty="0">
                <a:solidFill>
                  <a:srgbClr val="221E1F"/>
                </a:solidFill>
                <a:latin typeface="Calibri" panose="020F0502020204030204" pitchFamily="34" charset="0"/>
              </a:rPr>
              <a:t>Pr</a:t>
            </a:r>
            <a:r>
              <a:rPr lang="en-US" dirty="0">
                <a:solidFill>
                  <a:srgbClr val="221E1F"/>
                </a:solidFill>
                <a:latin typeface="Calibri" panose="020F0502020204030204" pitchFamily="34" charset="0"/>
              </a:rPr>
              <a:t>oductivity – 88%</a:t>
            </a:r>
          </a:p>
          <a:p>
            <a:pPr lvl="2"/>
            <a:r>
              <a:rPr lang="en-US" b="0" i="0" u="none" strike="noStrike" baseline="0" dirty="0">
                <a:solidFill>
                  <a:srgbClr val="221E1F"/>
                </a:solidFill>
                <a:latin typeface="Calibri" panose="020F0502020204030204" pitchFamily="34" charset="0"/>
              </a:rPr>
              <a:t>Proficiency – 100%-110%+</a:t>
            </a:r>
          </a:p>
        </p:txBody>
      </p:sp>
      <p:pic>
        <p:nvPicPr>
          <p:cNvPr id="5" name="Picture 4">
            <a:extLst>
              <a:ext uri="{FF2B5EF4-FFF2-40B4-BE49-F238E27FC236}">
                <a16:creationId xmlns:a16="http://schemas.microsoft.com/office/drawing/2014/main" id="{4E559CB0-D419-60EF-69D8-981E40516ACA}"/>
              </a:ext>
            </a:extLst>
          </p:cNvPr>
          <p:cNvPicPr>
            <a:picLocks noChangeAspect="1"/>
          </p:cNvPicPr>
          <p:nvPr/>
        </p:nvPicPr>
        <p:blipFill>
          <a:blip r:embed="rId2"/>
          <a:stretch>
            <a:fillRect/>
          </a:stretch>
        </p:blipFill>
        <p:spPr>
          <a:xfrm>
            <a:off x="5254701" y="3964168"/>
            <a:ext cx="5868219" cy="2495898"/>
          </a:xfrm>
          <a:prstGeom prst="rect">
            <a:avLst/>
          </a:prstGeom>
        </p:spPr>
      </p:pic>
      <p:sp>
        <p:nvSpPr>
          <p:cNvPr id="8" name="Content Placeholder 2">
            <a:extLst>
              <a:ext uri="{FF2B5EF4-FFF2-40B4-BE49-F238E27FC236}">
                <a16:creationId xmlns:a16="http://schemas.microsoft.com/office/drawing/2014/main" id="{52EC5BC5-82FE-9DBF-7CB5-E3782094042F}"/>
              </a:ext>
            </a:extLst>
          </p:cNvPr>
          <p:cNvSpPr txBox="1">
            <a:spLocks/>
          </p:cNvSpPr>
          <p:nvPr/>
        </p:nvSpPr>
        <p:spPr>
          <a:xfrm>
            <a:off x="6096000" y="-80433"/>
            <a:ext cx="4185623" cy="489373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Add techs to new system</a:t>
            </a:r>
          </a:p>
          <a:p>
            <a:pPr lvl="2"/>
            <a:r>
              <a:rPr lang="en-US" dirty="0">
                <a:solidFill>
                  <a:srgbClr val="221E1F"/>
                </a:solidFill>
                <a:latin typeface="Calibri" panose="020F0502020204030204" pitchFamily="34" charset="0"/>
              </a:rPr>
              <a:t>Better facility utilization</a:t>
            </a:r>
          </a:p>
          <a:p>
            <a:pPr lvl="1"/>
            <a:r>
              <a:rPr lang="en-US" dirty="0">
                <a:solidFill>
                  <a:srgbClr val="221E1F"/>
                </a:solidFill>
                <a:latin typeface="Calibri" panose="020F0502020204030204" pitchFamily="34" charset="0"/>
              </a:rPr>
              <a:t>Implement hybrid tech pay structure</a:t>
            </a:r>
          </a:p>
          <a:p>
            <a:pPr lvl="2"/>
            <a:r>
              <a:rPr lang="en-US" dirty="0">
                <a:solidFill>
                  <a:srgbClr val="221E1F"/>
                </a:solidFill>
                <a:latin typeface="Calibri" panose="020F0502020204030204" pitchFamily="34" charset="0"/>
              </a:rPr>
              <a:t>Instead of $30/hr clock punch</a:t>
            </a:r>
          </a:p>
          <a:p>
            <a:pPr lvl="3"/>
            <a:r>
              <a:rPr lang="en-US" dirty="0">
                <a:solidFill>
                  <a:srgbClr val="221E1F"/>
                </a:solidFill>
                <a:latin typeface="Calibri" panose="020F0502020204030204" pitchFamily="34" charset="0"/>
              </a:rPr>
              <a:t>$20/hr + $10/hr (billable/FR) </a:t>
            </a:r>
          </a:p>
          <a:p>
            <a:pPr lvl="1"/>
            <a:r>
              <a:rPr lang="en-US" dirty="0">
                <a:solidFill>
                  <a:srgbClr val="221E1F"/>
                </a:solidFill>
                <a:latin typeface="Calibri" panose="020F0502020204030204" pitchFamily="34" charset="0"/>
              </a:rPr>
              <a:t>OEM training paths</a:t>
            </a:r>
          </a:p>
          <a:p>
            <a:r>
              <a:rPr lang="en-US"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Weekly inspections of tech efficiency, productivity, and proficiency</a:t>
            </a:r>
          </a:p>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058333"/>
            <a:ext cx="4184035" cy="519006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Front office sorts expenses</a:t>
            </a:r>
          </a:p>
          <a:p>
            <a:pPr lvl="1"/>
            <a:r>
              <a:rPr lang="en-US" b="0" i="0" u="none" strike="noStrike" baseline="0" dirty="0">
                <a:solidFill>
                  <a:srgbClr val="221E1F"/>
                </a:solidFill>
                <a:latin typeface="Calibri" panose="020F0502020204030204" pitchFamily="34" charset="0"/>
              </a:rPr>
              <a:t>Service management meets quarterly to review expenses</a:t>
            </a:r>
          </a:p>
          <a:p>
            <a:pPr lvl="1"/>
            <a:r>
              <a:rPr lang="en-US" dirty="0">
                <a:solidFill>
                  <a:srgbClr val="221E1F"/>
                </a:solidFill>
                <a:latin typeface="Calibri" panose="020F0502020204030204" pitchFamily="34" charset="0"/>
              </a:rPr>
              <a:t>Terrible proficiency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Analyze expenses more often with dept heads and front office</a:t>
            </a:r>
          </a:p>
          <a:p>
            <a:pPr lvl="1"/>
            <a:r>
              <a:rPr lang="en-US" dirty="0">
                <a:solidFill>
                  <a:srgbClr val="221E1F"/>
                </a:solidFill>
                <a:latin typeface="Calibri" panose="020F0502020204030204" pitchFamily="34" charset="0"/>
              </a:rPr>
              <a:t>Analyze fixed expenses</a:t>
            </a:r>
          </a:p>
          <a:p>
            <a:pPr lvl="2"/>
            <a:r>
              <a:rPr lang="en-US" b="0" i="0" u="none" strike="noStrike" baseline="0" dirty="0">
                <a:solidFill>
                  <a:srgbClr val="221E1F"/>
                </a:solidFill>
                <a:latin typeface="Calibri" panose="020F0502020204030204" pitchFamily="34" charset="0"/>
              </a:rPr>
              <a:t>Is eve</a:t>
            </a:r>
            <a:r>
              <a:rPr lang="en-US" dirty="0">
                <a:solidFill>
                  <a:srgbClr val="221E1F"/>
                </a:solidFill>
                <a:latin typeface="Calibri" panose="020F0502020204030204" pitchFamily="34" charset="0"/>
              </a:rPr>
              <a:t>ryone paying their fair share?</a:t>
            </a:r>
          </a:p>
          <a:p>
            <a:pPr lvl="2"/>
            <a:r>
              <a:rPr lang="en-US" b="0" i="0" u="none" strike="noStrike" baseline="0" dirty="0">
                <a:solidFill>
                  <a:srgbClr val="221E1F"/>
                </a:solidFill>
                <a:latin typeface="Calibri" panose="020F0502020204030204" pitchFamily="34" charset="0"/>
              </a:rPr>
              <a:t>Employee wages billed to correct dept</a:t>
            </a:r>
          </a:p>
          <a:p>
            <a:pPr lvl="3"/>
            <a:r>
              <a:rPr lang="en-US" b="0" i="0" u="none" strike="noStrike" baseline="0" dirty="0">
                <a:solidFill>
                  <a:srgbClr val="221E1F"/>
                </a:solidFill>
                <a:latin typeface="Calibri" panose="020F0502020204030204" pitchFamily="34" charset="0"/>
              </a:rPr>
              <a:t>Back counter? Parts runner?</a:t>
            </a:r>
          </a:p>
          <a:p>
            <a:pPr lvl="1"/>
            <a:r>
              <a:rPr lang="en-US" b="0" i="0" u="none" strike="noStrike" baseline="0" dirty="0">
                <a:solidFill>
                  <a:srgbClr val="221E1F"/>
                </a:solidFill>
                <a:latin typeface="Calibri" panose="020F0502020204030204" pitchFamily="34" charset="0"/>
              </a:rPr>
              <a:t>Sell more hours by cutting unbillable time</a:t>
            </a:r>
          </a:p>
          <a:p>
            <a:pPr lvl="2"/>
            <a:r>
              <a:rPr lang="en-US" b="0" i="0" u="none" strike="noStrike" baseline="0" dirty="0">
                <a:solidFill>
                  <a:srgbClr val="221E1F"/>
                </a:solidFill>
                <a:latin typeface="Calibri" panose="020F0502020204030204" pitchFamily="34" charset="0"/>
              </a:rPr>
              <a:t>Hybrid system incentive</a:t>
            </a:r>
          </a:p>
          <a:p>
            <a:pPr lvl="2"/>
            <a:r>
              <a:rPr lang="en-US" dirty="0">
                <a:solidFill>
                  <a:srgbClr val="221E1F"/>
                </a:solidFill>
                <a:latin typeface="Calibri" panose="020F0502020204030204" pitchFamily="34" charset="0"/>
              </a:rPr>
              <a:t>i.e. crack down on 8:30AM coffee conversations in the shop</a:t>
            </a:r>
            <a:endParaRPr lang="en-US"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E5A5A1B3-441D-DA8C-D767-A6927EB8E151}"/>
              </a:ext>
            </a:extLst>
          </p:cNvPr>
          <p:cNvPicPr>
            <a:picLocks noChangeAspect="1"/>
          </p:cNvPicPr>
          <p:nvPr/>
        </p:nvPicPr>
        <p:blipFill>
          <a:blip r:embed="rId2"/>
          <a:stretch>
            <a:fillRect/>
          </a:stretch>
        </p:blipFill>
        <p:spPr>
          <a:xfrm>
            <a:off x="6293582" y="3910884"/>
            <a:ext cx="4667901" cy="2676899"/>
          </a:xfrm>
          <a:prstGeom prst="rect">
            <a:avLst/>
          </a:prstGeom>
        </p:spPr>
      </p:pic>
      <p:sp>
        <p:nvSpPr>
          <p:cNvPr id="10" name="Content Placeholder 2">
            <a:extLst>
              <a:ext uri="{FF2B5EF4-FFF2-40B4-BE49-F238E27FC236}">
                <a16:creationId xmlns:a16="http://schemas.microsoft.com/office/drawing/2014/main" id="{B036BD04-6ACF-7401-7916-EF98006B5091}"/>
              </a:ext>
            </a:extLst>
          </p:cNvPr>
          <p:cNvSpPr txBox="1">
            <a:spLocks/>
          </p:cNvSpPr>
          <p:nvPr/>
        </p:nvSpPr>
        <p:spPr>
          <a:xfrm>
            <a:off x="6293582" y="109350"/>
            <a:ext cx="4184035" cy="380153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Plans to achieve your goals</a:t>
            </a:r>
          </a:p>
          <a:p>
            <a:pPr lvl="1"/>
            <a:r>
              <a:rPr lang="en-US" dirty="0">
                <a:solidFill>
                  <a:srgbClr val="221E1F"/>
                </a:solidFill>
                <a:latin typeface="Calibri" panose="020F0502020204030204" pitchFamily="34" charset="0"/>
              </a:rPr>
              <a:t>Open lines of communication between service dept and front office</a:t>
            </a:r>
          </a:p>
          <a:p>
            <a:pPr lvl="1"/>
            <a:r>
              <a:rPr lang="en-US" dirty="0">
                <a:solidFill>
                  <a:srgbClr val="221E1F"/>
                </a:solidFill>
                <a:latin typeface="Calibri" panose="020F0502020204030204" pitchFamily="34" charset="0"/>
              </a:rPr>
              <a:t>Implement hybrid pay structure </a:t>
            </a:r>
          </a:p>
          <a:p>
            <a:pPr lvl="2"/>
            <a:r>
              <a:rPr lang="en-US" dirty="0">
                <a:solidFill>
                  <a:srgbClr val="221E1F"/>
                </a:solidFill>
                <a:latin typeface="Calibri" panose="020F0502020204030204" pitchFamily="34" charset="0"/>
              </a:rPr>
              <a:t>Bonus structure?</a:t>
            </a:r>
          </a:p>
          <a:p>
            <a:r>
              <a:rPr lang="en-US"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Weekly inspections of tech efficiency, productivity, and proficiency</a:t>
            </a:r>
          </a:p>
          <a:p>
            <a:pPr lvl="1"/>
            <a:r>
              <a:rPr lang="en-US" dirty="0">
                <a:solidFill>
                  <a:srgbClr val="221E1F"/>
                </a:solidFill>
                <a:latin typeface="Calibri" panose="020F0502020204030204" pitchFamily="34" charset="0"/>
              </a:rPr>
              <a:t>Bi-weekly meetings with service manager to inspect expenses/categories</a:t>
            </a:r>
          </a:p>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032933"/>
            <a:ext cx="4184035" cy="561358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December (study month) not great for analysis, due to holidays, but proficiency numbers aren’t even close</a:t>
            </a:r>
          </a:p>
          <a:p>
            <a:pPr lvl="2"/>
            <a:r>
              <a:rPr lang="en-US" dirty="0">
                <a:solidFill>
                  <a:srgbClr val="221E1F"/>
                </a:solidFill>
                <a:latin typeface="Calibri" panose="020F0502020204030204" pitchFamily="34" charset="0"/>
              </a:rPr>
              <a:t>ATD Guide – 100%-110%+</a:t>
            </a:r>
          </a:p>
          <a:p>
            <a:pPr lvl="2"/>
            <a:r>
              <a:rPr lang="en-US" b="0" i="0" u="none" strike="noStrike" baseline="0" dirty="0">
                <a:solidFill>
                  <a:srgbClr val="221E1F"/>
                </a:solidFill>
                <a:latin typeface="Calibri" panose="020F0502020204030204" pitchFamily="34" charset="0"/>
              </a:rPr>
              <a:t>Newlons – 79.4%</a:t>
            </a:r>
          </a:p>
          <a:p>
            <a:pPr lvl="1"/>
            <a:r>
              <a:rPr lang="en-US" dirty="0">
                <a:solidFill>
                  <a:srgbClr val="221E1F"/>
                </a:solidFill>
                <a:latin typeface="Calibri" panose="020F0502020204030204" pitchFamily="34" charset="0"/>
              </a:rPr>
              <a:t>Techs paid hourly</a:t>
            </a:r>
          </a:p>
          <a:p>
            <a:pPr lvl="2"/>
            <a:r>
              <a:rPr lang="en-US" b="0" i="0" u="none" strike="noStrike" baseline="0" dirty="0">
                <a:solidFill>
                  <a:srgbClr val="221E1F"/>
                </a:solidFill>
                <a:latin typeface="Calibri" panose="020F0502020204030204" pitchFamily="34" charset="0"/>
              </a:rPr>
              <a:t>No incentive to reach goals</a:t>
            </a:r>
          </a:p>
          <a:p>
            <a:pPr lvl="1"/>
            <a:r>
              <a:rPr lang="en-US" dirty="0">
                <a:solidFill>
                  <a:srgbClr val="221E1F"/>
                </a:solidFill>
                <a:latin typeface="Calibri" panose="020F0502020204030204" pitchFamily="34" charset="0"/>
              </a:rPr>
              <a:t>Small, but growing service dept</a:t>
            </a:r>
          </a:p>
          <a:p>
            <a:pPr lvl="2"/>
            <a:r>
              <a:rPr lang="en-US" b="0" i="0" u="none" strike="noStrike" baseline="0" dirty="0">
                <a:solidFill>
                  <a:srgbClr val="221E1F"/>
                </a:solidFill>
                <a:latin typeface="Calibri" panose="020F0502020204030204" pitchFamily="34" charset="0"/>
              </a:rPr>
              <a:t>Changes ca</a:t>
            </a:r>
            <a:r>
              <a:rPr lang="en-US" dirty="0">
                <a:solidFill>
                  <a:srgbClr val="221E1F"/>
                </a:solidFill>
                <a:latin typeface="Calibri" panose="020F0502020204030204" pitchFamily="34" charset="0"/>
              </a:rPr>
              <a:t>n be made quickly and should show results just the same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Increase productivity to ATD Guide (100%-110%+) by end of 2</a:t>
            </a:r>
            <a:r>
              <a:rPr lang="en-US" b="0" i="0" u="none" strike="noStrike" baseline="30000" dirty="0">
                <a:solidFill>
                  <a:srgbClr val="221E1F"/>
                </a:solidFill>
                <a:latin typeface="Calibri" panose="020F0502020204030204" pitchFamily="34" charset="0"/>
              </a:rPr>
              <a:t>nd</a:t>
            </a:r>
            <a:r>
              <a:rPr lang="en-US" b="0" i="0" u="none" strike="noStrike" baseline="0" dirty="0">
                <a:solidFill>
                  <a:srgbClr val="221E1F"/>
                </a:solidFill>
                <a:latin typeface="Calibri" panose="020F0502020204030204" pitchFamily="34" charset="0"/>
              </a:rPr>
              <a:t> Qtr</a:t>
            </a:r>
          </a:p>
          <a:p>
            <a:pPr lvl="1"/>
            <a:r>
              <a:rPr lang="en-US" b="0" i="0" u="none" strike="noStrike" baseline="0" dirty="0">
                <a:solidFill>
                  <a:srgbClr val="221E1F"/>
                </a:solidFill>
                <a:latin typeface="Calibri" panose="020F0502020204030204" pitchFamily="34" charset="0"/>
              </a:rPr>
              <a:t>ELR ($152.44) is OK, but need to create more billable hours</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Sell more hours by cutting unbillable time</a:t>
            </a:r>
          </a:p>
          <a:p>
            <a:pPr lvl="2"/>
            <a:r>
              <a:rPr lang="en-US" b="0" i="0" u="none" strike="noStrike" baseline="0" dirty="0">
                <a:solidFill>
                  <a:srgbClr val="221E1F"/>
                </a:solidFill>
                <a:latin typeface="Calibri" panose="020F0502020204030204" pitchFamily="34" charset="0"/>
              </a:rPr>
              <a:t>Hybrid system incentive</a:t>
            </a:r>
          </a:p>
          <a:p>
            <a:pPr lvl="2"/>
            <a:r>
              <a:rPr lang="en-US" dirty="0">
                <a:solidFill>
                  <a:srgbClr val="221E1F"/>
                </a:solidFill>
                <a:latin typeface="Calibri" panose="020F0502020204030204" pitchFamily="34" charset="0"/>
              </a:rPr>
              <a:t>i.e. crack down on 8:30AM coffee conversations in the shop</a:t>
            </a:r>
            <a:endParaRPr lang="en-US" b="0" i="0" u="none" strike="noStrike" baseline="0" dirty="0">
              <a:solidFill>
                <a:srgbClr val="221E1F"/>
              </a:solidFill>
              <a:latin typeface="Calibri" panose="020F0502020204030204" pitchFamily="34" charset="0"/>
            </a:endParaRPr>
          </a:p>
        </p:txBody>
      </p:sp>
      <p:pic>
        <p:nvPicPr>
          <p:cNvPr id="7" name="Picture 6">
            <a:extLst>
              <a:ext uri="{FF2B5EF4-FFF2-40B4-BE49-F238E27FC236}">
                <a16:creationId xmlns:a16="http://schemas.microsoft.com/office/drawing/2014/main" id="{608723E2-42BA-F812-62BC-D7256D11D7B4}"/>
              </a:ext>
            </a:extLst>
          </p:cNvPr>
          <p:cNvPicPr>
            <a:picLocks noChangeAspect="1"/>
          </p:cNvPicPr>
          <p:nvPr/>
        </p:nvPicPr>
        <p:blipFill>
          <a:blip r:embed="rId2"/>
          <a:stretch>
            <a:fillRect/>
          </a:stretch>
        </p:blipFill>
        <p:spPr>
          <a:xfrm>
            <a:off x="6096000" y="2770574"/>
            <a:ext cx="5257799" cy="3875941"/>
          </a:xfrm>
          <a:prstGeom prst="rect">
            <a:avLst/>
          </a:prstGeom>
        </p:spPr>
      </p:pic>
      <p:sp>
        <p:nvSpPr>
          <p:cNvPr id="9" name="Content Placeholder 2">
            <a:extLst>
              <a:ext uri="{FF2B5EF4-FFF2-40B4-BE49-F238E27FC236}">
                <a16:creationId xmlns:a16="http://schemas.microsoft.com/office/drawing/2014/main" id="{2789DA42-EE03-8746-946C-FF88DE68E7FD}"/>
              </a:ext>
            </a:extLst>
          </p:cNvPr>
          <p:cNvSpPr txBox="1">
            <a:spLocks/>
          </p:cNvSpPr>
          <p:nvPr/>
        </p:nvSpPr>
        <p:spPr>
          <a:xfrm>
            <a:off x="6096000" y="211485"/>
            <a:ext cx="4004733" cy="2559089"/>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lvl="2"/>
            <a:r>
              <a:rPr lang="en-US" dirty="0">
                <a:solidFill>
                  <a:srgbClr val="221E1F"/>
                </a:solidFill>
                <a:latin typeface="Calibri" panose="020F0502020204030204" pitchFamily="34" charset="0"/>
              </a:rPr>
              <a:t>Ask Techs, Why?</a:t>
            </a:r>
          </a:p>
          <a:p>
            <a:pPr lvl="3"/>
            <a:r>
              <a:rPr lang="en-US" dirty="0">
                <a:solidFill>
                  <a:srgbClr val="221E1F"/>
                </a:solidFill>
                <a:latin typeface="Calibri" panose="020F0502020204030204" pitchFamily="34" charset="0"/>
              </a:rPr>
              <a:t>Creates accountability</a:t>
            </a:r>
          </a:p>
          <a:p>
            <a:pPr lvl="3"/>
            <a:r>
              <a:rPr lang="en-US" dirty="0">
                <a:solidFill>
                  <a:srgbClr val="221E1F"/>
                </a:solidFill>
                <a:latin typeface="Calibri" panose="020F0502020204030204" pitchFamily="34" charset="0"/>
              </a:rPr>
              <a:t>Maybe there is an issue in service dept that we’re overlooking</a:t>
            </a:r>
          </a:p>
          <a:p>
            <a:pPr lvl="2"/>
            <a:r>
              <a:rPr lang="en-US" dirty="0">
                <a:solidFill>
                  <a:srgbClr val="221E1F"/>
                </a:solidFill>
                <a:latin typeface="Calibri" panose="020F0502020204030204" pitchFamily="34" charset="0"/>
              </a:rPr>
              <a:t>Post “Leader Board” for proficiency</a:t>
            </a:r>
          </a:p>
          <a:p>
            <a:pPr lvl="3"/>
            <a:r>
              <a:rPr lang="en-US" dirty="0">
                <a:solidFill>
                  <a:srgbClr val="221E1F"/>
                </a:solidFill>
                <a:latin typeface="Calibri" panose="020F0502020204030204" pitchFamily="34" charset="0"/>
              </a:rPr>
              <a:t>Non-customer area</a:t>
            </a:r>
          </a:p>
          <a:p>
            <a:r>
              <a:rPr lang="en-US"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Weekly inspections of tech efficiency, productivity, and proficiency</a:t>
            </a:r>
          </a:p>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09133"/>
            <a:ext cx="4184035" cy="5406482"/>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“Old School” shop area</a:t>
            </a:r>
          </a:p>
          <a:p>
            <a:pPr lvl="1"/>
            <a:r>
              <a:rPr lang="en-US" dirty="0">
                <a:solidFill>
                  <a:srgbClr val="221E1F"/>
                </a:solidFill>
                <a:latin typeface="Calibri" panose="020F0502020204030204" pitchFamily="34" charset="0"/>
              </a:rPr>
              <a:t>Cluttered work area</a:t>
            </a:r>
          </a:p>
          <a:p>
            <a:pPr lvl="1"/>
            <a:r>
              <a:rPr lang="en-US" b="0" i="0" u="none" strike="noStrike" baseline="0" dirty="0">
                <a:solidFill>
                  <a:srgbClr val="221E1F"/>
                </a:solidFill>
                <a:latin typeface="Calibri" panose="020F0502020204030204" pitchFamily="34" charset="0"/>
              </a:rPr>
              <a:t>Special tooling in service area</a:t>
            </a: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Achieve ATD Guide by end of 2</a:t>
            </a:r>
            <a:r>
              <a:rPr lang="en-US" b="0" i="0" u="none" strike="noStrike" baseline="30000" dirty="0">
                <a:solidFill>
                  <a:srgbClr val="221E1F"/>
                </a:solidFill>
                <a:latin typeface="Calibri" panose="020F0502020204030204" pitchFamily="34" charset="0"/>
              </a:rPr>
              <a:t>nd</a:t>
            </a:r>
            <a:r>
              <a:rPr lang="en-US" b="0" i="0" u="none" strike="noStrike" baseline="0" dirty="0">
                <a:solidFill>
                  <a:srgbClr val="221E1F"/>
                </a:solidFill>
                <a:latin typeface="Calibri" panose="020F0502020204030204" pitchFamily="34" charset="0"/>
              </a:rPr>
              <a:t> Qtr</a:t>
            </a:r>
          </a:p>
          <a:p>
            <a:pPr lvl="2"/>
            <a:r>
              <a:rPr lang="en-US" dirty="0">
                <a:solidFill>
                  <a:srgbClr val="221E1F"/>
                </a:solidFill>
                <a:latin typeface="Calibri" panose="020F0502020204030204" pitchFamily="34" charset="0"/>
              </a:rPr>
              <a:t>Single shift – 80%</a:t>
            </a:r>
          </a:p>
          <a:p>
            <a:pPr lvl="2"/>
            <a:r>
              <a:rPr lang="en-US" b="0" i="0" u="none" strike="noStrike" baseline="0" dirty="0">
                <a:solidFill>
                  <a:srgbClr val="221E1F"/>
                </a:solidFill>
                <a:latin typeface="Calibri" panose="020F0502020204030204" pitchFamily="34" charset="0"/>
              </a:rPr>
              <a:t>Newlons – 39.7%</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Declutter work area	</a:t>
            </a:r>
          </a:p>
          <a:p>
            <a:pPr lvl="2"/>
            <a:r>
              <a:rPr lang="en-US" b="0" i="0" u="none" strike="noStrike" baseline="0" dirty="0">
                <a:solidFill>
                  <a:srgbClr val="221E1F"/>
                </a:solidFill>
                <a:latin typeface="Calibri" panose="020F0502020204030204" pitchFamily="34" charset="0"/>
              </a:rPr>
              <a:t>6 bays, acting more like 5?</a:t>
            </a:r>
          </a:p>
          <a:p>
            <a:pPr lvl="2"/>
            <a:r>
              <a:rPr lang="en-US" b="0" i="0" u="none" strike="noStrike" baseline="0" dirty="0">
                <a:solidFill>
                  <a:srgbClr val="221E1F"/>
                </a:solidFill>
                <a:latin typeface="Calibri" panose="020F0502020204030204" pitchFamily="34" charset="0"/>
              </a:rPr>
              <a:t>Opens more area to effectively work</a:t>
            </a:r>
          </a:p>
          <a:p>
            <a:pPr lvl="1"/>
            <a:r>
              <a:rPr lang="en-US" b="0" i="0" u="none" strike="noStrike" baseline="0" dirty="0">
                <a:solidFill>
                  <a:srgbClr val="221E1F"/>
                </a:solidFill>
                <a:latin typeface="Calibri" panose="020F0502020204030204" pitchFamily="34" charset="0"/>
              </a:rPr>
              <a:t>Inspect scheduling of jobs</a:t>
            </a:r>
          </a:p>
          <a:p>
            <a:pPr lvl="2"/>
            <a:r>
              <a:rPr lang="en-US" b="0" i="0" u="none" strike="noStrike" baseline="0" dirty="0">
                <a:solidFill>
                  <a:srgbClr val="221E1F"/>
                </a:solidFill>
                <a:latin typeface="Calibri" panose="020F0502020204030204" pitchFamily="34" charset="0"/>
              </a:rPr>
              <a:t>Are long term jobs taking too long, tying up shop space?</a:t>
            </a:r>
          </a:p>
          <a:p>
            <a:pPr lvl="1"/>
            <a:r>
              <a:rPr lang="en-US" b="0" i="0" u="none" strike="noStrike" baseline="0" dirty="0">
                <a:solidFill>
                  <a:srgbClr val="221E1F"/>
                </a:solidFill>
                <a:latin typeface="Calibri" panose="020F0502020204030204" pitchFamily="34" charset="0"/>
              </a:rPr>
              <a:t>Move special tooling to open parts area</a:t>
            </a:r>
          </a:p>
          <a:p>
            <a:pPr lvl="2"/>
            <a:r>
              <a:rPr lang="en-US" b="0" i="0" u="none" strike="noStrike" baseline="0" dirty="0">
                <a:solidFill>
                  <a:srgbClr val="221E1F"/>
                </a:solidFill>
                <a:latin typeface="Calibri" panose="020F0502020204030204" pitchFamily="34" charset="0"/>
              </a:rPr>
              <a:t>Opens more area to effectively work</a:t>
            </a:r>
          </a:p>
          <a:p>
            <a:pPr lvl="3"/>
            <a:r>
              <a:rPr lang="en-US" dirty="0">
                <a:solidFill>
                  <a:srgbClr val="221E1F"/>
                </a:solidFill>
                <a:latin typeface="Calibri" panose="020F0502020204030204" pitchFamily="34" charset="0"/>
              </a:rPr>
              <a:t>Accountability of special tooling</a:t>
            </a:r>
          </a:p>
          <a:p>
            <a:pPr lvl="1"/>
            <a:r>
              <a:rPr lang="en-US" b="0" i="0" u="none" strike="noStrike" baseline="0" dirty="0">
                <a:solidFill>
                  <a:srgbClr val="221E1F"/>
                </a:solidFill>
                <a:latin typeface="Calibri" panose="020F0502020204030204" pitchFamily="34" charset="0"/>
              </a:rPr>
              <a:t>Continuous improvement on previous subjects</a:t>
            </a:r>
          </a:p>
          <a:p>
            <a:pPr lvl="2"/>
            <a:r>
              <a:rPr lang="en-US" dirty="0">
                <a:solidFill>
                  <a:srgbClr val="221E1F"/>
                </a:solidFill>
                <a:latin typeface="Calibri" panose="020F0502020204030204" pitchFamily="34" charset="0"/>
              </a:rPr>
              <a:t>Efficiency, Productivity, &amp; Proficiency all tie into “Total Labor Sales”</a:t>
            </a:r>
            <a:endParaRPr lang="en-US"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3800EB2A-38B5-5BD7-6F63-37397D5FFCAC}"/>
              </a:ext>
            </a:extLst>
          </p:cNvPr>
          <p:cNvPicPr>
            <a:picLocks noChangeAspect="1"/>
          </p:cNvPicPr>
          <p:nvPr/>
        </p:nvPicPr>
        <p:blipFill>
          <a:blip r:embed="rId2"/>
          <a:stretch>
            <a:fillRect/>
          </a:stretch>
        </p:blipFill>
        <p:spPr>
          <a:xfrm>
            <a:off x="6723547" y="1689323"/>
            <a:ext cx="3785086" cy="3238278"/>
          </a:xfrm>
          <a:prstGeom prst="rect">
            <a:avLst/>
          </a:prstGeom>
        </p:spPr>
      </p:pic>
      <p:pic>
        <p:nvPicPr>
          <p:cNvPr id="9" name="Picture 8">
            <a:extLst>
              <a:ext uri="{FF2B5EF4-FFF2-40B4-BE49-F238E27FC236}">
                <a16:creationId xmlns:a16="http://schemas.microsoft.com/office/drawing/2014/main" id="{DC05E430-5EDA-142B-2BDC-50712BBC4256}"/>
              </a:ext>
            </a:extLst>
          </p:cNvPr>
          <p:cNvPicPr>
            <a:picLocks noChangeAspect="1"/>
          </p:cNvPicPr>
          <p:nvPr/>
        </p:nvPicPr>
        <p:blipFill>
          <a:blip r:embed="rId3"/>
          <a:stretch>
            <a:fillRect/>
          </a:stretch>
        </p:blipFill>
        <p:spPr>
          <a:xfrm>
            <a:off x="8849168" y="5056973"/>
            <a:ext cx="2389580" cy="1458642"/>
          </a:xfrm>
          <a:prstGeom prst="rect">
            <a:avLst/>
          </a:prstGeom>
        </p:spPr>
      </p:pic>
      <p:pic>
        <p:nvPicPr>
          <p:cNvPr id="10" name="Picture 9">
            <a:extLst>
              <a:ext uri="{FF2B5EF4-FFF2-40B4-BE49-F238E27FC236}">
                <a16:creationId xmlns:a16="http://schemas.microsoft.com/office/drawing/2014/main" id="{0B4F77A2-408B-D4B3-04A1-21361366D278}"/>
              </a:ext>
            </a:extLst>
          </p:cNvPr>
          <p:cNvPicPr>
            <a:picLocks noChangeAspect="1"/>
          </p:cNvPicPr>
          <p:nvPr/>
        </p:nvPicPr>
        <p:blipFill>
          <a:blip r:embed="rId4"/>
          <a:stretch>
            <a:fillRect/>
          </a:stretch>
        </p:blipFill>
        <p:spPr>
          <a:xfrm>
            <a:off x="5990678" y="5056973"/>
            <a:ext cx="2389581" cy="1458642"/>
          </a:xfrm>
          <a:prstGeom prst="rect">
            <a:avLst/>
          </a:prstGeom>
        </p:spPr>
      </p:pic>
      <p:sp>
        <p:nvSpPr>
          <p:cNvPr id="11" name="Content Placeholder 2">
            <a:extLst>
              <a:ext uri="{FF2B5EF4-FFF2-40B4-BE49-F238E27FC236}">
                <a16:creationId xmlns:a16="http://schemas.microsoft.com/office/drawing/2014/main" id="{6E7E0F0E-A26A-BDF9-D599-AE997ADC6513}"/>
              </a:ext>
            </a:extLst>
          </p:cNvPr>
          <p:cNvSpPr txBox="1">
            <a:spLocks/>
          </p:cNvSpPr>
          <p:nvPr/>
        </p:nvSpPr>
        <p:spPr>
          <a:xfrm>
            <a:off x="6096000" y="203200"/>
            <a:ext cx="4184035" cy="17272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End of week meetings to evaluate tech score cards &amp; facility calculation </a:t>
            </a:r>
          </a:p>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a:xfrm>
            <a:off x="677334" y="1380067"/>
            <a:ext cx="10210799" cy="5232400"/>
          </a:xfrm>
        </p:spPr>
        <p:txBody>
          <a:bodyPr>
            <a:normAutofit/>
          </a:bodyPr>
          <a:lstStyle/>
          <a:p>
            <a:r>
              <a:rPr lang="en-US" dirty="0"/>
              <a:t>Where are you currently at for your current level of training?</a:t>
            </a:r>
          </a:p>
          <a:p>
            <a:pPr lvl="1"/>
            <a:r>
              <a:rPr lang="en-US" dirty="0"/>
              <a:t>We currently meet our OEM’s training requirements</a:t>
            </a:r>
          </a:p>
          <a:p>
            <a:r>
              <a:rPr lang="en-US" dirty="0"/>
              <a:t>What is your plan to maintain minimum standards?</a:t>
            </a:r>
          </a:p>
          <a:p>
            <a:pPr lvl="1"/>
            <a:r>
              <a:rPr lang="en-US" dirty="0"/>
              <a:t>We have set schedules for weekly online training for all techs and service personnel</a:t>
            </a:r>
          </a:p>
          <a:p>
            <a:pPr lvl="1"/>
            <a:r>
              <a:rPr lang="en-US" dirty="0"/>
              <a:t>Techs are required to attend, at minimum, two hands-on trainings annually</a:t>
            </a:r>
          </a:p>
          <a:p>
            <a:r>
              <a:rPr lang="en-US" dirty="0"/>
              <a:t>What are your plans for training your service department technicians, advisors, managers?</a:t>
            </a:r>
          </a:p>
          <a:p>
            <a:pPr lvl="1"/>
            <a:r>
              <a:rPr lang="en-US" dirty="0"/>
              <a:t>Continue training schedule we have currently set</a:t>
            </a:r>
          </a:p>
          <a:p>
            <a:pPr lvl="1"/>
            <a:r>
              <a:rPr lang="en-US" dirty="0"/>
              <a:t>Inspect, “On-boarding”, training</a:t>
            </a:r>
          </a:p>
          <a:p>
            <a:pPr lvl="2"/>
            <a:r>
              <a:rPr lang="en-US" dirty="0"/>
              <a:t>Confirm training path aligns with projected career path of new employee</a:t>
            </a:r>
          </a:p>
          <a:p>
            <a:pPr lvl="1"/>
            <a:r>
              <a:rPr lang="en-US" dirty="0"/>
              <a:t>Increase cross training between brands and models</a:t>
            </a:r>
          </a:p>
          <a:p>
            <a:pPr lvl="1"/>
            <a:r>
              <a:rPr lang="en-US" dirty="0"/>
              <a:t>Increase accessibility to “ladder climbing” training</a:t>
            </a:r>
          </a:p>
          <a:p>
            <a:pPr lvl="2"/>
            <a:r>
              <a:rPr lang="en-US" dirty="0"/>
              <a:t>i.e. Service Advisor </a:t>
            </a:r>
            <a:r>
              <a:rPr lang="en-US" dirty="0">
                <a:sym typeface="Wingdings" panose="05000000000000000000" pitchFamily="2" charset="2"/>
              </a:rPr>
              <a:t> Service Manager training</a:t>
            </a:r>
          </a:p>
          <a:p>
            <a:pPr lvl="2"/>
            <a:r>
              <a:rPr lang="en-US" dirty="0">
                <a:sym typeface="Wingdings" panose="05000000000000000000" pitchFamily="2" charset="2"/>
              </a:rPr>
              <a:t>i.e. Technician  Service foreman training</a:t>
            </a:r>
            <a:endParaRPr lang="en-US" dirty="0"/>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Small-tightknit group of employees with great chemistry</a:t>
            </a:r>
          </a:p>
          <a:p>
            <a:pPr lvl="1"/>
            <a:r>
              <a:rPr lang="en-US" dirty="0"/>
              <a:t>Great local following</a:t>
            </a:r>
          </a:p>
          <a:p>
            <a:pPr lvl="1"/>
            <a:r>
              <a:rPr lang="en-US" dirty="0"/>
              <a:t>Low comeback rate</a:t>
            </a:r>
          </a:p>
          <a:p>
            <a:pPr lvl="1"/>
            <a:r>
              <a:rPr lang="en-US" dirty="0"/>
              <a:t>Competitive/Low rates</a:t>
            </a:r>
          </a:p>
          <a:p>
            <a:pPr lvl="1"/>
            <a:r>
              <a:rPr lang="en-US" dirty="0"/>
              <a:t>Competitive pay</a:t>
            </a:r>
          </a:p>
          <a:p>
            <a:pPr lvl="1"/>
            <a:r>
              <a:rPr lang="en-US" dirty="0"/>
              <a:t>Ease of voicing concerns</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Overwhelming workload</a:t>
            </a:r>
          </a:p>
          <a:p>
            <a:pPr lvl="1"/>
            <a:r>
              <a:rPr lang="en-US" dirty="0"/>
              <a:t>More help needed</a:t>
            </a:r>
          </a:p>
          <a:p>
            <a:pPr lvl="1"/>
            <a:r>
              <a:rPr lang="en-US" dirty="0"/>
              <a:t>Is being small a good thing?</a:t>
            </a:r>
          </a:p>
          <a:p>
            <a:pPr lvl="1"/>
            <a:r>
              <a:rPr lang="en-US" dirty="0"/>
              <a:t>Effective scheduling</a:t>
            </a:r>
          </a:p>
          <a:p>
            <a:pPr lvl="1"/>
            <a:r>
              <a:rPr lang="en-US" dirty="0"/>
              <a:t>Shop organization</a:t>
            </a:r>
          </a:p>
          <a:p>
            <a:pPr lvl="1"/>
            <a:r>
              <a:rPr lang="en-US" dirty="0"/>
              <a:t>Training of interest</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Path for advancement</a:t>
            </a:r>
          </a:p>
          <a:p>
            <a:pPr lvl="1"/>
            <a:r>
              <a:rPr lang="en-US" dirty="0"/>
              <a:t>Opportunity to earn more money/bonus</a:t>
            </a:r>
          </a:p>
          <a:p>
            <a:pPr lvl="1"/>
            <a:r>
              <a:rPr lang="en-US" dirty="0"/>
              <a:t>Being part of a growing company that doesn’t have “corporate feel”</a:t>
            </a:r>
          </a:p>
          <a:p>
            <a:pPr lvl="1"/>
            <a:r>
              <a:rPr lang="en-US" dirty="0"/>
              <a:t>Expansion brings opportunity to move/take different positions</a:t>
            </a:r>
          </a:p>
          <a:p>
            <a:pPr lvl="1"/>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458</TotalTime>
  <Words>1405</Words>
  <Application>Microsoft Office PowerPoint</Application>
  <PresentationFormat>Widescreen</PresentationFormat>
  <Paragraphs>204</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Trebuchet MS</vt:lpstr>
      <vt:lpstr>Wingdings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Beau Newlon</cp:lastModifiedBy>
  <cp:revision>17</cp:revision>
  <dcterms:created xsi:type="dcterms:W3CDTF">2022-12-04T13:10:55Z</dcterms:created>
  <dcterms:modified xsi:type="dcterms:W3CDTF">2024-03-09T20:50:23Z</dcterms:modified>
</cp:coreProperties>
</file>