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8" r:id="rId13"/>
    <p:sldId id="275" r:id="rId14"/>
    <p:sldId id="276"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varScale="1">
        <p:scale>
          <a:sx n="76" d="100"/>
          <a:sy n="76" d="100"/>
        </p:scale>
        <p:origin x="126" y="7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2/19/2024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2/19/2024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2/19/2024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ATD050-007</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 (summarized by employee submission)</a:t>
            </a:r>
          </a:p>
          <a:p>
            <a:pPr lvl="1"/>
            <a:r>
              <a:rPr lang="en-US" dirty="0"/>
              <a:t>Inflation is hard on trucking companies, reducing the number of trucks sold</a:t>
            </a:r>
          </a:p>
          <a:p>
            <a:pPr lvl="1"/>
            <a:r>
              <a:rPr lang="en-US" dirty="0"/>
              <a:t>Competitors undercutting our price, causing a reduction in billed hours</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Purchase additional vises for the shop</a:t>
            </a:r>
          </a:p>
          <a:p>
            <a:pPr lvl="1"/>
            <a:r>
              <a:rPr lang="en-US" dirty="0"/>
              <a:t>Complete pricing surveys more often with local competition</a:t>
            </a:r>
          </a:p>
          <a:p>
            <a:pPr lvl="1"/>
            <a:r>
              <a:rPr lang="en-US" dirty="0"/>
              <a:t>Provide more training to technicians to increase efficiency</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659386254"/>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Purchase vises</a:t>
                      </a:r>
                    </a:p>
                  </a:txBody>
                  <a:tcPr/>
                </a:tc>
                <a:tc>
                  <a:txBody>
                    <a:bodyPr/>
                    <a:lstStyle/>
                    <a:p>
                      <a:r>
                        <a:rPr lang="en-US" dirty="0"/>
                        <a:t>GM</a:t>
                      </a:r>
                    </a:p>
                  </a:txBody>
                  <a:tcPr/>
                </a:tc>
                <a:tc>
                  <a:txBody>
                    <a:bodyPr/>
                    <a:lstStyle/>
                    <a:p>
                      <a:r>
                        <a:rPr lang="en-US" dirty="0"/>
                        <a:t>3/1/24</a:t>
                      </a:r>
                    </a:p>
                  </a:txBody>
                  <a:tcPr/>
                </a:tc>
                <a:extLst>
                  <a:ext uri="{0D108BD9-81ED-4DB2-BD59-A6C34878D82A}">
                    <a16:rowId xmlns:a16="http://schemas.microsoft.com/office/drawing/2014/main" val="2400365483"/>
                  </a:ext>
                </a:extLst>
              </a:tr>
              <a:tr h="565004">
                <a:tc>
                  <a:txBody>
                    <a:bodyPr/>
                    <a:lstStyle/>
                    <a:p>
                      <a:r>
                        <a:rPr lang="en-US" dirty="0"/>
                        <a:t>Local pricing survey</a:t>
                      </a:r>
                    </a:p>
                  </a:txBody>
                  <a:tcPr/>
                </a:tc>
                <a:tc>
                  <a:txBody>
                    <a:bodyPr/>
                    <a:lstStyle/>
                    <a:p>
                      <a:r>
                        <a:rPr lang="en-US" dirty="0"/>
                        <a:t>Service Manager</a:t>
                      </a:r>
                    </a:p>
                  </a:txBody>
                  <a:tcPr/>
                </a:tc>
                <a:tc>
                  <a:txBody>
                    <a:bodyPr/>
                    <a:lstStyle/>
                    <a:p>
                      <a:r>
                        <a:rPr lang="en-US" dirty="0"/>
                        <a:t>Every 3 months</a:t>
                      </a:r>
                    </a:p>
                  </a:txBody>
                  <a:tcPr/>
                </a:tc>
                <a:extLst>
                  <a:ext uri="{0D108BD9-81ED-4DB2-BD59-A6C34878D82A}">
                    <a16:rowId xmlns:a16="http://schemas.microsoft.com/office/drawing/2014/main" val="107845787"/>
                  </a:ext>
                </a:extLst>
              </a:tr>
              <a:tr h="565004">
                <a:tc>
                  <a:txBody>
                    <a:bodyPr/>
                    <a:lstStyle/>
                    <a:p>
                      <a:r>
                        <a:rPr lang="en-US" dirty="0"/>
                        <a:t>Review technician training schedule</a:t>
                      </a:r>
                    </a:p>
                  </a:txBody>
                  <a:tcPr/>
                </a:tc>
                <a:tc>
                  <a:txBody>
                    <a:bodyPr/>
                    <a:lstStyle/>
                    <a:p>
                      <a:r>
                        <a:rPr lang="en-US" dirty="0"/>
                        <a:t>SM + GM + director of service</a:t>
                      </a:r>
                    </a:p>
                  </a:txBody>
                  <a:tcPr/>
                </a:tc>
                <a:tc>
                  <a:txBody>
                    <a:bodyPr/>
                    <a:lstStyle/>
                    <a:p>
                      <a:r>
                        <a:rPr lang="en-US" dirty="0"/>
                        <a:t>Every 30 days</a:t>
                      </a:r>
                    </a:p>
                  </a:txBody>
                  <a:tcPr/>
                </a:tc>
                <a:extLst>
                  <a:ext uri="{0D108BD9-81ED-4DB2-BD59-A6C34878D82A}">
                    <a16:rowId xmlns:a16="http://schemas.microsoft.com/office/drawing/2014/main" val="153012660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08D82-3E04-0954-DD30-684565FA85BC}"/>
              </a:ext>
            </a:extLst>
          </p:cNvPr>
          <p:cNvSpPr>
            <a:spLocks noGrp="1"/>
          </p:cNvSpPr>
          <p:nvPr>
            <p:ph type="title"/>
          </p:nvPr>
        </p:nvSpPr>
        <p:spPr/>
        <p:txBody>
          <a:bodyPr/>
          <a:lstStyle/>
          <a:p>
            <a:r>
              <a:rPr lang="en-US" dirty="0"/>
              <a:t>Post Class Calculations</a:t>
            </a:r>
          </a:p>
        </p:txBody>
      </p:sp>
      <p:graphicFrame>
        <p:nvGraphicFramePr>
          <p:cNvPr id="5" name="Content Placeholder 4">
            <a:extLst>
              <a:ext uri="{FF2B5EF4-FFF2-40B4-BE49-F238E27FC236}">
                <a16:creationId xmlns:a16="http://schemas.microsoft.com/office/drawing/2014/main" id="{2E875154-9F7C-0F7B-F10A-4F537F99E40C}"/>
              </a:ext>
            </a:extLst>
          </p:cNvPr>
          <p:cNvGraphicFramePr>
            <a:graphicFrameLocks noGrp="1"/>
          </p:cNvGraphicFramePr>
          <p:nvPr>
            <p:ph idx="1"/>
            <p:extLst>
              <p:ext uri="{D42A27DB-BD31-4B8C-83A1-F6EECF244321}">
                <p14:modId xmlns:p14="http://schemas.microsoft.com/office/powerpoint/2010/main" val="560624882"/>
              </p:ext>
            </p:extLst>
          </p:nvPr>
        </p:nvGraphicFramePr>
        <p:xfrm>
          <a:off x="292100" y="1562100"/>
          <a:ext cx="11222565" cy="4320482"/>
        </p:xfrm>
        <a:graphic>
          <a:graphicData uri="http://schemas.openxmlformats.org/drawingml/2006/table">
            <a:tbl>
              <a:tblPr/>
              <a:tblGrid>
                <a:gridCol w="629855">
                  <a:extLst>
                    <a:ext uri="{9D8B030D-6E8A-4147-A177-3AD203B41FA5}">
                      <a16:colId xmlns:a16="http://schemas.microsoft.com/office/drawing/2014/main" val="2420943814"/>
                    </a:ext>
                  </a:extLst>
                </a:gridCol>
                <a:gridCol w="1800990">
                  <a:extLst>
                    <a:ext uri="{9D8B030D-6E8A-4147-A177-3AD203B41FA5}">
                      <a16:colId xmlns:a16="http://schemas.microsoft.com/office/drawing/2014/main" val="2799267622"/>
                    </a:ext>
                  </a:extLst>
                </a:gridCol>
                <a:gridCol w="1141612">
                  <a:extLst>
                    <a:ext uri="{9D8B030D-6E8A-4147-A177-3AD203B41FA5}">
                      <a16:colId xmlns:a16="http://schemas.microsoft.com/office/drawing/2014/main" val="2566898628"/>
                    </a:ext>
                  </a:extLst>
                </a:gridCol>
                <a:gridCol w="1003831">
                  <a:extLst>
                    <a:ext uri="{9D8B030D-6E8A-4147-A177-3AD203B41FA5}">
                      <a16:colId xmlns:a16="http://schemas.microsoft.com/office/drawing/2014/main" val="3467100158"/>
                    </a:ext>
                  </a:extLst>
                </a:gridCol>
                <a:gridCol w="721709">
                  <a:extLst>
                    <a:ext uri="{9D8B030D-6E8A-4147-A177-3AD203B41FA5}">
                      <a16:colId xmlns:a16="http://schemas.microsoft.com/office/drawing/2014/main" val="3946717408"/>
                    </a:ext>
                  </a:extLst>
                </a:gridCol>
                <a:gridCol w="629855">
                  <a:extLst>
                    <a:ext uri="{9D8B030D-6E8A-4147-A177-3AD203B41FA5}">
                      <a16:colId xmlns:a16="http://schemas.microsoft.com/office/drawing/2014/main" val="692220462"/>
                    </a:ext>
                  </a:extLst>
                </a:gridCol>
                <a:gridCol w="629855">
                  <a:extLst>
                    <a:ext uri="{9D8B030D-6E8A-4147-A177-3AD203B41FA5}">
                      <a16:colId xmlns:a16="http://schemas.microsoft.com/office/drawing/2014/main" val="3895009910"/>
                    </a:ext>
                  </a:extLst>
                </a:gridCol>
                <a:gridCol w="364134">
                  <a:extLst>
                    <a:ext uri="{9D8B030D-6E8A-4147-A177-3AD203B41FA5}">
                      <a16:colId xmlns:a16="http://schemas.microsoft.com/office/drawing/2014/main" val="497672657"/>
                    </a:ext>
                  </a:extLst>
                </a:gridCol>
                <a:gridCol w="1574635">
                  <a:extLst>
                    <a:ext uri="{9D8B030D-6E8A-4147-A177-3AD203B41FA5}">
                      <a16:colId xmlns:a16="http://schemas.microsoft.com/office/drawing/2014/main" val="3325377259"/>
                    </a:ext>
                  </a:extLst>
                </a:gridCol>
                <a:gridCol w="1141612">
                  <a:extLst>
                    <a:ext uri="{9D8B030D-6E8A-4147-A177-3AD203B41FA5}">
                      <a16:colId xmlns:a16="http://schemas.microsoft.com/office/drawing/2014/main" val="3958950304"/>
                    </a:ext>
                  </a:extLst>
                </a:gridCol>
                <a:gridCol w="807001">
                  <a:extLst>
                    <a:ext uri="{9D8B030D-6E8A-4147-A177-3AD203B41FA5}">
                      <a16:colId xmlns:a16="http://schemas.microsoft.com/office/drawing/2014/main" val="361068486"/>
                    </a:ext>
                  </a:extLst>
                </a:gridCol>
                <a:gridCol w="777476">
                  <a:extLst>
                    <a:ext uri="{9D8B030D-6E8A-4147-A177-3AD203B41FA5}">
                      <a16:colId xmlns:a16="http://schemas.microsoft.com/office/drawing/2014/main" val="3169737388"/>
                    </a:ext>
                  </a:extLst>
                </a:gridCol>
              </a:tblGrid>
              <a:tr h="164416">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5">
                  <a:txBody>
                    <a:bodyPr/>
                    <a:lstStyle/>
                    <a:p>
                      <a:pPr algn="ctr" fontAlgn="b"/>
                      <a:r>
                        <a:rPr lang="en-US" sz="1000" b="1" i="0" u="none" strike="noStrike">
                          <a:effectLst/>
                          <a:latin typeface="Arial" panose="020B0604020202020204" pitchFamily="34" charset="0"/>
                        </a:rPr>
                        <a:t>Service Department Sales And Gross  (Labor Only)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gridSpan="5">
                  <a:txBody>
                    <a:bodyPr/>
                    <a:lstStyle/>
                    <a:p>
                      <a:pPr algn="ctr" fontAlgn="b"/>
                      <a:r>
                        <a:rPr lang="en-US" sz="1000" b="1" i="0" u="none" strike="noStrike">
                          <a:effectLst/>
                          <a:latin typeface="Arial" panose="020B0604020202020204" pitchFamily="34" charset="0"/>
                        </a:rPr>
                        <a:t>Service Department Profit Centering    </a:t>
                      </a:r>
                      <a:r>
                        <a:rPr lang="en-US" sz="800" b="1" i="0" u="none" strike="noStrike">
                          <a:effectLst/>
                          <a:latin typeface="Arial" panose="020B0604020202020204" pitchFamily="34" charset="0"/>
                        </a:rPr>
                        <a:t> </a:t>
                      </a:r>
                      <a:endParaRPr lang="en-US" sz="1000" b="1"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3537259"/>
                  </a:ext>
                </a:extLst>
              </a:tr>
              <a:tr h="237489">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73096227"/>
                  </a:ext>
                </a:extLst>
              </a:tr>
              <a:tr h="319697">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800" b="0" i="0" u="none" strike="noStrike">
                          <a:solidFill>
                            <a:srgbClr val="FFFFFF"/>
                          </a:solidFill>
                          <a:effectLst/>
                          <a:latin typeface="Arial" panose="020B0604020202020204" pitchFamily="34" charset="0"/>
                        </a:rPr>
                        <a:t>%Sales Contribution</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9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AEAAAA"/>
                    </a:solidFill>
                  </a:tcPr>
                </a:tc>
                <a:extLst>
                  <a:ext uri="{0D108BD9-81ED-4DB2-BD59-A6C34878D82A}">
                    <a16:rowId xmlns:a16="http://schemas.microsoft.com/office/drawing/2014/main" val="3098505567"/>
                  </a:ext>
                </a:extLst>
              </a:tr>
              <a:tr h="17354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166,976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129,141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77.34%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58.21%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217,711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42724612"/>
                  </a:ext>
                </a:extLst>
              </a:tr>
              <a:tr h="155282">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71825733"/>
                  </a:ext>
                </a:extLst>
              </a:tr>
              <a:tr h="182684">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19,499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8.96%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88837669"/>
                  </a:ext>
                </a:extLst>
              </a:tr>
              <a:tr h="182684">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74,304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52,579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70.76%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25.90%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83,176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38.20%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32045753"/>
                  </a:ext>
                </a:extLst>
              </a:tr>
              <a:tr h="182684">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48,438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22.25%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63996912"/>
                  </a:ext>
                </a:extLst>
              </a:tr>
              <a:tr h="182684">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45,574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35,991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78.97%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15.89%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52,414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24.08%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02131085"/>
                  </a:ext>
                </a:extLst>
              </a:tr>
              <a:tr h="191818">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NVI / 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66968627"/>
                  </a:ext>
                </a:extLst>
              </a:tr>
              <a:tr h="182684">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47454838"/>
                  </a:ext>
                </a:extLst>
              </a:tr>
              <a:tr h="16441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10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286,854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         217,711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75.90%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203,527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93.48%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7997367"/>
                  </a:ext>
                </a:extLst>
              </a:tr>
              <a:tr h="164416">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14,184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6.52%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32397141"/>
                  </a:ext>
                </a:extLst>
              </a:tr>
              <a:tr h="164416">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397899563"/>
                  </a:ext>
                </a:extLst>
              </a:tr>
              <a:tr h="20095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329180104"/>
                  </a:ext>
                </a:extLst>
              </a:tr>
              <a:tr h="164416">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700590831"/>
                  </a:ext>
                </a:extLst>
              </a:tr>
              <a:tr h="155282">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710349878"/>
                  </a:ext>
                </a:extLst>
              </a:tr>
              <a:tr h="182684">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t"/>
                      <a:endParaRPr lang="en-US" sz="1000" b="1" i="0" u="none" strike="noStrike">
                        <a:effectLst/>
                        <a:latin typeface="Arial" panose="020B0604020202020204" pitchFamily="34" charset="0"/>
                      </a:endParaRPr>
                    </a:p>
                  </a:txBody>
                  <a:tcPr marL="0" marR="0" marT="0" marB="0">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850197227"/>
                  </a:ext>
                </a:extLst>
              </a:tr>
              <a:tr h="155282">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t"/>
                      <a:endParaRPr lang="en-US" sz="1000" b="1" i="0" u="none" strike="noStrike">
                        <a:effectLst/>
                        <a:latin typeface="Arial" panose="020B0604020202020204" pitchFamily="34" charset="0"/>
                      </a:endParaRPr>
                    </a:p>
                  </a:txBody>
                  <a:tcPr marL="0" marR="0" marT="0" marB="0">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163280971"/>
                  </a:ext>
                </a:extLst>
              </a:tr>
              <a:tr h="155282">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964164323"/>
                  </a:ext>
                </a:extLst>
              </a:tr>
              <a:tr h="164416">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130469056"/>
                  </a:ext>
                </a:extLst>
              </a:tr>
              <a:tr h="164416">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297308437"/>
                  </a:ext>
                </a:extLst>
              </a:tr>
              <a:tr h="164416">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565731625"/>
                  </a:ext>
                </a:extLst>
              </a:tr>
              <a:tr h="164416">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558483973"/>
                  </a:ext>
                </a:extLst>
              </a:tr>
            </a:tbl>
          </a:graphicData>
        </a:graphic>
      </p:graphicFrame>
    </p:spTree>
    <p:extLst>
      <p:ext uri="{BB962C8B-B14F-4D97-AF65-F5344CB8AC3E}">
        <p14:creationId xmlns:p14="http://schemas.microsoft.com/office/powerpoint/2010/main" val="2595888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DAA7-E16A-8B27-CA14-F0081556F85C}"/>
              </a:ext>
            </a:extLst>
          </p:cNvPr>
          <p:cNvSpPr>
            <a:spLocks noGrp="1"/>
          </p:cNvSpPr>
          <p:nvPr>
            <p:ph type="title"/>
          </p:nvPr>
        </p:nvSpPr>
        <p:spPr/>
        <p:txBody>
          <a:bodyPr/>
          <a:lstStyle/>
          <a:p>
            <a:r>
              <a:rPr lang="en-US" dirty="0"/>
              <a:t>Post Class Calculations</a:t>
            </a:r>
          </a:p>
        </p:txBody>
      </p:sp>
      <p:graphicFrame>
        <p:nvGraphicFramePr>
          <p:cNvPr id="4" name="Content Placeholder 3">
            <a:extLst>
              <a:ext uri="{FF2B5EF4-FFF2-40B4-BE49-F238E27FC236}">
                <a16:creationId xmlns:a16="http://schemas.microsoft.com/office/drawing/2014/main" id="{71B0A87E-14A9-7E7F-531E-FACC81508CA1}"/>
              </a:ext>
            </a:extLst>
          </p:cNvPr>
          <p:cNvGraphicFramePr>
            <a:graphicFrameLocks noGrp="1"/>
          </p:cNvGraphicFramePr>
          <p:nvPr>
            <p:ph idx="1"/>
            <p:extLst>
              <p:ext uri="{D42A27DB-BD31-4B8C-83A1-F6EECF244321}">
                <p14:modId xmlns:p14="http://schemas.microsoft.com/office/powerpoint/2010/main" val="3240376471"/>
              </p:ext>
            </p:extLst>
          </p:nvPr>
        </p:nvGraphicFramePr>
        <p:xfrm>
          <a:off x="782573" y="1334556"/>
          <a:ext cx="10850625" cy="4913844"/>
        </p:xfrm>
        <a:graphic>
          <a:graphicData uri="http://schemas.openxmlformats.org/drawingml/2006/table">
            <a:tbl>
              <a:tblPr/>
              <a:tblGrid>
                <a:gridCol w="193310">
                  <a:extLst>
                    <a:ext uri="{9D8B030D-6E8A-4147-A177-3AD203B41FA5}">
                      <a16:colId xmlns:a16="http://schemas.microsoft.com/office/drawing/2014/main" val="3096862002"/>
                    </a:ext>
                  </a:extLst>
                </a:gridCol>
                <a:gridCol w="1235509">
                  <a:extLst>
                    <a:ext uri="{9D8B030D-6E8A-4147-A177-3AD203B41FA5}">
                      <a16:colId xmlns:a16="http://schemas.microsoft.com/office/drawing/2014/main" val="358063501"/>
                    </a:ext>
                  </a:extLst>
                </a:gridCol>
                <a:gridCol w="1199089">
                  <a:extLst>
                    <a:ext uri="{9D8B030D-6E8A-4147-A177-3AD203B41FA5}">
                      <a16:colId xmlns:a16="http://schemas.microsoft.com/office/drawing/2014/main" val="2558638856"/>
                    </a:ext>
                  </a:extLst>
                </a:gridCol>
                <a:gridCol w="358605">
                  <a:extLst>
                    <a:ext uri="{9D8B030D-6E8A-4147-A177-3AD203B41FA5}">
                      <a16:colId xmlns:a16="http://schemas.microsoft.com/office/drawing/2014/main" val="4234863277"/>
                    </a:ext>
                  </a:extLst>
                </a:gridCol>
                <a:gridCol w="663982">
                  <a:extLst>
                    <a:ext uri="{9D8B030D-6E8A-4147-A177-3AD203B41FA5}">
                      <a16:colId xmlns:a16="http://schemas.microsoft.com/office/drawing/2014/main" val="1827095610"/>
                    </a:ext>
                  </a:extLst>
                </a:gridCol>
                <a:gridCol w="324986">
                  <a:extLst>
                    <a:ext uri="{9D8B030D-6E8A-4147-A177-3AD203B41FA5}">
                      <a16:colId xmlns:a16="http://schemas.microsoft.com/office/drawing/2014/main" val="1963914287"/>
                    </a:ext>
                  </a:extLst>
                </a:gridCol>
                <a:gridCol w="907721">
                  <a:extLst>
                    <a:ext uri="{9D8B030D-6E8A-4147-A177-3AD203B41FA5}">
                      <a16:colId xmlns:a16="http://schemas.microsoft.com/office/drawing/2014/main" val="3063839859"/>
                    </a:ext>
                  </a:extLst>
                </a:gridCol>
                <a:gridCol w="168096">
                  <a:extLst>
                    <a:ext uri="{9D8B030D-6E8A-4147-A177-3AD203B41FA5}">
                      <a16:colId xmlns:a16="http://schemas.microsoft.com/office/drawing/2014/main" val="1819266595"/>
                    </a:ext>
                  </a:extLst>
                </a:gridCol>
                <a:gridCol w="697599">
                  <a:extLst>
                    <a:ext uri="{9D8B030D-6E8A-4147-A177-3AD203B41FA5}">
                      <a16:colId xmlns:a16="http://schemas.microsoft.com/office/drawing/2014/main" val="883752985"/>
                    </a:ext>
                  </a:extLst>
                </a:gridCol>
                <a:gridCol w="717212">
                  <a:extLst>
                    <a:ext uri="{9D8B030D-6E8A-4147-A177-3AD203B41FA5}">
                      <a16:colId xmlns:a16="http://schemas.microsoft.com/office/drawing/2014/main" val="1745334696"/>
                    </a:ext>
                  </a:extLst>
                </a:gridCol>
                <a:gridCol w="537908">
                  <a:extLst>
                    <a:ext uri="{9D8B030D-6E8A-4147-A177-3AD203B41FA5}">
                      <a16:colId xmlns:a16="http://schemas.microsoft.com/office/drawing/2014/main" val="1041491300"/>
                    </a:ext>
                  </a:extLst>
                </a:gridCol>
                <a:gridCol w="1199089">
                  <a:extLst>
                    <a:ext uri="{9D8B030D-6E8A-4147-A177-3AD203B41FA5}">
                      <a16:colId xmlns:a16="http://schemas.microsoft.com/office/drawing/2014/main" val="1505942241"/>
                    </a:ext>
                  </a:extLst>
                </a:gridCol>
                <a:gridCol w="941340">
                  <a:extLst>
                    <a:ext uri="{9D8B030D-6E8A-4147-A177-3AD203B41FA5}">
                      <a16:colId xmlns:a16="http://schemas.microsoft.com/office/drawing/2014/main" val="1714217511"/>
                    </a:ext>
                  </a:extLst>
                </a:gridCol>
                <a:gridCol w="851690">
                  <a:extLst>
                    <a:ext uri="{9D8B030D-6E8A-4147-A177-3AD203B41FA5}">
                      <a16:colId xmlns:a16="http://schemas.microsoft.com/office/drawing/2014/main" val="1596042137"/>
                    </a:ext>
                  </a:extLst>
                </a:gridCol>
                <a:gridCol w="537908">
                  <a:extLst>
                    <a:ext uri="{9D8B030D-6E8A-4147-A177-3AD203B41FA5}">
                      <a16:colId xmlns:a16="http://schemas.microsoft.com/office/drawing/2014/main" val="2100600479"/>
                    </a:ext>
                  </a:extLst>
                </a:gridCol>
                <a:gridCol w="156890">
                  <a:extLst>
                    <a:ext uri="{9D8B030D-6E8A-4147-A177-3AD203B41FA5}">
                      <a16:colId xmlns:a16="http://schemas.microsoft.com/office/drawing/2014/main" val="3513192192"/>
                    </a:ext>
                  </a:extLst>
                </a:gridCol>
                <a:gridCol w="159691">
                  <a:extLst>
                    <a:ext uri="{9D8B030D-6E8A-4147-A177-3AD203B41FA5}">
                      <a16:colId xmlns:a16="http://schemas.microsoft.com/office/drawing/2014/main" val="2666881714"/>
                    </a:ext>
                  </a:extLst>
                </a:gridCol>
              </a:tblGrid>
              <a:tr h="17168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65086788"/>
                  </a:ext>
                </a:extLst>
              </a:tr>
              <a:tr h="23111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1100" b="1" i="0" u="none" strike="noStrike">
                          <a:effectLst/>
                          <a:latin typeface="Arial" panose="020B0604020202020204" pitchFamily="34" charset="0"/>
                        </a:rPr>
                        <a:t>ATD ACTUAL SERVICE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8331414"/>
                  </a:ext>
                </a:extLst>
              </a:tr>
              <a:tr h="125463">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Performance</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gridSpan="6">
                  <a:txBody>
                    <a:bodyPr/>
                    <a:lstStyle/>
                    <a:p>
                      <a:pPr algn="ctr" fontAlgn="b"/>
                      <a:r>
                        <a:rPr lang="en-US" sz="9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22131072"/>
                  </a:ext>
                </a:extLst>
              </a:tr>
              <a:tr h="190176">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800" b="1" i="1" u="none" strike="noStrike">
                          <a:solidFill>
                            <a:srgbClr val="FFFFFF"/>
                          </a:solidFill>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Labor Sales / Month</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Hourly Labor Rate</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Hours Billed</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900" b="0" i="0" u="none" strike="noStrike">
                          <a:effectLst/>
                          <a:latin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584301011"/>
                  </a:ext>
                </a:extLst>
              </a:tr>
              <a:tr h="13206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166,976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900" b="0" i="0" u="none" strike="noStrike">
                          <a:effectLst/>
                          <a:latin typeface="Arial" panose="020B0604020202020204" pitchFamily="34" charset="0"/>
                        </a:rPr>
                        <a:t>190.00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878.8</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687567337"/>
                  </a:ext>
                </a:extLst>
              </a:tr>
              <a:tr h="13206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9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093219264"/>
                  </a:ext>
                </a:extLst>
              </a:tr>
              <a:tr h="13206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Customer Other*</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524467829"/>
                  </a:ext>
                </a:extLst>
              </a:tr>
              <a:tr h="13206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Warranty</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74,304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900" b="0" i="0" u="none" strike="noStrike">
                          <a:effectLst/>
                          <a:latin typeface="Arial" panose="020B0604020202020204" pitchFamily="34" charset="0"/>
                        </a:rPr>
                        <a:t>190.00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391.1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9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101377170"/>
                  </a:ext>
                </a:extLst>
              </a:tr>
              <a:tr h="13867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Internal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45,574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900" b="0" i="0" u="none" strike="noStrike">
                          <a:effectLst/>
                          <a:latin typeface="Arial" panose="020B0604020202020204" pitchFamily="34" charset="0"/>
                        </a:rPr>
                        <a:t>135.00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337.6</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9582749"/>
                  </a:ext>
                </a:extLst>
              </a:tr>
              <a:tr h="13206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New Vehicle Prep</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             178.45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23946338"/>
                  </a:ext>
                </a:extLst>
              </a:tr>
              <a:tr h="11886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Total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286,854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1607.5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376999517"/>
                  </a:ext>
                </a:extLst>
              </a:tr>
              <a:tr h="11886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      1,070,697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4227932987"/>
                  </a:ext>
                </a:extLst>
              </a:tr>
              <a:tr h="11886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2451886472"/>
                  </a:ext>
                </a:extLst>
              </a:tr>
              <a:tr h="145273">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                   286,854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1607.48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 $            178.45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9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25809239"/>
                  </a:ext>
                </a:extLst>
              </a:tr>
              <a:tr h="11886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8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8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gridSpan="6">
                  <a:txBody>
                    <a:bodyPr/>
                    <a:lstStyle/>
                    <a:p>
                      <a:pPr algn="ctr" fontAlgn="b"/>
                      <a:r>
                        <a:rPr lang="en-US" sz="9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69525182"/>
                  </a:ext>
                </a:extLst>
              </a:tr>
              <a:tr h="11225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           286,854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704044454"/>
                  </a:ext>
                </a:extLst>
              </a:tr>
              <a:tr h="13206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3,200.0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990310590"/>
                  </a:ext>
                </a:extLst>
              </a:tr>
              <a:tr h="11225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8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8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800" b="0" i="0" u="none" strike="noStrike">
                          <a:effectLst/>
                          <a:latin typeface="Arial" panose="020B0604020202020204" pitchFamily="34" charset="0"/>
                        </a:rPr>
                        <a:t>Clock Hour Aval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        1,070,697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4095871357"/>
                  </a:ext>
                </a:extLst>
              </a:tr>
              <a:tr h="11225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93844738"/>
                  </a:ext>
                </a:extLst>
              </a:tr>
              <a:tr h="21130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3,200.0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 $     178.45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          571,038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9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900" b="0" i="0" u="none" strike="noStrike">
                          <a:effectLst/>
                          <a:latin typeface="Arial" panose="020B0604020202020204" pitchFamily="34" charset="0"/>
                        </a:rPr>
                        <a:t>26.79%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532029146"/>
                  </a:ext>
                </a:extLst>
              </a:tr>
              <a:tr h="11886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800" b="0" i="0" u="none" strike="noStrike">
                          <a:effectLst/>
                          <a:latin typeface="Arial" panose="020B0604020202020204" pitchFamily="34" charset="0"/>
                        </a:rPr>
                        <a:t>Clock Hours Available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8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Labor sales potential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948889140"/>
                  </a:ext>
                </a:extLst>
              </a:tr>
              <a:tr h="11886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3788308395"/>
                  </a:ext>
                </a:extLst>
              </a:tr>
              <a:tr h="11886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9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694752001"/>
                  </a:ext>
                </a:extLst>
              </a:tr>
              <a:tr h="11225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3267550526"/>
                  </a:ext>
                </a:extLst>
              </a:tr>
              <a:tr h="13206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1,607.5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3,200.00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50.23%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9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484648401"/>
                  </a:ext>
                </a:extLst>
              </a:tr>
              <a:tr h="11886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effectLst/>
                          <a:latin typeface="Arial" panose="020B0604020202020204" pitchFamily="34" charset="0"/>
                        </a:rPr>
                        <a:t>Hours Produced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effectLst/>
                          <a:latin typeface="Arial" panose="020B0604020202020204" pitchFamily="34" charset="0"/>
                        </a:rPr>
                        <a:t>Hours Available</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449628163"/>
                  </a:ext>
                </a:extLst>
              </a:tr>
              <a:tr h="11225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1082545840"/>
                  </a:ext>
                </a:extLst>
              </a:tr>
              <a:tr h="11225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63793994"/>
                  </a:ext>
                </a:extLst>
              </a:tr>
              <a:tr h="11886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a:noFill/>
                    </a:lnB>
                    <a:noFill/>
                  </a:tcPr>
                </a:tc>
                <a:extLst>
                  <a:ext uri="{0D108BD9-81ED-4DB2-BD59-A6C34878D82A}">
                    <a16:rowId xmlns:a16="http://schemas.microsoft.com/office/drawing/2014/main" val="2563110030"/>
                  </a:ext>
                </a:extLst>
              </a:tr>
            </a:tbl>
          </a:graphicData>
        </a:graphic>
      </p:graphicFrame>
    </p:spTree>
    <p:extLst>
      <p:ext uri="{BB962C8B-B14F-4D97-AF65-F5344CB8AC3E}">
        <p14:creationId xmlns:p14="http://schemas.microsoft.com/office/powerpoint/2010/main" val="39598638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lvl="1"/>
            <a:r>
              <a:rPr lang="en-US" dirty="0"/>
              <a:t>In summary, it’s obvious that our competition is doing everything they need to do to overpower us in the workplace. We need to maintain high morale, continue to support our customers with high quality repairs and ensure our technicians are cared for and have the tools they need to get the job done right. </a:t>
            </a:r>
          </a:p>
          <a:p>
            <a:pPr lvl="1"/>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318000"/>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5FCBEF"/>
              </a:buClr>
              <a:buSzPct val="80000"/>
              <a:buFont typeface="Wingdings 3" charset="2"/>
              <a:buChar char=""/>
              <a:tabLst/>
              <a:defRPr/>
            </a:pPr>
            <a:r>
              <a:rPr kumimoji="0" lang="en-US" sz="18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We are open from 6 AM to 11PM Monday thru Friday and 6AM to 12PM on Saturday. </a:t>
            </a:r>
            <a:r>
              <a:rPr lang="en-US" dirty="0">
                <a:solidFill>
                  <a:srgbClr val="221E1F"/>
                </a:solidFill>
                <a:latin typeface="Calibri" panose="020F0502020204030204" pitchFamily="34" charset="0"/>
              </a:rPr>
              <a:t>Currently, our door rate is $ 190.00, our warranty rate is $ 190.00 and our internal rate is $ 135.00. </a:t>
            </a:r>
          </a:p>
          <a:p>
            <a:pPr marL="342900" marR="0" lvl="0" indent="-342900" algn="l" defTabSz="457200" rtl="0" eaLnBrk="1" fontAlgn="auto" latinLnBrk="0" hangingPunct="1">
              <a:lnSpc>
                <a:spcPct val="100000"/>
              </a:lnSpc>
              <a:spcBef>
                <a:spcPts val="1000"/>
              </a:spcBef>
              <a:spcAft>
                <a:spcPts val="0"/>
              </a:spcAft>
              <a:buClr>
                <a:srgbClr val="5FCBEF"/>
              </a:buClr>
              <a:buSzPct val="80000"/>
              <a:buFont typeface="Wingdings 3" charset="2"/>
              <a:buChar char=""/>
              <a:tabLst/>
              <a:defRPr/>
            </a:pPr>
            <a:r>
              <a:rPr lang="en-US" sz="1800" b="0" i="0" u="none" strike="noStrike" baseline="0" dirty="0">
                <a:solidFill>
                  <a:srgbClr val="221E1F"/>
                </a:solidFill>
                <a:latin typeface="Calibri" panose="020F0502020204030204" pitchFamily="34" charset="0"/>
              </a:rPr>
              <a:t>A major goal is increasing our internal rate to $ 175.00. </a:t>
            </a:r>
          </a:p>
          <a:p>
            <a:r>
              <a:rPr lang="en-US" sz="1800" b="0" i="0" u="none" strike="noStrike" baseline="0" dirty="0">
                <a:solidFill>
                  <a:srgbClr val="221E1F"/>
                </a:solidFill>
                <a:latin typeface="Calibri" panose="020F0502020204030204" pitchFamily="34" charset="0"/>
              </a:rPr>
              <a:t>We plan to express to the sales team that the service team can expect to always be top priority at the higher rate, as the previous difference in price didn’t encourage working on internal repairs.</a:t>
            </a:r>
          </a:p>
          <a:p>
            <a:r>
              <a:rPr lang="en-US" sz="1800" b="0" i="0" u="none" strike="noStrike" baseline="0" dirty="0">
                <a:solidFill>
                  <a:srgbClr val="221E1F"/>
                </a:solidFill>
                <a:latin typeface="Calibri" panose="020F0502020204030204" pitchFamily="34" charset="0"/>
              </a:rPr>
              <a:t>There will be a weekly meeting between service and sales to discuss any issues, ensure that priority for sales is maintained and to also ensure trucks are not being sublet out. </a:t>
            </a:r>
          </a:p>
          <a:p>
            <a:endParaRPr lang="en-US" dirty="0"/>
          </a:p>
        </p:txBody>
      </p:sp>
      <p:graphicFrame>
        <p:nvGraphicFramePr>
          <p:cNvPr id="4" name="Content Placeholder 3">
            <a:extLst>
              <a:ext uri="{FF2B5EF4-FFF2-40B4-BE49-F238E27FC236}">
                <a16:creationId xmlns:a16="http://schemas.microsoft.com/office/drawing/2014/main" id="{9D493453-E7CC-368F-39B8-C7ADD8849AAC}"/>
              </a:ext>
            </a:extLst>
          </p:cNvPr>
          <p:cNvGraphicFramePr>
            <a:graphicFrameLocks noGrp="1"/>
          </p:cNvGraphicFramePr>
          <p:nvPr>
            <p:ph sz="quarter" idx="4"/>
            <p:extLst>
              <p:ext uri="{D42A27DB-BD31-4B8C-83A1-F6EECF244321}">
                <p14:modId xmlns:p14="http://schemas.microsoft.com/office/powerpoint/2010/main" val="1501584182"/>
              </p:ext>
            </p:extLst>
          </p:nvPr>
        </p:nvGraphicFramePr>
        <p:xfrm>
          <a:off x="5753100" y="1714500"/>
          <a:ext cx="6286500" cy="3060698"/>
        </p:xfrm>
        <a:graphic>
          <a:graphicData uri="http://schemas.openxmlformats.org/drawingml/2006/table">
            <a:tbl>
              <a:tblPr/>
              <a:tblGrid>
                <a:gridCol w="215177">
                  <a:extLst>
                    <a:ext uri="{9D8B030D-6E8A-4147-A177-3AD203B41FA5}">
                      <a16:colId xmlns:a16="http://schemas.microsoft.com/office/drawing/2014/main" val="2074457353"/>
                    </a:ext>
                  </a:extLst>
                </a:gridCol>
                <a:gridCol w="2048854">
                  <a:extLst>
                    <a:ext uri="{9D8B030D-6E8A-4147-A177-3AD203B41FA5}">
                      <a16:colId xmlns:a16="http://schemas.microsoft.com/office/drawing/2014/main" val="1000497174"/>
                    </a:ext>
                  </a:extLst>
                </a:gridCol>
                <a:gridCol w="1298728">
                  <a:extLst>
                    <a:ext uri="{9D8B030D-6E8A-4147-A177-3AD203B41FA5}">
                      <a16:colId xmlns:a16="http://schemas.microsoft.com/office/drawing/2014/main" val="1919158458"/>
                    </a:ext>
                  </a:extLst>
                </a:gridCol>
                <a:gridCol w="1149449">
                  <a:extLst>
                    <a:ext uri="{9D8B030D-6E8A-4147-A177-3AD203B41FA5}">
                      <a16:colId xmlns:a16="http://schemas.microsoft.com/office/drawing/2014/main" val="2821413136"/>
                    </a:ext>
                  </a:extLst>
                </a:gridCol>
                <a:gridCol w="821035">
                  <a:extLst>
                    <a:ext uri="{9D8B030D-6E8A-4147-A177-3AD203B41FA5}">
                      <a16:colId xmlns:a16="http://schemas.microsoft.com/office/drawing/2014/main" val="1521732293"/>
                    </a:ext>
                  </a:extLst>
                </a:gridCol>
                <a:gridCol w="753257">
                  <a:extLst>
                    <a:ext uri="{9D8B030D-6E8A-4147-A177-3AD203B41FA5}">
                      <a16:colId xmlns:a16="http://schemas.microsoft.com/office/drawing/2014/main" val="2817618665"/>
                    </a:ext>
                  </a:extLst>
                </a:gridCol>
              </a:tblGrid>
              <a:tr h="510115">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1050" b="0" i="0" u="none" strike="noStrike" dirty="0">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5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5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5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844341164"/>
                  </a:ext>
                </a:extLst>
              </a:tr>
              <a:tr h="276919">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5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            166,976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         129,141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50" b="0" i="0" u="none" strike="noStrike">
                          <a:effectLst/>
                          <a:latin typeface="Arial" panose="020B0604020202020204" pitchFamily="34" charset="0"/>
                        </a:rPr>
                        <a:t>77.34%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50" b="0" i="0" u="none" strike="noStrike">
                          <a:effectLst/>
                          <a:latin typeface="Arial" panose="020B0604020202020204" pitchFamily="34" charset="0"/>
                        </a:rPr>
                        <a:t>58.21%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28774134"/>
                  </a:ext>
                </a:extLst>
              </a:tr>
              <a:tr h="247770">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5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5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5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0273651"/>
                  </a:ext>
                </a:extLst>
              </a:tr>
              <a:tr h="291496">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5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5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5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82172926"/>
                  </a:ext>
                </a:extLst>
              </a:tr>
              <a:tr h="291496">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5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              74,304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          52,579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50" b="0" i="0" u="none" strike="noStrike">
                          <a:effectLst/>
                          <a:latin typeface="Arial" panose="020B0604020202020204" pitchFamily="34" charset="0"/>
                        </a:rPr>
                        <a:t>70.76%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50" b="0" i="0" u="none" strike="noStrike">
                          <a:effectLst/>
                          <a:latin typeface="Arial" panose="020B0604020202020204" pitchFamily="34" charset="0"/>
                        </a:rPr>
                        <a:t>25.90%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53066395"/>
                  </a:ext>
                </a:extLst>
              </a:tr>
              <a:tr h="291496">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5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5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5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77286818"/>
                  </a:ext>
                </a:extLst>
              </a:tr>
              <a:tr h="291496">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5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              45,574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          35,991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50" b="0" i="0" u="none" strike="noStrike">
                          <a:effectLst/>
                          <a:latin typeface="Arial" panose="020B0604020202020204" pitchFamily="34" charset="0"/>
                        </a:rPr>
                        <a:t>78.97%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50" b="0" i="0" u="none" strike="noStrike">
                          <a:effectLst/>
                          <a:latin typeface="Arial" panose="020B0604020202020204" pitchFamily="34" charset="0"/>
                        </a:rPr>
                        <a:t>15.89%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46089838"/>
                  </a:ext>
                </a:extLst>
              </a:tr>
              <a:tr h="306070">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50" b="0" i="0" u="none" strike="noStrike">
                          <a:effectLst/>
                          <a:latin typeface="Arial" panose="020B0604020202020204" pitchFamily="34" charset="0"/>
                        </a:rPr>
                        <a:t>NVI / 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5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5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79104343"/>
                  </a:ext>
                </a:extLst>
              </a:tr>
              <a:tr h="291496">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5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5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5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5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39802064"/>
                  </a:ext>
                </a:extLst>
              </a:tr>
              <a:tr h="262344">
                <a:tc>
                  <a:txBody>
                    <a:bodyPr/>
                    <a:lstStyle/>
                    <a:p>
                      <a:pPr algn="l" fontAlgn="b"/>
                      <a:r>
                        <a:rPr lang="en-US" sz="105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105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50" b="0" i="0" u="none" strike="noStrike">
                          <a:effectLst/>
                          <a:latin typeface="Arial" panose="020B0604020202020204" pitchFamily="34" charset="0"/>
                        </a:rPr>
                        <a:t> $            286,854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50" b="0" i="0" u="none" strike="noStrike">
                          <a:effectLst/>
                          <a:latin typeface="Arial" panose="020B0604020202020204" pitchFamily="34" charset="0"/>
                        </a:rPr>
                        <a:t> $         217,711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50" b="0" i="0" u="none" strike="noStrike">
                          <a:effectLst/>
                          <a:latin typeface="Arial" panose="020B0604020202020204" pitchFamily="34" charset="0"/>
                        </a:rPr>
                        <a:t>75.90%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5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74881564"/>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656666" cy="3880772"/>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have 16 technicians working in service with 7 support staff. </a:t>
            </a:r>
          </a:p>
          <a:p>
            <a:r>
              <a:rPr lang="en-US" sz="1800" b="0" i="0" u="none" strike="noStrike" baseline="0" dirty="0">
                <a:solidFill>
                  <a:srgbClr val="221E1F"/>
                </a:solidFill>
                <a:latin typeface="Calibri" panose="020F0502020204030204" pitchFamily="34" charset="0"/>
              </a:rPr>
              <a:t>Based on our current production, we are overstaffed. We need to get our proficiency rate up from 50.2% to 90% over the course of 6 months. </a:t>
            </a:r>
          </a:p>
          <a:p>
            <a:r>
              <a:rPr lang="en-US" sz="1800" b="0" i="0" u="none" strike="noStrike" baseline="0" dirty="0">
                <a:solidFill>
                  <a:srgbClr val="221E1F"/>
                </a:solidFill>
                <a:latin typeface="Calibri" panose="020F0502020204030204" pitchFamily="34" charset="0"/>
              </a:rPr>
              <a:t>We plan to push technicians to produce billed hours with a tiered bonus that incentivizes billing more hours. </a:t>
            </a:r>
          </a:p>
          <a:p>
            <a:r>
              <a:rPr lang="en-US" sz="1800" b="0" i="0" u="none" strike="noStrike" baseline="0" dirty="0">
                <a:solidFill>
                  <a:srgbClr val="221E1F"/>
                </a:solidFill>
                <a:latin typeface="Calibri" panose="020F0502020204030204" pitchFamily="34" charset="0"/>
              </a:rPr>
              <a:t>We will review billed hours biweekly, following the submittal of payroll. We will have 1 on 1 meetings with technicians to discuss what we think they can improve and give them an opportunity to let us know what they need to be successful. </a:t>
            </a:r>
          </a:p>
          <a:p>
            <a:endParaRPr lang="en-US" dirty="0"/>
          </a:p>
        </p:txBody>
      </p:sp>
      <p:graphicFrame>
        <p:nvGraphicFramePr>
          <p:cNvPr id="6" name="Content Placeholder 5">
            <a:extLst>
              <a:ext uri="{FF2B5EF4-FFF2-40B4-BE49-F238E27FC236}">
                <a16:creationId xmlns:a16="http://schemas.microsoft.com/office/drawing/2014/main" id="{E807BB86-DDCF-FC3E-E4EF-4C4E586737F4}"/>
              </a:ext>
            </a:extLst>
          </p:cNvPr>
          <p:cNvGraphicFramePr>
            <a:graphicFrameLocks noGrp="1"/>
          </p:cNvGraphicFramePr>
          <p:nvPr>
            <p:ph sz="half" idx="2"/>
            <p:extLst>
              <p:ext uri="{D42A27DB-BD31-4B8C-83A1-F6EECF244321}">
                <p14:modId xmlns:p14="http://schemas.microsoft.com/office/powerpoint/2010/main" val="2278578506"/>
              </p:ext>
            </p:extLst>
          </p:nvPr>
        </p:nvGraphicFramePr>
        <p:xfrm>
          <a:off x="5562600" y="1930400"/>
          <a:ext cx="5952066" cy="3175928"/>
        </p:xfrm>
        <a:graphic>
          <a:graphicData uri="http://schemas.openxmlformats.org/drawingml/2006/table">
            <a:tbl>
              <a:tblPr/>
              <a:tblGrid>
                <a:gridCol w="467811">
                  <a:extLst>
                    <a:ext uri="{9D8B030D-6E8A-4147-A177-3AD203B41FA5}">
                      <a16:colId xmlns:a16="http://schemas.microsoft.com/office/drawing/2014/main" val="1031651810"/>
                    </a:ext>
                  </a:extLst>
                </a:gridCol>
                <a:gridCol w="2004908">
                  <a:extLst>
                    <a:ext uri="{9D8B030D-6E8A-4147-A177-3AD203B41FA5}">
                      <a16:colId xmlns:a16="http://schemas.microsoft.com/office/drawing/2014/main" val="246999202"/>
                    </a:ext>
                  </a:extLst>
                </a:gridCol>
                <a:gridCol w="1453558">
                  <a:extLst>
                    <a:ext uri="{9D8B030D-6E8A-4147-A177-3AD203B41FA5}">
                      <a16:colId xmlns:a16="http://schemas.microsoft.com/office/drawing/2014/main" val="832873725"/>
                    </a:ext>
                  </a:extLst>
                </a:gridCol>
                <a:gridCol w="1035867">
                  <a:extLst>
                    <a:ext uri="{9D8B030D-6E8A-4147-A177-3AD203B41FA5}">
                      <a16:colId xmlns:a16="http://schemas.microsoft.com/office/drawing/2014/main" val="2042836015"/>
                    </a:ext>
                  </a:extLst>
                </a:gridCol>
                <a:gridCol w="989922">
                  <a:extLst>
                    <a:ext uri="{9D8B030D-6E8A-4147-A177-3AD203B41FA5}">
                      <a16:colId xmlns:a16="http://schemas.microsoft.com/office/drawing/2014/main" val="1441500475"/>
                    </a:ext>
                  </a:extLst>
                </a:gridCol>
              </a:tblGrid>
              <a:tr h="487532">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8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8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8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AEAAAA"/>
                    </a:solidFill>
                  </a:tcPr>
                </a:tc>
                <a:extLst>
                  <a:ext uri="{0D108BD9-81ED-4DB2-BD59-A6C34878D82A}">
                    <a16:rowId xmlns:a16="http://schemas.microsoft.com/office/drawing/2014/main" val="1766575902"/>
                  </a:ext>
                </a:extLst>
              </a:tr>
              <a:tr h="264661">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217,711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9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151476087"/>
                  </a:ext>
                </a:extLst>
              </a:tr>
              <a:tr h="23680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87818878"/>
                  </a:ext>
                </a:extLst>
              </a:tr>
              <a:tr h="27859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19,499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8.96%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29020809"/>
                  </a:ext>
                </a:extLst>
              </a:tr>
              <a:tr h="27859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83,176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38.20%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71863652"/>
                  </a:ext>
                </a:extLst>
              </a:tr>
              <a:tr h="27859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48,438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22.25%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64360142"/>
                  </a:ext>
                </a:extLst>
              </a:tr>
              <a:tr h="27859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52,414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24.08%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4233115"/>
                  </a:ext>
                </a:extLst>
              </a:tr>
              <a:tr h="292519">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56487732"/>
                  </a:ext>
                </a:extLst>
              </a:tr>
              <a:tr h="27859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75972078"/>
                  </a:ext>
                </a:extLst>
              </a:tr>
              <a:tr h="25073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203,527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93.48%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73172921"/>
                  </a:ext>
                </a:extLst>
              </a:tr>
              <a:tr h="25073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14,184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6.52%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09899777"/>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Technicians currently have to come to the service counter to order parts for the trucks the are assigned. </a:t>
            </a:r>
          </a:p>
          <a:p>
            <a:r>
              <a:rPr lang="en-US" dirty="0">
                <a:solidFill>
                  <a:srgbClr val="221E1F"/>
                </a:solidFill>
                <a:latin typeface="Calibri" panose="020F0502020204030204" pitchFamily="34" charset="0"/>
              </a:rPr>
              <a:t>We want to have technicians ordering parts through </a:t>
            </a:r>
            <a:r>
              <a:rPr lang="en-US" dirty="0" err="1">
                <a:solidFill>
                  <a:srgbClr val="221E1F"/>
                </a:solidFill>
                <a:latin typeface="Calibri" panose="020F0502020204030204" pitchFamily="34" charset="0"/>
              </a:rPr>
              <a:t>decisiv</a:t>
            </a:r>
            <a:r>
              <a:rPr lang="en-US" dirty="0">
                <a:solidFill>
                  <a:srgbClr val="221E1F"/>
                </a:solidFill>
                <a:latin typeface="Calibri" panose="020F0502020204030204" pitchFamily="34" charset="0"/>
              </a:rPr>
              <a:t> without leaving their area.</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Part of the plan consists of removing the back counter parts person and placing them in an office up front. </a:t>
            </a:r>
            <a:r>
              <a:rPr lang="en-US" sz="1800" b="0" i="0" u="none" strike="noStrike" baseline="0" dirty="0" err="1">
                <a:solidFill>
                  <a:srgbClr val="221E1F"/>
                </a:solidFill>
                <a:latin typeface="Calibri" panose="020F0502020204030204" pitchFamily="34" charset="0"/>
              </a:rPr>
              <a:t>Decisiv</a:t>
            </a:r>
            <a:r>
              <a:rPr lang="en-US" sz="1800" b="0" i="0" u="none" strike="noStrike" baseline="0" dirty="0">
                <a:solidFill>
                  <a:srgbClr val="221E1F"/>
                </a:solidFill>
                <a:latin typeface="Calibri" panose="020F0502020204030204" pitchFamily="34" charset="0"/>
              </a:rPr>
              <a:t> will be the only way to order parts other than communicating with the shop foreman.</a:t>
            </a:r>
          </a:p>
          <a:p>
            <a:r>
              <a:rPr lang="en-US" sz="1800" b="0" i="0" u="none" strike="noStrike" baseline="0" dirty="0">
                <a:solidFill>
                  <a:srgbClr val="221E1F"/>
                </a:solidFill>
                <a:latin typeface="Calibri" panose="020F0502020204030204" pitchFamily="34" charset="0"/>
              </a:rPr>
              <a:t>Weekly meetings with th</a:t>
            </a:r>
            <a:r>
              <a:rPr lang="en-US" dirty="0">
                <a:solidFill>
                  <a:srgbClr val="221E1F"/>
                </a:solidFill>
                <a:latin typeface="Calibri" panose="020F0502020204030204" pitchFamily="34" charset="0"/>
              </a:rPr>
              <a:t>e parts and service managers to ensure both parties are seeing positive results.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5617B716-6587-A9DA-521A-7D3F3EEACF31}"/>
              </a:ext>
            </a:extLst>
          </p:cNvPr>
          <p:cNvGraphicFramePr>
            <a:graphicFrameLocks noGrp="1"/>
          </p:cNvGraphicFramePr>
          <p:nvPr>
            <p:ph sz="half" idx="2"/>
            <p:extLst>
              <p:ext uri="{D42A27DB-BD31-4B8C-83A1-F6EECF244321}">
                <p14:modId xmlns:p14="http://schemas.microsoft.com/office/powerpoint/2010/main" val="3858602117"/>
              </p:ext>
            </p:extLst>
          </p:nvPr>
        </p:nvGraphicFramePr>
        <p:xfrm>
          <a:off x="5089525" y="876300"/>
          <a:ext cx="6823074" cy="5549899"/>
        </p:xfrm>
        <a:graphic>
          <a:graphicData uri="http://schemas.openxmlformats.org/drawingml/2006/table">
            <a:tbl>
              <a:tblPr/>
              <a:tblGrid>
                <a:gridCol w="218870">
                  <a:extLst>
                    <a:ext uri="{9D8B030D-6E8A-4147-A177-3AD203B41FA5}">
                      <a16:colId xmlns:a16="http://schemas.microsoft.com/office/drawing/2014/main" val="1026553183"/>
                    </a:ext>
                  </a:extLst>
                </a:gridCol>
                <a:gridCol w="1398868">
                  <a:extLst>
                    <a:ext uri="{9D8B030D-6E8A-4147-A177-3AD203B41FA5}">
                      <a16:colId xmlns:a16="http://schemas.microsoft.com/office/drawing/2014/main" val="3071202417"/>
                    </a:ext>
                  </a:extLst>
                </a:gridCol>
                <a:gridCol w="1357633">
                  <a:extLst>
                    <a:ext uri="{9D8B030D-6E8A-4147-A177-3AD203B41FA5}">
                      <a16:colId xmlns:a16="http://schemas.microsoft.com/office/drawing/2014/main" val="2928516082"/>
                    </a:ext>
                  </a:extLst>
                </a:gridCol>
                <a:gridCol w="406020">
                  <a:extLst>
                    <a:ext uri="{9D8B030D-6E8A-4147-A177-3AD203B41FA5}">
                      <a16:colId xmlns:a16="http://schemas.microsoft.com/office/drawing/2014/main" val="1244441818"/>
                    </a:ext>
                  </a:extLst>
                </a:gridCol>
                <a:gridCol w="751773">
                  <a:extLst>
                    <a:ext uri="{9D8B030D-6E8A-4147-A177-3AD203B41FA5}">
                      <a16:colId xmlns:a16="http://schemas.microsoft.com/office/drawing/2014/main" val="4279145279"/>
                    </a:ext>
                  </a:extLst>
                </a:gridCol>
                <a:gridCol w="367957">
                  <a:extLst>
                    <a:ext uri="{9D8B030D-6E8A-4147-A177-3AD203B41FA5}">
                      <a16:colId xmlns:a16="http://schemas.microsoft.com/office/drawing/2014/main" val="1417978509"/>
                    </a:ext>
                  </a:extLst>
                </a:gridCol>
                <a:gridCol w="1027738">
                  <a:extLst>
                    <a:ext uri="{9D8B030D-6E8A-4147-A177-3AD203B41FA5}">
                      <a16:colId xmlns:a16="http://schemas.microsoft.com/office/drawing/2014/main" val="819042538"/>
                    </a:ext>
                  </a:extLst>
                </a:gridCol>
                <a:gridCol w="190322">
                  <a:extLst>
                    <a:ext uri="{9D8B030D-6E8A-4147-A177-3AD203B41FA5}">
                      <a16:colId xmlns:a16="http://schemas.microsoft.com/office/drawing/2014/main" val="3181744904"/>
                    </a:ext>
                  </a:extLst>
                </a:gridCol>
                <a:gridCol w="789839">
                  <a:extLst>
                    <a:ext uri="{9D8B030D-6E8A-4147-A177-3AD203B41FA5}">
                      <a16:colId xmlns:a16="http://schemas.microsoft.com/office/drawing/2014/main" val="3747579067"/>
                    </a:ext>
                  </a:extLst>
                </a:gridCol>
                <a:gridCol w="314054">
                  <a:extLst>
                    <a:ext uri="{9D8B030D-6E8A-4147-A177-3AD203B41FA5}">
                      <a16:colId xmlns:a16="http://schemas.microsoft.com/office/drawing/2014/main" val="451287464"/>
                    </a:ext>
                  </a:extLst>
                </a:gridCol>
              </a:tblGrid>
              <a:tr h="24262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389740527"/>
                  </a:ext>
                </a:extLst>
              </a:tr>
              <a:tr h="32660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1050" b="1" i="0" u="none" strike="noStrike" dirty="0">
                          <a:effectLst/>
                          <a:latin typeface="Arial" panose="020B0604020202020204" pitchFamily="34" charset="0"/>
                        </a:rPr>
                        <a:t>ATD ACTUAL SERVICE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95738204"/>
                  </a:ext>
                </a:extLst>
              </a:tr>
              <a:tr h="17730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Performance</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27188021"/>
                  </a:ext>
                </a:extLst>
              </a:tr>
              <a:tr h="26875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800" b="1" i="1" u="none" strike="noStrike">
                          <a:solidFill>
                            <a:srgbClr val="FFFFFF"/>
                          </a:solidFill>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dirty="0">
                          <a:solidFill>
                            <a:srgbClr val="FFFFFF"/>
                          </a:solidFill>
                          <a:effectLst/>
                          <a:latin typeface="Arial" panose="020B0604020202020204" pitchFamily="34" charset="0"/>
                        </a:rPr>
                        <a:t>Labor Sales / Month</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Hourly Labor Rate</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Hours Billed</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800" b="1" i="1"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76938197"/>
                  </a:ext>
                </a:extLst>
              </a:tr>
              <a:tr h="18663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166,976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dirty="0">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900" b="0" i="0" u="none" strike="noStrike">
                          <a:effectLst/>
                          <a:latin typeface="Arial" panose="020B0604020202020204" pitchFamily="34" charset="0"/>
                        </a:rPr>
                        <a:t>190.00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878.8</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46453667"/>
                  </a:ext>
                </a:extLst>
              </a:tr>
              <a:tr h="18663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55217641"/>
                  </a:ext>
                </a:extLst>
              </a:tr>
              <a:tr h="18663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Customer Other*</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5086814"/>
                  </a:ext>
                </a:extLst>
              </a:tr>
              <a:tr h="18663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Warranty</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74,304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900" b="0" i="0" u="none" strike="noStrike">
                          <a:effectLst/>
                          <a:latin typeface="Arial" panose="020B0604020202020204" pitchFamily="34" charset="0"/>
                        </a:rPr>
                        <a:t>190.00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391.1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76807537"/>
                  </a:ext>
                </a:extLst>
              </a:tr>
              <a:tr h="19596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Internal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45,574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900" b="0" i="0" u="none" strike="noStrike" dirty="0">
                          <a:effectLst/>
                          <a:latin typeface="Arial" panose="020B0604020202020204" pitchFamily="34" charset="0"/>
                        </a:rPr>
                        <a:t>135.00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337.6</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29875322"/>
                  </a:ext>
                </a:extLst>
              </a:tr>
              <a:tr h="18663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New Vehicle Prep</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18548061"/>
                  </a:ext>
                </a:extLst>
              </a:tr>
              <a:tr h="16797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Total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                   286,854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900" b="0" i="0" u="none" strike="noStrike">
                          <a:effectLst/>
                          <a:latin typeface="Arial" panose="020B0604020202020204" pitchFamily="34" charset="0"/>
                        </a:rPr>
                        <a:t>1607.5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9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35052105"/>
                  </a:ext>
                </a:extLst>
              </a:tr>
              <a:tr h="16797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32847494"/>
                  </a:ext>
                </a:extLst>
              </a:tr>
              <a:tr h="16797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15718415"/>
                  </a:ext>
                </a:extLst>
              </a:tr>
              <a:tr h="205297">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                   286,854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1607.48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 $            178.45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9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27570557"/>
                  </a:ext>
                </a:extLst>
              </a:tr>
              <a:tr h="16797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8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8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800" b="0" i="0" u="none" strike="noStrike" dirty="0">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08550780"/>
                  </a:ext>
                </a:extLst>
              </a:tr>
              <a:tr h="15863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44045827"/>
                  </a:ext>
                </a:extLst>
              </a:tr>
              <a:tr h="18663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3,200.0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93988240"/>
                  </a:ext>
                </a:extLst>
              </a:tr>
              <a:tr h="26100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8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8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800" b="0" i="0" u="none" strike="noStrike">
                          <a:effectLst/>
                          <a:latin typeface="Arial" panose="020B0604020202020204" pitchFamily="34" charset="0"/>
                        </a:rPr>
                        <a:t>Clock Hour Aval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8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72795181"/>
                  </a:ext>
                </a:extLst>
              </a:tr>
              <a:tr h="15863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21303674"/>
                  </a:ext>
                </a:extLst>
              </a:tr>
              <a:tr h="16797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3,200.0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 $     178.45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          571,038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9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38037281"/>
                  </a:ext>
                </a:extLst>
              </a:tr>
              <a:tr h="16797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800" b="0" i="0" u="none" strike="noStrike">
                          <a:effectLst/>
                          <a:latin typeface="Arial" panose="020B0604020202020204" pitchFamily="34" charset="0"/>
                        </a:rPr>
                        <a:t>Clock Hours Available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8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Labor sales potential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66055288"/>
                  </a:ext>
                </a:extLst>
              </a:tr>
              <a:tr h="16797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56127979"/>
                  </a:ext>
                </a:extLst>
              </a:tr>
              <a:tr h="16797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9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67547749"/>
                  </a:ext>
                </a:extLst>
              </a:tr>
              <a:tr h="15863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0310635"/>
                  </a:ext>
                </a:extLst>
              </a:tr>
              <a:tr h="18663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1,607.5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3,200.00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900" b="0" i="0" u="none" strike="noStrike">
                          <a:effectLst/>
                          <a:latin typeface="Arial" panose="020B0604020202020204" pitchFamily="34" charset="0"/>
                        </a:rPr>
                        <a:t>50.23%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9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58862747"/>
                  </a:ext>
                </a:extLst>
              </a:tr>
              <a:tr h="26100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effectLst/>
                          <a:latin typeface="Arial" panose="020B0604020202020204" pitchFamily="34" charset="0"/>
                        </a:rPr>
                        <a:t>Hours Produced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effectLst/>
                          <a:latin typeface="Arial" panose="020B0604020202020204" pitchFamily="34" charset="0"/>
                        </a:rPr>
                        <a:t>Hours Available</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98650762"/>
                  </a:ext>
                </a:extLst>
              </a:tr>
              <a:tr h="15863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54884888"/>
                  </a:ext>
                </a:extLst>
              </a:tr>
              <a:tr h="15863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34159267"/>
                  </a:ext>
                </a:extLst>
              </a:tr>
              <a:tr h="16797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1487041"/>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Each technician has two bays, due to staffing level allowing for multiple trucks in process. </a:t>
            </a:r>
          </a:p>
          <a:p>
            <a:r>
              <a:rPr lang="en-US" sz="1800" b="0" i="0" u="none" strike="noStrike" baseline="0" dirty="0">
                <a:solidFill>
                  <a:srgbClr val="221E1F"/>
                </a:solidFill>
                <a:latin typeface="Calibri" panose="020F0502020204030204" pitchFamily="34" charset="0"/>
              </a:rPr>
              <a:t>Put technician in charge of diagnosis as a floater, to go around to each of the additional bays to start triage whil</a:t>
            </a:r>
            <a:r>
              <a:rPr lang="en-US" dirty="0">
                <a:solidFill>
                  <a:srgbClr val="221E1F"/>
                </a:solidFill>
                <a:latin typeface="Calibri" panose="020F0502020204030204" pitchFamily="34" charset="0"/>
              </a:rPr>
              <a:t>e the technicians can start on the other trucks in their area.</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Manage technician time report to see if there is an increase in proficiency. </a:t>
            </a:r>
          </a:p>
          <a:p>
            <a:endParaRPr lang="en-US" dirty="0"/>
          </a:p>
        </p:txBody>
      </p:sp>
      <p:graphicFrame>
        <p:nvGraphicFramePr>
          <p:cNvPr id="6" name="Content Placeholder 5">
            <a:extLst>
              <a:ext uri="{FF2B5EF4-FFF2-40B4-BE49-F238E27FC236}">
                <a16:creationId xmlns:a16="http://schemas.microsoft.com/office/drawing/2014/main" id="{E46CE740-A905-29DC-0BE2-5CD1B58F40E4}"/>
              </a:ext>
            </a:extLst>
          </p:cNvPr>
          <p:cNvGraphicFramePr>
            <a:graphicFrameLocks noGrp="1"/>
          </p:cNvGraphicFramePr>
          <p:nvPr>
            <p:ph sz="half" idx="2"/>
            <p:extLst>
              <p:ext uri="{D42A27DB-BD31-4B8C-83A1-F6EECF244321}">
                <p14:modId xmlns:p14="http://schemas.microsoft.com/office/powerpoint/2010/main" val="3106478799"/>
              </p:ext>
            </p:extLst>
          </p:nvPr>
        </p:nvGraphicFramePr>
        <p:xfrm>
          <a:off x="5089525" y="1181100"/>
          <a:ext cx="5133975" cy="4710473"/>
        </p:xfrm>
        <a:graphic>
          <a:graphicData uri="http://schemas.openxmlformats.org/drawingml/2006/table">
            <a:tbl>
              <a:tblPr/>
              <a:tblGrid>
                <a:gridCol w="1598739">
                  <a:extLst>
                    <a:ext uri="{9D8B030D-6E8A-4147-A177-3AD203B41FA5}">
                      <a16:colId xmlns:a16="http://schemas.microsoft.com/office/drawing/2014/main" val="3577270003"/>
                    </a:ext>
                  </a:extLst>
                </a:gridCol>
                <a:gridCol w="1260977">
                  <a:extLst>
                    <a:ext uri="{9D8B030D-6E8A-4147-A177-3AD203B41FA5}">
                      <a16:colId xmlns:a16="http://schemas.microsoft.com/office/drawing/2014/main" val="2868944823"/>
                    </a:ext>
                  </a:extLst>
                </a:gridCol>
                <a:gridCol w="1137130">
                  <a:extLst>
                    <a:ext uri="{9D8B030D-6E8A-4147-A177-3AD203B41FA5}">
                      <a16:colId xmlns:a16="http://schemas.microsoft.com/office/drawing/2014/main" val="3781883348"/>
                    </a:ext>
                  </a:extLst>
                </a:gridCol>
                <a:gridCol w="720558">
                  <a:extLst>
                    <a:ext uri="{9D8B030D-6E8A-4147-A177-3AD203B41FA5}">
                      <a16:colId xmlns:a16="http://schemas.microsoft.com/office/drawing/2014/main" val="1086012461"/>
                    </a:ext>
                  </a:extLst>
                </a:gridCol>
                <a:gridCol w="202656">
                  <a:extLst>
                    <a:ext uri="{9D8B030D-6E8A-4147-A177-3AD203B41FA5}">
                      <a16:colId xmlns:a16="http://schemas.microsoft.com/office/drawing/2014/main" val="3913743485"/>
                    </a:ext>
                  </a:extLst>
                </a:gridCol>
                <a:gridCol w="213915">
                  <a:extLst>
                    <a:ext uri="{9D8B030D-6E8A-4147-A177-3AD203B41FA5}">
                      <a16:colId xmlns:a16="http://schemas.microsoft.com/office/drawing/2014/main" val="2984831187"/>
                    </a:ext>
                  </a:extLst>
                </a:gridCol>
              </a:tblGrid>
              <a:tr h="228716">
                <a:tc gridSpan="6">
                  <a:txBody>
                    <a:bodyPr/>
                    <a:lstStyle/>
                    <a:p>
                      <a:pPr algn="ctr" fontAlgn="b"/>
                      <a:r>
                        <a:rPr lang="en-US" sz="10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25446145"/>
                  </a:ext>
                </a:extLst>
              </a:tr>
              <a:tr h="204641">
                <a:tc>
                  <a:txBody>
                    <a:bodyPr/>
                    <a:lstStyle/>
                    <a:p>
                      <a:pPr algn="l" fontAlgn="b"/>
                      <a:r>
                        <a:rPr lang="en-US" sz="10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818649774"/>
                  </a:ext>
                </a:extLst>
              </a:tr>
              <a:tr h="240753">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624763057"/>
                  </a:ext>
                </a:extLst>
              </a:tr>
              <a:tr h="240753">
                <a:tc>
                  <a:txBody>
                    <a:bodyPr/>
                    <a:lstStyle/>
                    <a:p>
                      <a:pPr algn="l" fontAlgn="b"/>
                      <a:r>
                        <a:rPr lang="en-US" sz="10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267060603"/>
                  </a:ext>
                </a:extLst>
              </a:tr>
              <a:tr h="240753">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840379982"/>
                  </a:ext>
                </a:extLst>
              </a:tr>
              <a:tr h="240753">
                <a:tc>
                  <a:txBody>
                    <a:bodyPr/>
                    <a:lstStyle/>
                    <a:p>
                      <a:pPr algn="l" fontAlgn="b"/>
                      <a:r>
                        <a:rPr lang="en-US" sz="10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695115382"/>
                  </a:ext>
                </a:extLst>
              </a:tr>
              <a:tr h="252791">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90266292"/>
                  </a:ext>
                </a:extLst>
              </a:tr>
              <a:tr h="240753">
                <a:tc>
                  <a:txBody>
                    <a:bodyPr/>
                    <a:lstStyle/>
                    <a:p>
                      <a:pPr algn="l" fontAlgn="b"/>
                      <a:r>
                        <a:rPr lang="en-US" sz="10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178.45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369763248"/>
                  </a:ext>
                </a:extLst>
              </a:tr>
              <a:tr h="216678">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4278437543"/>
                  </a:ext>
                </a:extLst>
              </a:tr>
              <a:tr h="216678">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1,070,697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003662873"/>
                  </a:ext>
                </a:extLst>
              </a:tr>
              <a:tr h="216678">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1480597265"/>
                  </a:ext>
                </a:extLst>
              </a:tr>
              <a:tr h="264828">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94413267"/>
                  </a:ext>
                </a:extLst>
              </a:tr>
              <a:tr h="216678">
                <a:tc gridSpan="6">
                  <a:txBody>
                    <a:bodyPr/>
                    <a:lstStyle/>
                    <a:p>
                      <a:pPr algn="ctr" fontAlgn="b"/>
                      <a:r>
                        <a:rPr lang="en-US" sz="10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3791225"/>
                  </a:ext>
                </a:extLst>
              </a:tr>
              <a:tr h="204641">
                <a:tc>
                  <a:txBody>
                    <a:bodyPr/>
                    <a:lstStyle/>
                    <a:p>
                      <a:pPr algn="l" fontAlgn="b"/>
                      <a:r>
                        <a:rPr lang="en-US" sz="10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286,854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63834095"/>
                  </a:ext>
                </a:extLst>
              </a:tr>
              <a:tr h="240753">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705832723"/>
                  </a:ext>
                </a:extLst>
              </a:tr>
              <a:tr h="204641">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1,070,697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918151574"/>
                  </a:ext>
                </a:extLst>
              </a:tr>
              <a:tr h="204641">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4125122291"/>
                  </a:ext>
                </a:extLst>
              </a:tr>
              <a:tr h="400988">
                <a:tc>
                  <a:txBody>
                    <a:bodyPr/>
                    <a:lstStyle/>
                    <a:p>
                      <a:pPr algn="l" fontAlgn="b"/>
                      <a:r>
                        <a:rPr lang="en-US" sz="10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26.79%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727958986"/>
                  </a:ext>
                </a:extLst>
              </a:tr>
              <a:tr h="216678">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50771942"/>
                  </a:ext>
                </a:extLst>
              </a:tr>
              <a:tr h="216678">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2111540273"/>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a:xfrm>
            <a:off x="677334" y="2160589"/>
            <a:ext cx="8136466" cy="3880772"/>
          </a:xfrm>
        </p:spPr>
        <p:txBody>
          <a:bodyPr/>
          <a:lstStyle/>
          <a:p>
            <a:r>
              <a:rPr lang="en-US" dirty="0"/>
              <a:t>As an average, we are about 75% on training. Our training range goes from entry to master level.</a:t>
            </a:r>
          </a:p>
          <a:p>
            <a:r>
              <a:rPr lang="en-US" dirty="0"/>
              <a:t>We require all new employees to start a OEM training track prior to working on trucks. </a:t>
            </a:r>
          </a:p>
          <a:p>
            <a:r>
              <a:rPr lang="en-US" dirty="0"/>
              <a:t>All support staff participate in annual training classes provided by our OEM. </a:t>
            </a:r>
          </a:p>
          <a:p>
            <a:endParaRPr lang="en-US" dirty="0"/>
          </a:p>
        </p:txBody>
      </p:sp>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(summarized by employee submission)</a:t>
            </a:r>
          </a:p>
          <a:p>
            <a:pPr lvl="1"/>
            <a:r>
              <a:rPr lang="en-US" dirty="0"/>
              <a:t>Talented and knowledgeable technicians</a:t>
            </a:r>
          </a:p>
          <a:p>
            <a:pPr lvl="1"/>
            <a:r>
              <a:rPr lang="en-US" dirty="0"/>
              <a:t>Good attitude policy encourages teamwork and a positive work </a:t>
            </a:r>
            <a:r>
              <a:rPr lang="en-US" dirty="0" err="1"/>
              <a:t>enviroment</a:t>
            </a:r>
            <a:endParaRPr lang="en-US" dirty="0"/>
          </a:p>
          <a:p>
            <a:pPr lvl="1"/>
            <a:r>
              <a:rPr lang="en-US" dirty="0"/>
              <a:t>Great safety standards</a:t>
            </a:r>
          </a:p>
          <a:p>
            <a:pPr lvl="1"/>
            <a:r>
              <a:rPr lang="en-US" dirty="0"/>
              <a:t>Best truck on the road</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 (summarized by employee submission)</a:t>
            </a:r>
          </a:p>
          <a:p>
            <a:pPr lvl="1"/>
            <a:r>
              <a:rPr lang="en-US" dirty="0"/>
              <a:t>Shortage of customer supplied parts – causing a delay in completing repairs</a:t>
            </a:r>
          </a:p>
          <a:p>
            <a:pPr lvl="1"/>
            <a:r>
              <a:rPr lang="en-US" dirty="0"/>
              <a:t>Not enough parking spaces for additional trucks</a:t>
            </a:r>
          </a:p>
          <a:p>
            <a:pPr lvl="1"/>
            <a:r>
              <a:rPr lang="en-US" dirty="0"/>
              <a:t>Parts aren’t readily available in one-off situations</a:t>
            </a:r>
          </a:p>
          <a:p>
            <a:pPr lvl="1"/>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 (summarized by employee submission)</a:t>
            </a:r>
          </a:p>
          <a:p>
            <a:pPr lvl="1"/>
            <a:r>
              <a:rPr lang="en-US" dirty="0"/>
              <a:t>Remove our manual hoist and install an electrically operated hoist</a:t>
            </a:r>
          </a:p>
          <a:p>
            <a:pPr lvl="1"/>
            <a:r>
              <a:rPr lang="en-US" dirty="0"/>
              <a:t>Offer mechanical service options in addition to current work</a:t>
            </a:r>
          </a:p>
          <a:p>
            <a:pPr lvl="1"/>
            <a:r>
              <a:rPr lang="en-US" dirty="0"/>
              <a:t>Increase parts availability</a:t>
            </a:r>
          </a:p>
          <a:p>
            <a:pPr lvl="1"/>
            <a:r>
              <a:rPr lang="en-US" dirty="0"/>
              <a:t>Purchase a vise for each work bench</a:t>
            </a:r>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6138</TotalTime>
  <Words>1932</Words>
  <Application>Microsoft Office PowerPoint</Application>
  <PresentationFormat>Widescreen</PresentationFormat>
  <Paragraphs>888</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Level of current training</vt:lpstr>
      <vt:lpstr>SWOT Analysis</vt:lpstr>
      <vt:lpstr>SWOT Analysis</vt:lpstr>
      <vt:lpstr>SWOT Analysis</vt:lpstr>
      <vt:lpstr>SWOT Analysis</vt:lpstr>
      <vt:lpstr>SWOT Analysis</vt:lpstr>
      <vt:lpstr>SWOT Analysis</vt:lpstr>
      <vt:lpstr>Post Class Calculations</vt:lpstr>
      <vt:lpstr>Post Class Calculations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Andrew Hopkins</cp:lastModifiedBy>
  <cp:revision>7</cp:revision>
  <dcterms:created xsi:type="dcterms:W3CDTF">2022-12-04T13:10:55Z</dcterms:created>
  <dcterms:modified xsi:type="dcterms:W3CDTF">2024-02-21T20:26:38Z</dcterms:modified>
</cp:coreProperties>
</file>