
<file path=[Content_Types].xml><?xml version="1.0" encoding="utf-8"?>
<Types xmlns="http://schemas.openxmlformats.org/package/2006/content-types">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726" r:id="rId1"/>
  </p:sldMasterIdLst>
  <p:sldIdLst>
    <p:sldId id="256" r:id="rId2"/>
    <p:sldId id="270" r:id="rId3"/>
    <p:sldId id="271" r:id="rId4"/>
    <p:sldId id="272" r:id="rId5"/>
    <p:sldId id="273" r:id="rId6"/>
    <p:sldId id="274" r:id="rId7"/>
    <p:sldId id="257" r:id="rId8"/>
    <p:sldId id="262" r:id="rId9"/>
    <p:sldId id="263" r:id="rId10"/>
    <p:sldId id="264" r:id="rId11"/>
    <p:sldId id="265" r:id="rId12"/>
    <p:sldId id="266" r:id="rId13"/>
    <p:sldId id="267" r:id="rId14"/>
    <p:sldId id="268" r:id="rId15"/>
    <p:sldId id="269" r:id="rId16"/>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111" d="100"/>
          <a:sy n="111" d="100"/>
        </p:scale>
        <p:origin x="594" y="9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16" name="Group 15"/>
          <p:cNvGrpSpPr/>
          <p:nvPr/>
        </p:nvGrpSpPr>
        <p:grpSpPr>
          <a:xfrm>
            <a:off x="0" y="-8467"/>
            <a:ext cx="12192000" cy="6866467"/>
            <a:chOff x="0" y="-8467"/>
            <a:chExt cx="12192000" cy="6866467"/>
          </a:xfrm>
        </p:grpSpPr>
        <p:sp>
          <p:nvSpPr>
            <p:cNvPr id="15" name="Freeform 14"/>
            <p:cNvSpPr/>
            <p:nvPr/>
          </p:nvSpPr>
          <p:spPr>
            <a:xfrm>
              <a:off x="0" y="-7862"/>
              <a:ext cx="863600" cy="5698067"/>
            </a:xfrm>
            <a:custGeom>
              <a:avLst/>
              <a:gdLst/>
              <a:ahLst/>
              <a:cxnLst/>
              <a:rect l="l" t="t" r="r" b="b"/>
              <a:pathLst>
                <a:path w="863600" h="5698067">
                  <a:moveTo>
                    <a:pt x="0" y="8467"/>
                  </a:moveTo>
                  <a:lnTo>
                    <a:pt x="863600" y="0"/>
                  </a:lnTo>
                  <a:lnTo>
                    <a:pt x="863600" y="16934"/>
                  </a:lnTo>
                  <a:lnTo>
                    <a:pt x="0" y="5698067"/>
                  </a:lnTo>
                  <a:lnTo>
                    <a:pt x="0" y="8467"/>
                  </a:lnTo>
                  <a:close/>
                </a:path>
              </a:pathLst>
            </a:custGeom>
            <a:solidFill>
              <a:schemeClr val="accent1">
                <a:alpha val="70000"/>
              </a:schemeClr>
            </a:solidFill>
            <a:ln>
              <a:noFill/>
            </a:ln>
            <a:effectLst/>
          </p:spPr>
          <p:style>
            <a:lnRef idx="1">
              <a:schemeClr val="accent1"/>
            </a:lnRef>
            <a:fillRef idx="3">
              <a:schemeClr val="accent1"/>
            </a:fillRef>
            <a:effectRef idx="2">
              <a:schemeClr val="accent1"/>
            </a:effectRef>
            <a:fontRef idx="minor">
              <a:schemeClr val="lt1"/>
            </a:fontRef>
          </p:style>
        </p:sp>
        <p:cxnSp>
          <p:nvCxnSpPr>
            <p:cNvPr id="19" name="Straight Connector 18"/>
            <p:cNvCxnSpPr/>
            <p:nvPr/>
          </p:nvCxnSpPr>
          <p:spPr>
            <a:xfrm>
              <a:off x="9371012" y="0"/>
              <a:ext cx="1219200" cy="6858000"/>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flipH="1">
              <a:off x="7425267" y="3681413"/>
              <a:ext cx="4763558" cy="3176587"/>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sp>
          <p:nvSpPr>
            <p:cNvPr id="21"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2"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Isosceles Triangle 22"/>
            <p:cNvSpPr/>
            <p:nvPr/>
          </p:nvSpPr>
          <p:spPr>
            <a:xfrm>
              <a:off x="8932333" y="3048000"/>
              <a:ext cx="3259667" cy="3810000"/>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1">
                <a:lumMod val="75000"/>
                <a:alpha val="5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2">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2">
                <a:lumMod val="75000"/>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10371666" y="3589867"/>
              <a:ext cx="1817159" cy="3268133"/>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n-US"/>
              <a:t>Click to edit Master title style</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3/5/2024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10422819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3/5/2024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97967915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3/5/2024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106727885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3/5/2024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32798638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3/5/2024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125713722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3/5/2024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4516011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5C6B4A9-1611-4792-9094-5F34BCA07E0B}" type="datetimeFigureOut">
              <a:rPr lang="en-US" smtClean="0"/>
              <a:t>3/5/2024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9333C77-0158-454C-844F-B7AB9BD7DAD4}" type="slidenum">
              <a:rPr lang="en-US" smtClean="0"/>
              <a:t>‹#›</a:t>
            </a:fld>
            <a:endParaRPr lang="en-US" dirty="0"/>
          </a:p>
        </p:txBody>
      </p:sp>
    </p:spTree>
    <p:extLst>
      <p:ext uri="{BB962C8B-B14F-4D97-AF65-F5344CB8AC3E}">
        <p14:creationId xmlns:p14="http://schemas.microsoft.com/office/powerpoint/2010/main" val="99411811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3/5/2024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59704466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3/5/2024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41620825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3/5/2024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50518981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EB712588-04B1-427B-82EE-E8DB90309F08}" type="datetimeFigureOut">
              <a:rPr lang="en-US" smtClean="0"/>
              <a:t>3/5/2024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FF9F0C5-380F-41C2-899A-BAC0F0927E16}" type="slidenum">
              <a:rPr lang="en-US" smtClean="0"/>
              <a:t>‹#›</a:t>
            </a:fld>
            <a:endParaRPr lang="en-US" dirty="0"/>
          </a:p>
        </p:txBody>
      </p:sp>
    </p:spTree>
    <p:extLst>
      <p:ext uri="{BB962C8B-B14F-4D97-AF65-F5344CB8AC3E}">
        <p14:creationId xmlns:p14="http://schemas.microsoft.com/office/powerpoint/2010/main" val="392347758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smtClean="0"/>
              <a:pPr/>
              <a:t>3/5/2024</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425229988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smtClean="0"/>
              <a:pPr/>
              <a:t>3/5/2024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61839764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smtClean="0"/>
              <a:pPr/>
              <a:t>3/5/2024</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10492953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a:t>Click to edit Master title style</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2A54C80-263E-416B-A8E0-580EDEADCBDC}" type="datetimeFigureOut">
              <a:rPr lang="en-US" smtClean="0"/>
              <a:t>3/5/2024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19954A3-9DFD-4C44-94BA-B95130A3BA1C}" type="slidenum">
              <a:rPr lang="en-US" smtClean="0"/>
              <a:t>‹#›</a:t>
            </a:fld>
            <a:endParaRPr lang="en-US" dirty="0"/>
          </a:p>
        </p:txBody>
      </p:sp>
    </p:spTree>
    <p:extLst>
      <p:ext uri="{BB962C8B-B14F-4D97-AF65-F5344CB8AC3E}">
        <p14:creationId xmlns:p14="http://schemas.microsoft.com/office/powerpoint/2010/main" val="116573015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dirty="0"/>
          </a:p>
        </p:txBody>
      </p:sp>
      <p:sp>
        <p:nvSpPr>
          <p:cNvPr id="5" name="Date Placeholder 4"/>
          <p:cNvSpPr>
            <a:spLocks noGrp="1"/>
          </p:cNvSpPr>
          <p:nvPr>
            <p:ph type="dt" sz="half" idx="10"/>
          </p:nvPr>
        </p:nvSpPr>
        <p:spPr/>
        <p:txBody>
          <a:bodyPr/>
          <a:lstStyle/>
          <a:p>
            <a:fld id="{B61BEF0D-F0BB-DE4B-95CE-6DB70DBA9567}" type="datetimeFigureOut">
              <a:rPr lang="en-US" smtClean="0"/>
              <a:pPr/>
              <a:t>3/5/2024</a:t>
            </a:fld>
            <a:endParaRPr lang="en-US" dirty="0"/>
          </a:p>
        </p:txBody>
      </p:sp>
    </p:spTree>
    <p:extLst>
      <p:ext uri="{BB962C8B-B14F-4D97-AF65-F5344CB8AC3E}">
        <p14:creationId xmlns:p14="http://schemas.microsoft.com/office/powerpoint/2010/main" val="183643544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44" name="Group 43"/>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1">
                <a:lumMod val="75000"/>
                <a:alpha val="5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2">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2">
                <a:lumMod val="75000"/>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a:off x="0" y="4013200"/>
              <a:ext cx="448733" cy="2844800"/>
            </a:xfrm>
            <a:prstGeom prst="triangle">
              <a:avLst>
                <a:gd name="adj" fmla="val 0"/>
              </a:avLst>
            </a:prstGeom>
            <a:solidFill>
              <a:schemeClr val="accent1">
                <a:alpha val="70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B61BEF0D-F0BB-DE4B-95CE-6DB70DBA9567}" type="datetimeFigureOut">
              <a:rPr lang="en-US" smtClean="0"/>
              <a:pPr/>
              <a:t>3/5/2024</a:t>
            </a:fld>
            <a:endParaRPr lang="en-US" dirty="0"/>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752426412"/>
      </p:ext>
    </p:extLst>
  </p:cSld>
  <p:clrMap bg1="lt1" tx1="dk1" bg2="lt2" tx2="dk2" accent1="accent1" accent2="accent2" accent3="accent3" accent4="accent4" accent5="accent5" accent6="accent6" hlink="hlink" folHlink="folHlink"/>
  <p:sldLayoutIdLst>
    <p:sldLayoutId id="2147483727" r:id="rId1"/>
    <p:sldLayoutId id="2147483728" r:id="rId2"/>
    <p:sldLayoutId id="2147483729" r:id="rId3"/>
    <p:sldLayoutId id="2147483730" r:id="rId4"/>
    <p:sldLayoutId id="2147483731" r:id="rId5"/>
    <p:sldLayoutId id="2147483732" r:id="rId6"/>
    <p:sldLayoutId id="2147483733" r:id="rId7"/>
    <p:sldLayoutId id="2147483734" r:id="rId8"/>
    <p:sldLayoutId id="2147483735" r:id="rId9"/>
    <p:sldLayoutId id="2147483736" r:id="rId10"/>
    <p:sldLayoutId id="2147483737" r:id="rId11"/>
    <p:sldLayoutId id="2147483738" r:id="rId12"/>
    <p:sldLayoutId id="2147483739" r:id="rId13"/>
    <p:sldLayoutId id="2147483740" r:id="rId14"/>
    <p:sldLayoutId id="2147483741" r:id="rId15"/>
    <p:sldLayoutId id="2147483742"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0A9F39-3A40-DAF5-FB29-F9EF6B43BC8E}"/>
              </a:ext>
            </a:extLst>
          </p:cNvPr>
          <p:cNvSpPr>
            <a:spLocks noGrp="1"/>
          </p:cNvSpPr>
          <p:nvPr>
            <p:ph type="ctrTitle"/>
          </p:nvPr>
        </p:nvSpPr>
        <p:spPr/>
        <p:txBody>
          <a:bodyPr/>
          <a:lstStyle/>
          <a:p>
            <a:r>
              <a:rPr lang="en-US" dirty="0"/>
              <a:t>ATD Service Homework </a:t>
            </a:r>
          </a:p>
        </p:txBody>
      </p:sp>
      <p:sp>
        <p:nvSpPr>
          <p:cNvPr id="3" name="Subtitle 2">
            <a:extLst>
              <a:ext uri="{FF2B5EF4-FFF2-40B4-BE49-F238E27FC236}">
                <a16:creationId xmlns:a16="http://schemas.microsoft.com/office/drawing/2014/main" id="{3D24D94E-9ADE-FBA4-4E04-F5102B2316CA}"/>
              </a:ext>
            </a:extLst>
          </p:cNvPr>
          <p:cNvSpPr>
            <a:spLocks noGrp="1"/>
          </p:cNvSpPr>
          <p:nvPr>
            <p:ph type="subTitle" idx="1"/>
          </p:nvPr>
        </p:nvSpPr>
        <p:spPr/>
        <p:txBody>
          <a:bodyPr>
            <a:normAutofit lnSpcReduction="10000"/>
          </a:bodyPr>
          <a:lstStyle/>
          <a:p>
            <a:pPr algn="ctr"/>
            <a:r>
              <a:rPr lang="en-US" sz="3200" dirty="0"/>
              <a:t>TJ Heiland</a:t>
            </a:r>
          </a:p>
          <a:p>
            <a:pPr algn="ctr"/>
            <a:r>
              <a:rPr lang="en-US" sz="3200" dirty="0"/>
              <a:t>Utica Mack Inc.</a:t>
            </a:r>
          </a:p>
        </p:txBody>
      </p:sp>
    </p:spTree>
    <p:extLst>
      <p:ext uri="{BB962C8B-B14F-4D97-AF65-F5344CB8AC3E}">
        <p14:creationId xmlns:p14="http://schemas.microsoft.com/office/powerpoint/2010/main" val="40707405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Threats</a:t>
            </a:r>
          </a:p>
          <a:p>
            <a:r>
              <a:rPr lang="en-US" dirty="0"/>
              <a:t>Negative “Word of Mouth”</a:t>
            </a:r>
          </a:p>
          <a:p>
            <a:r>
              <a:rPr lang="en-US" dirty="0"/>
              <a:t>Competition moving into the area</a:t>
            </a:r>
          </a:p>
          <a:p>
            <a:endParaRPr lang="en-US" dirty="0"/>
          </a:p>
          <a:p>
            <a:endParaRPr lang="en-US" dirty="0"/>
          </a:p>
          <a:p>
            <a:endParaRPr lang="en-US" dirty="0"/>
          </a:p>
        </p:txBody>
      </p:sp>
    </p:spTree>
    <p:extLst>
      <p:ext uri="{BB962C8B-B14F-4D97-AF65-F5344CB8AC3E}">
        <p14:creationId xmlns:p14="http://schemas.microsoft.com/office/powerpoint/2010/main" val="62766496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Objectives</a:t>
            </a:r>
          </a:p>
          <a:p>
            <a:r>
              <a:rPr lang="en-US" dirty="0"/>
              <a:t>Keep techs in bays</a:t>
            </a:r>
          </a:p>
          <a:p>
            <a:r>
              <a:rPr lang="en-US" dirty="0"/>
              <a:t>Keep downtime to a minimum </a:t>
            </a:r>
          </a:p>
          <a:p>
            <a:r>
              <a:rPr lang="en-US" dirty="0"/>
              <a:t>Keep customers updated on the status of their truck more frequently</a:t>
            </a:r>
          </a:p>
          <a:p>
            <a:pPr marL="0" indent="0">
              <a:buNone/>
            </a:pPr>
            <a:endParaRPr lang="en-US" dirty="0"/>
          </a:p>
          <a:p>
            <a:endParaRPr lang="en-US" dirty="0"/>
          </a:p>
          <a:p>
            <a:endParaRPr lang="en-US" dirty="0"/>
          </a:p>
          <a:p>
            <a:endParaRPr lang="en-US" dirty="0"/>
          </a:p>
          <a:p>
            <a:endParaRPr lang="en-US" dirty="0"/>
          </a:p>
          <a:p>
            <a:endParaRPr lang="en-US" dirty="0"/>
          </a:p>
          <a:p>
            <a:endParaRPr lang="en-US" dirty="0"/>
          </a:p>
        </p:txBody>
      </p:sp>
    </p:spTree>
    <p:extLst>
      <p:ext uri="{BB962C8B-B14F-4D97-AF65-F5344CB8AC3E}">
        <p14:creationId xmlns:p14="http://schemas.microsoft.com/office/powerpoint/2010/main" val="398527225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Strategies</a:t>
            </a:r>
          </a:p>
          <a:p>
            <a:r>
              <a:rPr lang="en-US" dirty="0"/>
              <a:t>Use Asist to keep the techs from having to run and get parts. Asist will also update the customer on the status of their truck. </a:t>
            </a:r>
          </a:p>
          <a:p>
            <a:r>
              <a:rPr lang="en-US" dirty="0"/>
              <a:t>Become Uptime Certified to help increase our throughput and stop techs from looking for tools </a:t>
            </a:r>
          </a:p>
          <a:p>
            <a:pPr marL="0" indent="0">
              <a:buNone/>
            </a:pPr>
            <a:endParaRPr lang="en-US" dirty="0"/>
          </a:p>
        </p:txBody>
      </p:sp>
    </p:spTree>
    <p:extLst>
      <p:ext uri="{BB962C8B-B14F-4D97-AF65-F5344CB8AC3E}">
        <p14:creationId xmlns:p14="http://schemas.microsoft.com/office/powerpoint/2010/main" val="422609915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Tactics</a:t>
            </a:r>
          </a:p>
          <a:p>
            <a:r>
              <a:rPr lang="en-US" dirty="0"/>
              <a:t>Make procedure for techs to follow so Asist is fully utilized </a:t>
            </a:r>
          </a:p>
          <a:p>
            <a:r>
              <a:rPr lang="en-US" dirty="0"/>
              <a:t>Make procedure for the use of shop tools</a:t>
            </a:r>
          </a:p>
          <a:p>
            <a:r>
              <a:rPr lang="en-US" dirty="0"/>
              <a:t>Make procedure for keeping shop clean (pull truck in, fix it, clean up)</a:t>
            </a:r>
          </a:p>
          <a:p>
            <a:r>
              <a:rPr lang="en-US" dirty="0"/>
              <a:t>Make a procedure for the use of Check 22 insp.</a:t>
            </a:r>
          </a:p>
          <a:p>
            <a:pPr marL="0" indent="0">
              <a:buNone/>
            </a:pPr>
            <a:endParaRPr lang="en-US" dirty="0"/>
          </a:p>
        </p:txBody>
      </p:sp>
    </p:spTree>
    <p:extLst>
      <p:ext uri="{BB962C8B-B14F-4D97-AF65-F5344CB8AC3E}">
        <p14:creationId xmlns:p14="http://schemas.microsoft.com/office/powerpoint/2010/main" val="85042753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1361599"/>
            <a:ext cx="8596668" cy="3880773"/>
          </a:xfrm>
        </p:spPr>
        <p:txBody>
          <a:bodyPr/>
          <a:lstStyle/>
          <a:p>
            <a:r>
              <a:rPr lang="en-US" dirty="0"/>
              <a:t>Action Plan</a:t>
            </a:r>
          </a:p>
          <a:p>
            <a:endParaRPr lang="en-US" dirty="0"/>
          </a:p>
          <a:p>
            <a:endParaRPr lang="en-US" dirty="0"/>
          </a:p>
        </p:txBody>
      </p:sp>
      <p:graphicFrame>
        <p:nvGraphicFramePr>
          <p:cNvPr id="4" name="Table 4">
            <a:extLst>
              <a:ext uri="{FF2B5EF4-FFF2-40B4-BE49-F238E27FC236}">
                <a16:creationId xmlns:a16="http://schemas.microsoft.com/office/drawing/2014/main" id="{BC8B6778-11BB-9A9A-F0BF-8949F85F8237}"/>
              </a:ext>
            </a:extLst>
          </p:cNvPr>
          <p:cNvGraphicFramePr>
            <a:graphicFrameLocks noGrp="1"/>
          </p:cNvGraphicFramePr>
          <p:nvPr>
            <p:extLst>
              <p:ext uri="{D42A27DB-BD31-4B8C-83A1-F6EECF244321}">
                <p14:modId xmlns:p14="http://schemas.microsoft.com/office/powerpoint/2010/main" val="833006090"/>
              </p:ext>
            </p:extLst>
          </p:nvPr>
        </p:nvGraphicFramePr>
        <p:xfrm>
          <a:off x="677334" y="1818624"/>
          <a:ext cx="9132492" cy="2335092"/>
        </p:xfrm>
        <a:graphic>
          <a:graphicData uri="http://schemas.openxmlformats.org/drawingml/2006/table">
            <a:tbl>
              <a:tblPr firstRow="1" bandRow="1">
                <a:tableStyleId>{5C22544A-7EE6-4342-B048-85BDC9FD1C3A}</a:tableStyleId>
              </a:tblPr>
              <a:tblGrid>
                <a:gridCol w="3044164">
                  <a:extLst>
                    <a:ext uri="{9D8B030D-6E8A-4147-A177-3AD203B41FA5}">
                      <a16:colId xmlns:a16="http://schemas.microsoft.com/office/drawing/2014/main" val="2235853955"/>
                    </a:ext>
                  </a:extLst>
                </a:gridCol>
                <a:gridCol w="3044164">
                  <a:extLst>
                    <a:ext uri="{9D8B030D-6E8A-4147-A177-3AD203B41FA5}">
                      <a16:colId xmlns:a16="http://schemas.microsoft.com/office/drawing/2014/main" val="4174400132"/>
                    </a:ext>
                  </a:extLst>
                </a:gridCol>
                <a:gridCol w="3044164">
                  <a:extLst>
                    <a:ext uri="{9D8B030D-6E8A-4147-A177-3AD203B41FA5}">
                      <a16:colId xmlns:a16="http://schemas.microsoft.com/office/drawing/2014/main" val="1146395385"/>
                    </a:ext>
                  </a:extLst>
                </a:gridCol>
              </a:tblGrid>
              <a:tr h="565004">
                <a:tc>
                  <a:txBody>
                    <a:bodyPr/>
                    <a:lstStyle/>
                    <a:p>
                      <a:r>
                        <a:rPr lang="en-US" dirty="0"/>
                        <a:t>TASK</a:t>
                      </a:r>
                    </a:p>
                  </a:txBody>
                  <a:tcPr/>
                </a:tc>
                <a:tc>
                  <a:txBody>
                    <a:bodyPr/>
                    <a:lstStyle/>
                    <a:p>
                      <a:r>
                        <a:rPr lang="en-US" dirty="0"/>
                        <a:t>Position responsible</a:t>
                      </a:r>
                    </a:p>
                  </a:txBody>
                  <a:tcPr/>
                </a:tc>
                <a:tc>
                  <a:txBody>
                    <a:bodyPr/>
                    <a:lstStyle/>
                    <a:p>
                      <a:r>
                        <a:rPr lang="en-US" dirty="0"/>
                        <a:t>Check in/completion schedule</a:t>
                      </a:r>
                    </a:p>
                  </a:txBody>
                  <a:tcPr/>
                </a:tc>
                <a:extLst>
                  <a:ext uri="{0D108BD9-81ED-4DB2-BD59-A6C34878D82A}">
                    <a16:rowId xmlns:a16="http://schemas.microsoft.com/office/drawing/2014/main" val="1083418974"/>
                  </a:ext>
                </a:extLst>
              </a:tr>
              <a:tr h="565004">
                <a:tc>
                  <a:txBody>
                    <a:bodyPr/>
                    <a:lstStyle/>
                    <a:p>
                      <a:r>
                        <a:rPr lang="en-US" dirty="0"/>
                        <a:t>Become Uptime Certified</a:t>
                      </a:r>
                    </a:p>
                  </a:txBody>
                  <a:tcPr/>
                </a:tc>
                <a:tc>
                  <a:txBody>
                    <a:bodyPr/>
                    <a:lstStyle/>
                    <a:p>
                      <a:r>
                        <a:rPr lang="en-US" dirty="0"/>
                        <a:t>Service Manager</a:t>
                      </a:r>
                    </a:p>
                  </a:txBody>
                  <a:tcPr/>
                </a:tc>
                <a:tc>
                  <a:txBody>
                    <a:bodyPr/>
                    <a:lstStyle/>
                    <a:p>
                      <a:r>
                        <a:rPr lang="en-US" dirty="0"/>
                        <a:t>Monthly</a:t>
                      </a:r>
                    </a:p>
                  </a:txBody>
                  <a:tcPr/>
                </a:tc>
                <a:extLst>
                  <a:ext uri="{0D108BD9-81ED-4DB2-BD59-A6C34878D82A}">
                    <a16:rowId xmlns:a16="http://schemas.microsoft.com/office/drawing/2014/main" val="2400365483"/>
                  </a:ext>
                </a:extLst>
              </a:tr>
              <a:tr h="565004">
                <a:tc>
                  <a:txBody>
                    <a:bodyPr/>
                    <a:lstStyle/>
                    <a:p>
                      <a:r>
                        <a:rPr lang="en-US" dirty="0"/>
                        <a:t>Utilize Check 22 </a:t>
                      </a:r>
                    </a:p>
                  </a:txBody>
                  <a:tcPr/>
                </a:tc>
                <a:tc>
                  <a:txBody>
                    <a:bodyPr/>
                    <a:lstStyle/>
                    <a:p>
                      <a:r>
                        <a:rPr lang="en-US" dirty="0"/>
                        <a:t>Service Manager</a:t>
                      </a:r>
                    </a:p>
                  </a:txBody>
                  <a:tcPr/>
                </a:tc>
                <a:tc>
                  <a:txBody>
                    <a:bodyPr/>
                    <a:lstStyle/>
                    <a:p>
                      <a:r>
                        <a:rPr lang="en-US" dirty="0"/>
                        <a:t>Weekly</a:t>
                      </a:r>
                    </a:p>
                  </a:txBody>
                  <a:tcPr/>
                </a:tc>
                <a:extLst>
                  <a:ext uri="{0D108BD9-81ED-4DB2-BD59-A6C34878D82A}">
                    <a16:rowId xmlns:a16="http://schemas.microsoft.com/office/drawing/2014/main" val="107845787"/>
                  </a:ext>
                </a:extLst>
              </a:tr>
              <a:tr h="565004">
                <a:tc>
                  <a:txBody>
                    <a:bodyPr/>
                    <a:lstStyle/>
                    <a:p>
                      <a:r>
                        <a:rPr lang="en-US" dirty="0"/>
                        <a:t>Fully use Asist</a:t>
                      </a:r>
                    </a:p>
                  </a:txBody>
                  <a:tcPr/>
                </a:tc>
                <a:tc>
                  <a:txBody>
                    <a:bodyPr/>
                    <a:lstStyle/>
                    <a:p>
                      <a:r>
                        <a:rPr lang="en-US" dirty="0"/>
                        <a:t>Service Manager</a:t>
                      </a:r>
                    </a:p>
                  </a:txBody>
                  <a:tcPr/>
                </a:tc>
                <a:tc>
                  <a:txBody>
                    <a:bodyPr/>
                    <a:lstStyle/>
                    <a:p>
                      <a:r>
                        <a:rPr lang="en-US" dirty="0"/>
                        <a:t>Weekly</a:t>
                      </a:r>
                    </a:p>
                  </a:txBody>
                  <a:tcPr/>
                </a:tc>
                <a:extLst>
                  <a:ext uri="{0D108BD9-81ED-4DB2-BD59-A6C34878D82A}">
                    <a16:rowId xmlns:a16="http://schemas.microsoft.com/office/drawing/2014/main" val="1530126605"/>
                  </a:ext>
                </a:extLst>
              </a:tr>
            </a:tbl>
          </a:graphicData>
        </a:graphic>
      </p:graphicFrame>
    </p:spTree>
    <p:extLst>
      <p:ext uri="{BB962C8B-B14F-4D97-AF65-F5344CB8AC3E}">
        <p14:creationId xmlns:p14="http://schemas.microsoft.com/office/powerpoint/2010/main" val="336410999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Homework Synopsis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a:t>Synopsis</a:t>
            </a:r>
            <a:endParaRPr lang="en-US" dirty="0"/>
          </a:p>
          <a:p>
            <a:r>
              <a:rPr lang="en-US" dirty="0"/>
              <a:t>While doing the calculations and collecting the SWOT Analysis from the techs, I see that all these issues can be fixed by having procedures in place for everything we do. If the procedures come from the top and our manager doesn’t stick to them or lets us fall back into the same place we are now, then that is cause for termination. We have this thought that we are a top-notch service department, but we aren’t even average.  </a:t>
            </a:r>
          </a:p>
        </p:txBody>
      </p:sp>
    </p:spTree>
    <p:extLst>
      <p:ext uri="{BB962C8B-B14F-4D97-AF65-F5344CB8AC3E}">
        <p14:creationId xmlns:p14="http://schemas.microsoft.com/office/powerpoint/2010/main" val="379937008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sz="1800" b="0" i="0" u="none" strike="noStrike" baseline="0" dirty="0">
                <a:solidFill>
                  <a:srgbClr val="000000"/>
                </a:solidFill>
                <a:latin typeface="Calibri" panose="020F0502020204030204" pitchFamily="34" charset="0"/>
              </a:rPr>
              <a:t> </a:t>
            </a:r>
            <a:r>
              <a:rPr lang="en-US" b="1" i="0" u="none" strike="noStrike" baseline="0" dirty="0">
                <a:solidFill>
                  <a:srgbClr val="221E1F"/>
                </a:solidFill>
                <a:latin typeface="Calibri" panose="020F0502020204030204" pitchFamily="34" charset="0"/>
              </a:rPr>
              <a:t>Analyze Cost of Labor </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2"/>
          </p:nvPr>
        </p:nvSpPr>
        <p:spPr>
          <a:xfrm>
            <a:off x="790045" y="1930400"/>
            <a:ext cx="4185623" cy="3304117"/>
          </a:xfrm>
        </p:spPr>
        <p:txBody>
          <a:bodyPr/>
          <a:lstStyle/>
          <a:p>
            <a:pPr algn="l"/>
            <a:endParaRPr lang="en-US" sz="1800" b="0" i="0" u="none" strike="noStrike" baseline="0" dirty="0">
              <a:solidFill>
                <a:srgbClr val="000000"/>
              </a:solidFill>
              <a:latin typeface="Calibri" panose="020F0502020204030204" pitchFamily="34" charset="0"/>
            </a:endParaRPr>
          </a:p>
          <a:p>
            <a:r>
              <a:rPr lang="en-US" dirty="0">
                <a:solidFill>
                  <a:srgbClr val="221E1F"/>
                </a:solidFill>
                <a:latin typeface="Calibri" panose="020F0502020204030204" pitchFamily="34" charset="0"/>
              </a:rPr>
              <a:t>Our numbers here are all at or above guide</a:t>
            </a:r>
            <a:r>
              <a:rPr lang="en-US" sz="1800" b="0" i="0" u="none" strike="noStrike" baseline="0" dirty="0">
                <a:solidFill>
                  <a:srgbClr val="221E1F"/>
                </a:solidFill>
                <a:latin typeface="Calibri" panose="020F0502020204030204" pitchFamily="34" charset="0"/>
              </a:rPr>
              <a:t> </a:t>
            </a:r>
          </a:p>
          <a:p>
            <a:r>
              <a:rPr lang="en-US" dirty="0">
                <a:solidFill>
                  <a:srgbClr val="221E1F"/>
                </a:solidFill>
                <a:latin typeface="Calibri" panose="020F0502020204030204" pitchFamily="34" charset="0"/>
              </a:rPr>
              <a:t>Sell more hours per RO</a:t>
            </a:r>
            <a:r>
              <a:rPr lang="en-US" sz="1800" b="0" i="0" u="none" strike="noStrike" baseline="0" dirty="0">
                <a:solidFill>
                  <a:srgbClr val="221E1F"/>
                </a:solidFill>
                <a:latin typeface="Calibri" panose="020F0502020204030204" pitchFamily="34" charset="0"/>
              </a:rPr>
              <a:t> </a:t>
            </a:r>
          </a:p>
          <a:p>
            <a:r>
              <a:rPr lang="en-US" sz="1800" b="0" i="0" u="none" strike="noStrike" baseline="0" dirty="0">
                <a:solidFill>
                  <a:srgbClr val="221E1F"/>
                </a:solidFill>
                <a:latin typeface="Calibri" panose="020F0502020204030204" pitchFamily="34" charset="0"/>
              </a:rPr>
              <a:t>We are planning on implementing Check 22 to up our hours per RO </a:t>
            </a:r>
          </a:p>
          <a:p>
            <a:r>
              <a:rPr lang="en-US" dirty="0">
                <a:solidFill>
                  <a:srgbClr val="221E1F"/>
                </a:solidFill>
                <a:latin typeface="Calibri" panose="020F0502020204030204" pitchFamily="34" charset="0"/>
              </a:rPr>
              <a:t>Run these numbers monthly and check back </a:t>
            </a:r>
            <a:r>
              <a:rPr lang="en-US" sz="1800" b="0" i="0" u="none" strike="noStrike" baseline="0" dirty="0">
                <a:solidFill>
                  <a:srgbClr val="221E1F"/>
                </a:solidFill>
                <a:latin typeface="Calibri" panose="020F0502020204030204" pitchFamily="34" charset="0"/>
              </a:rPr>
              <a:t> </a:t>
            </a:r>
          </a:p>
          <a:p>
            <a:endParaRPr lang="en-US" dirty="0"/>
          </a:p>
        </p:txBody>
      </p:sp>
      <p:pic>
        <p:nvPicPr>
          <p:cNvPr id="4" name="Content Placeholder 3">
            <a:extLst>
              <a:ext uri="{FF2B5EF4-FFF2-40B4-BE49-F238E27FC236}">
                <a16:creationId xmlns:a16="http://schemas.microsoft.com/office/drawing/2014/main" id="{6D1DDF80-B64E-5F19-F821-9847839DCC68}"/>
              </a:ext>
            </a:extLst>
          </p:cNvPr>
          <p:cNvPicPr>
            <a:picLocks noGrp="1" noChangeAspect="1"/>
          </p:cNvPicPr>
          <p:nvPr>
            <p:ph sz="quarter" idx="4"/>
          </p:nvPr>
        </p:nvPicPr>
        <p:blipFill>
          <a:blip r:embed="rId2"/>
          <a:stretch>
            <a:fillRect/>
          </a:stretch>
        </p:blipFill>
        <p:spPr>
          <a:xfrm>
            <a:off x="4908430" y="1473553"/>
            <a:ext cx="7193042" cy="3048706"/>
          </a:xfrm>
          <a:prstGeom prst="rect">
            <a:avLst/>
          </a:prstGeom>
        </p:spPr>
      </p:pic>
    </p:spTree>
    <p:extLst>
      <p:ext uri="{BB962C8B-B14F-4D97-AF65-F5344CB8AC3E}">
        <p14:creationId xmlns:p14="http://schemas.microsoft.com/office/powerpoint/2010/main" val="388764148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Changes in Expense Structure </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p:txBody>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Our expenses aren’t crazy out of whack</a:t>
            </a:r>
          </a:p>
          <a:p>
            <a:r>
              <a:rPr lang="en-US" dirty="0">
                <a:solidFill>
                  <a:srgbClr val="221E1F"/>
                </a:solidFill>
                <a:latin typeface="Calibri" panose="020F0502020204030204" pitchFamily="34" charset="0"/>
              </a:rPr>
              <a:t>I</a:t>
            </a:r>
            <a:r>
              <a:rPr lang="en-US" sz="1800" b="0" i="0" u="none" strike="noStrike" baseline="0" dirty="0">
                <a:solidFill>
                  <a:srgbClr val="221E1F"/>
                </a:solidFill>
                <a:latin typeface="Calibri" panose="020F0502020204030204" pitchFamily="34" charset="0"/>
              </a:rPr>
              <a:t>f we sell more hours and not adjust hours, we could be making more money with the same expenses </a:t>
            </a:r>
            <a:endParaRPr lang="en-US"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Stop adjusting time down on ROs </a:t>
            </a:r>
          </a:p>
          <a:p>
            <a:r>
              <a:rPr lang="en-US" sz="1800" b="0" i="0" u="none" strike="noStrike" baseline="0" dirty="0">
                <a:solidFill>
                  <a:srgbClr val="221E1F"/>
                </a:solidFill>
                <a:latin typeface="Calibri" panose="020F0502020204030204" pitchFamily="34" charset="0"/>
              </a:rPr>
              <a:t>Put procedures in place and make sure they are being stuck to.  </a:t>
            </a:r>
          </a:p>
          <a:p>
            <a:endParaRPr lang="en-US" dirty="0"/>
          </a:p>
        </p:txBody>
      </p:sp>
      <p:pic>
        <p:nvPicPr>
          <p:cNvPr id="6" name="Content Placeholder 5">
            <a:extLst>
              <a:ext uri="{FF2B5EF4-FFF2-40B4-BE49-F238E27FC236}">
                <a16:creationId xmlns:a16="http://schemas.microsoft.com/office/drawing/2014/main" id="{5B9F86A3-0B11-5FD8-1540-11ACF6597C98}"/>
              </a:ext>
            </a:extLst>
          </p:cNvPr>
          <p:cNvPicPr>
            <a:picLocks noGrp="1" noChangeAspect="1"/>
          </p:cNvPicPr>
          <p:nvPr>
            <p:ph sz="half" idx="2"/>
          </p:nvPr>
        </p:nvPicPr>
        <p:blipFill>
          <a:blip r:embed="rId2"/>
          <a:stretch>
            <a:fillRect/>
          </a:stretch>
        </p:blipFill>
        <p:spPr>
          <a:xfrm>
            <a:off x="5089525" y="1837427"/>
            <a:ext cx="6025198" cy="3468286"/>
          </a:xfrm>
          <a:prstGeom prst="rect">
            <a:avLst/>
          </a:prstGeom>
        </p:spPr>
      </p:pic>
    </p:spTree>
    <p:extLst>
      <p:ext uri="{BB962C8B-B14F-4D97-AF65-F5344CB8AC3E}">
        <p14:creationId xmlns:p14="http://schemas.microsoft.com/office/powerpoint/2010/main" val="130659236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Productivity</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p:txBody>
          <a:bodyPr>
            <a:normAutofit fontScale="77500" lnSpcReduction="20000"/>
          </a:bodyPr>
          <a:lstStyle/>
          <a:p>
            <a:pPr algn="l"/>
            <a:endParaRPr lang="en-US" sz="1800" b="0" i="0" u="none" strike="noStrike" baseline="0" dirty="0">
              <a:solidFill>
                <a:srgbClr val="000000"/>
              </a:solidFill>
              <a:latin typeface="Calibri" panose="020F0502020204030204" pitchFamily="34" charset="0"/>
            </a:endParaRPr>
          </a:p>
          <a:p>
            <a:r>
              <a:rPr lang="en-US" dirty="0">
                <a:solidFill>
                  <a:srgbClr val="221E1F"/>
                </a:solidFill>
                <a:latin typeface="Calibri" panose="020F0502020204030204" pitchFamily="34" charset="0"/>
              </a:rPr>
              <a:t>I think that this is our biggest downfall in our service department, there is a huge disconnect in our proficiency, I keep being told that most of this time loss is training, but then I look at our training expense for the service department and it’s $0 unallocated time is also $0 so I have no idea where this non billed time is going. </a:t>
            </a:r>
            <a:endParaRPr lang="en-US" sz="1800" b="0" i="0" u="none" strike="noStrike" baseline="0"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 </a:t>
            </a:r>
            <a:r>
              <a:rPr lang="en-US" dirty="0">
                <a:solidFill>
                  <a:srgbClr val="221E1F"/>
                </a:solidFill>
                <a:latin typeface="Calibri" panose="020F0502020204030204" pitchFamily="34" charset="0"/>
              </a:rPr>
              <a:t>I feel that with the proper procedures in place our proficiency could be 80% + in a matter of months.</a:t>
            </a:r>
            <a:endParaRPr lang="en-US" sz="1800" b="0" i="0" u="none" strike="noStrike" baseline="0"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Become </a:t>
            </a:r>
            <a:r>
              <a:rPr lang="en-US" dirty="0">
                <a:solidFill>
                  <a:srgbClr val="221E1F"/>
                </a:solidFill>
                <a:latin typeface="Calibri" panose="020F0502020204030204" pitchFamily="34" charset="0"/>
              </a:rPr>
              <a:t>Uptime Certified- this is supposed to cut down on simple stuff like looking for jacks and shop tools, as well as have a tech to diagnose trucks then push them out to other techs to do the work if the job is 4+ hours.</a:t>
            </a:r>
          </a:p>
          <a:p>
            <a:r>
              <a:rPr lang="en-US" sz="1800" b="0" i="0" u="none" strike="noStrike" baseline="0" dirty="0">
                <a:solidFill>
                  <a:srgbClr val="221E1F"/>
                </a:solidFill>
                <a:latin typeface="Calibri" panose="020F0502020204030204" pitchFamily="34" charset="0"/>
              </a:rPr>
              <a:t>There is a tracker on th</a:t>
            </a:r>
            <a:r>
              <a:rPr lang="en-US" dirty="0">
                <a:solidFill>
                  <a:srgbClr val="221E1F"/>
                </a:solidFill>
                <a:latin typeface="Calibri" panose="020F0502020204030204" pitchFamily="34" charset="0"/>
              </a:rPr>
              <a:t>e dealer portal to show how you how far you must go to become Uptime Certified</a:t>
            </a:r>
            <a:endParaRPr lang="en-US" sz="1800" b="0" i="0" u="none" strike="noStrike" baseline="0" dirty="0">
              <a:solidFill>
                <a:srgbClr val="221E1F"/>
              </a:solidFill>
              <a:latin typeface="Calibri" panose="020F0502020204030204" pitchFamily="34" charset="0"/>
            </a:endParaRPr>
          </a:p>
          <a:p>
            <a:endParaRPr lang="en-US" dirty="0"/>
          </a:p>
        </p:txBody>
      </p:sp>
      <p:pic>
        <p:nvPicPr>
          <p:cNvPr id="6" name="Content Placeholder 5">
            <a:extLst>
              <a:ext uri="{FF2B5EF4-FFF2-40B4-BE49-F238E27FC236}">
                <a16:creationId xmlns:a16="http://schemas.microsoft.com/office/drawing/2014/main" id="{E1EDE868-655F-8B06-8D1D-E420C4A3F885}"/>
              </a:ext>
            </a:extLst>
          </p:cNvPr>
          <p:cNvPicPr>
            <a:picLocks noGrp="1" noChangeAspect="1"/>
          </p:cNvPicPr>
          <p:nvPr>
            <p:ph sz="half" idx="2"/>
          </p:nvPr>
        </p:nvPicPr>
        <p:blipFill>
          <a:blip r:embed="rId2"/>
          <a:stretch>
            <a:fillRect/>
          </a:stretch>
        </p:blipFill>
        <p:spPr>
          <a:xfrm>
            <a:off x="5089525" y="937846"/>
            <a:ext cx="6405624" cy="4698013"/>
          </a:xfrm>
          <a:prstGeom prst="rect">
            <a:avLst/>
          </a:prstGeom>
        </p:spPr>
      </p:pic>
    </p:spTree>
    <p:extLst>
      <p:ext uri="{BB962C8B-B14F-4D97-AF65-F5344CB8AC3E}">
        <p14:creationId xmlns:p14="http://schemas.microsoft.com/office/powerpoint/2010/main" val="190147798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Facility</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p:txBody>
          <a:bodyPr/>
          <a:lstStyle/>
          <a:p>
            <a:pPr algn="l"/>
            <a:endParaRPr lang="en-US" sz="1800" b="0" i="0" u="none" strike="noStrike" baseline="0" dirty="0">
              <a:solidFill>
                <a:srgbClr val="000000"/>
              </a:solidFill>
              <a:latin typeface="Calibri" panose="020F0502020204030204" pitchFamily="34" charset="0"/>
            </a:endParaRPr>
          </a:p>
          <a:p>
            <a:r>
              <a:rPr lang="en-US" dirty="0">
                <a:solidFill>
                  <a:srgbClr val="221E1F"/>
                </a:solidFill>
                <a:latin typeface="Calibri" panose="020F0502020204030204" pitchFamily="34" charset="0"/>
              </a:rPr>
              <a:t>Trucks get downed for weeks at a time in the shop waiting for parts </a:t>
            </a:r>
            <a:endParaRPr lang="en-US" sz="1800" b="0" i="0" u="none" strike="noStrike" baseline="0"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Up Facility Potential to 80%</a:t>
            </a:r>
          </a:p>
          <a:p>
            <a:r>
              <a:rPr lang="en-US" dirty="0">
                <a:solidFill>
                  <a:srgbClr val="221E1F"/>
                </a:solidFill>
                <a:latin typeface="Calibri" panose="020F0502020204030204" pitchFamily="34" charset="0"/>
              </a:rPr>
              <a:t>Don’t down trucks unless we know all parts are readily available. </a:t>
            </a:r>
          </a:p>
          <a:p>
            <a:r>
              <a:rPr lang="en-US" sz="1800" b="0" i="0" u="none" strike="noStrike" baseline="0" dirty="0">
                <a:solidFill>
                  <a:srgbClr val="221E1F"/>
                </a:solidFill>
                <a:latin typeface="Calibri" panose="020F0502020204030204" pitchFamily="34" charset="0"/>
              </a:rPr>
              <a:t>Run these number</a:t>
            </a:r>
            <a:r>
              <a:rPr lang="en-US" dirty="0">
                <a:solidFill>
                  <a:srgbClr val="221E1F"/>
                </a:solidFill>
                <a:latin typeface="Calibri" panose="020F0502020204030204" pitchFamily="34" charset="0"/>
              </a:rPr>
              <a:t>s again and check for improvement. </a:t>
            </a:r>
            <a:endParaRPr lang="en-US" sz="1800" b="0" i="0" u="none" strike="noStrike" baseline="0" dirty="0">
              <a:solidFill>
                <a:srgbClr val="221E1F"/>
              </a:solidFill>
              <a:latin typeface="Calibri" panose="020F0502020204030204" pitchFamily="34" charset="0"/>
            </a:endParaRPr>
          </a:p>
          <a:p>
            <a:endParaRPr lang="en-US" dirty="0"/>
          </a:p>
        </p:txBody>
      </p:sp>
      <p:pic>
        <p:nvPicPr>
          <p:cNvPr id="6" name="Content Placeholder 5">
            <a:extLst>
              <a:ext uri="{FF2B5EF4-FFF2-40B4-BE49-F238E27FC236}">
                <a16:creationId xmlns:a16="http://schemas.microsoft.com/office/drawing/2014/main" id="{40C96EF4-2898-14AF-AB08-101A5A072BA5}"/>
              </a:ext>
            </a:extLst>
          </p:cNvPr>
          <p:cNvPicPr>
            <a:picLocks noGrp="1" noChangeAspect="1"/>
          </p:cNvPicPr>
          <p:nvPr>
            <p:ph sz="half" idx="2"/>
          </p:nvPr>
        </p:nvPicPr>
        <p:blipFill>
          <a:blip r:embed="rId2"/>
          <a:stretch>
            <a:fillRect/>
          </a:stretch>
        </p:blipFill>
        <p:spPr>
          <a:xfrm>
            <a:off x="5089525" y="1477108"/>
            <a:ext cx="5271910" cy="4351051"/>
          </a:xfrm>
          <a:prstGeom prst="rect">
            <a:avLst/>
          </a:prstGeom>
        </p:spPr>
      </p:pic>
    </p:spTree>
    <p:extLst>
      <p:ext uri="{BB962C8B-B14F-4D97-AF65-F5344CB8AC3E}">
        <p14:creationId xmlns:p14="http://schemas.microsoft.com/office/powerpoint/2010/main" val="333345267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852479-605F-0F97-6838-9B4F1BEA2C7A}"/>
              </a:ext>
            </a:extLst>
          </p:cNvPr>
          <p:cNvSpPr>
            <a:spLocks noGrp="1"/>
          </p:cNvSpPr>
          <p:nvPr>
            <p:ph type="title"/>
          </p:nvPr>
        </p:nvSpPr>
        <p:spPr/>
        <p:txBody>
          <a:bodyPr/>
          <a:lstStyle/>
          <a:p>
            <a:r>
              <a:rPr lang="en-US" dirty="0">
                <a:solidFill>
                  <a:schemeClr val="tx1"/>
                </a:solidFill>
              </a:rPr>
              <a:t>Level of current training</a:t>
            </a:r>
          </a:p>
        </p:txBody>
      </p:sp>
      <p:sp>
        <p:nvSpPr>
          <p:cNvPr id="3" name="Content Placeholder 2">
            <a:extLst>
              <a:ext uri="{FF2B5EF4-FFF2-40B4-BE49-F238E27FC236}">
                <a16:creationId xmlns:a16="http://schemas.microsoft.com/office/drawing/2014/main" id="{9D414812-1DC4-25C3-C4F1-1FD91DC3043E}"/>
              </a:ext>
            </a:extLst>
          </p:cNvPr>
          <p:cNvSpPr>
            <a:spLocks noGrp="1"/>
          </p:cNvSpPr>
          <p:nvPr>
            <p:ph sz="half" idx="1"/>
          </p:nvPr>
        </p:nvSpPr>
        <p:spPr/>
        <p:txBody>
          <a:bodyPr>
            <a:normAutofit/>
          </a:bodyPr>
          <a:lstStyle/>
          <a:p>
            <a:r>
              <a:rPr lang="en-US" dirty="0"/>
              <a:t>We have a 60/40 split of Master techs to non master techs. All non mater techs are in training to become master techs</a:t>
            </a:r>
          </a:p>
          <a:p>
            <a:r>
              <a:rPr lang="en-US" dirty="0"/>
              <a:t>Minimum is 40% master techs</a:t>
            </a:r>
          </a:p>
          <a:p>
            <a:r>
              <a:rPr lang="en-US" dirty="0"/>
              <a:t>Currently we are pushing for our service advisor to become a “Master Service Advisor” </a:t>
            </a:r>
          </a:p>
          <a:p>
            <a:endParaRPr lang="en-US" dirty="0"/>
          </a:p>
        </p:txBody>
      </p:sp>
      <p:sp>
        <p:nvSpPr>
          <p:cNvPr id="4" name="Content Placeholder 3">
            <a:extLst>
              <a:ext uri="{FF2B5EF4-FFF2-40B4-BE49-F238E27FC236}">
                <a16:creationId xmlns:a16="http://schemas.microsoft.com/office/drawing/2014/main" id="{624C40E3-6898-CF66-B86D-432B65FDE561}"/>
              </a:ext>
            </a:extLst>
          </p:cNvPr>
          <p:cNvSpPr>
            <a:spLocks noGrp="1"/>
          </p:cNvSpPr>
          <p:nvPr>
            <p:ph sz="half" idx="2"/>
          </p:nvPr>
        </p:nvSpPr>
        <p:spPr/>
        <p:txBody>
          <a:bodyPr>
            <a:normAutofit/>
          </a:bodyPr>
          <a:lstStyle/>
          <a:p>
            <a:pPr marL="0" indent="0" algn="l" rtl="0" eaLnBrk="1" fontAlgn="ctr" latinLnBrk="0" hangingPunct="1">
              <a:spcBef>
                <a:spcPts val="0"/>
              </a:spcBef>
              <a:spcAft>
                <a:spcPts val="0"/>
              </a:spcAft>
              <a:buNone/>
            </a:pPr>
            <a:r>
              <a:rPr lang="en-US" sz="1800" b="0" i="0" u="none" strike="noStrike" kern="1200" dirty="0">
                <a:solidFill>
                  <a:srgbClr val="000000"/>
                </a:solidFill>
                <a:effectLst/>
                <a:latin typeface="Arial" panose="020B0604020202020204" pitchFamily="34" charset="0"/>
              </a:rPr>
              <a:t>Service Training</a:t>
            </a:r>
            <a:endParaRPr lang="en-US" sz="1600" b="0" i="0" u="none" strike="noStrike" dirty="0">
              <a:effectLst/>
              <a:latin typeface="Arial" panose="020B0604020202020204" pitchFamily="34" charset="0"/>
            </a:endParaRPr>
          </a:p>
          <a:p>
            <a:pPr marL="0" algn="l" rtl="0" eaLnBrk="1" fontAlgn="t" latinLnBrk="0" hangingPunct="1">
              <a:spcBef>
                <a:spcPts val="0"/>
              </a:spcBef>
              <a:spcAft>
                <a:spcPts val="0"/>
              </a:spcAft>
            </a:pPr>
            <a:r>
              <a:rPr lang="en-US" sz="1600" b="0" i="0" u="none" strike="noStrike" kern="1200" dirty="0">
                <a:solidFill>
                  <a:srgbClr val="000000"/>
                </a:solidFill>
                <a:effectLst/>
                <a:latin typeface="Arial" panose="020B0604020202020204" pitchFamily="34" charset="0"/>
              </a:rPr>
              <a:t>Tech Count</a:t>
            </a:r>
            <a:endParaRPr lang="en-US" sz="1600" b="0" i="0" u="none" strike="noStrike" dirty="0">
              <a:effectLst/>
              <a:latin typeface="Arial" panose="020B0604020202020204" pitchFamily="34" charset="0"/>
            </a:endParaRPr>
          </a:p>
          <a:p>
            <a:pPr marL="0" algn="l" rtl="0" eaLnBrk="1" fontAlgn="t" latinLnBrk="0" hangingPunct="1">
              <a:spcBef>
                <a:spcPts val="0"/>
              </a:spcBef>
              <a:spcAft>
                <a:spcPts val="0"/>
              </a:spcAft>
            </a:pPr>
            <a:r>
              <a:rPr lang="en-US" sz="1600" b="0" i="0" u="none" strike="noStrike" kern="1200" dirty="0">
                <a:solidFill>
                  <a:srgbClr val="000000"/>
                </a:solidFill>
                <a:effectLst/>
                <a:latin typeface="Arial" panose="020B0604020202020204" pitchFamily="34" charset="0"/>
              </a:rPr>
              <a:t>Current Master</a:t>
            </a:r>
            <a:r>
              <a:rPr lang="en-US" sz="1600" b="0" i="0" u="none" strike="noStrike" kern="1200" baseline="0" dirty="0">
                <a:solidFill>
                  <a:srgbClr val="000000"/>
                </a:solidFill>
                <a:effectLst/>
                <a:latin typeface="Arial" panose="020B0604020202020204" pitchFamily="34" charset="0"/>
              </a:rPr>
              <a:t> Tech Ratio </a:t>
            </a:r>
            <a:r>
              <a:rPr lang="en-US" sz="1800" b="0" i="0" u="none" strike="noStrike" kern="1200" dirty="0">
                <a:solidFill>
                  <a:srgbClr val="000000"/>
                </a:solidFill>
                <a:effectLst/>
                <a:highlight>
                  <a:srgbClr val="00FF00"/>
                </a:highlight>
                <a:latin typeface="Arial" panose="020B0604020202020204" pitchFamily="34" charset="0"/>
              </a:rPr>
              <a:t>60%</a:t>
            </a:r>
            <a:r>
              <a:rPr lang="en-US" sz="1600" b="0" i="0" u="none" strike="noStrike" kern="1200" dirty="0">
                <a:solidFill>
                  <a:srgbClr val="000000"/>
                </a:solidFill>
                <a:effectLst/>
                <a:highlight>
                  <a:srgbClr val="00FF00"/>
                </a:highlight>
                <a:latin typeface="Arial" panose="020B0604020202020204" pitchFamily="34" charset="0"/>
              </a:rPr>
              <a:t> </a:t>
            </a:r>
          </a:p>
          <a:p>
            <a:pPr marL="0" algn="l" rtl="0" eaLnBrk="1" fontAlgn="t" latinLnBrk="0" hangingPunct="1">
              <a:spcBef>
                <a:spcPts val="0"/>
              </a:spcBef>
              <a:spcAft>
                <a:spcPts val="0"/>
              </a:spcAft>
            </a:pPr>
            <a:r>
              <a:rPr lang="en-US" sz="1600" b="0" i="0" u="none" strike="noStrike" kern="1200" dirty="0">
                <a:solidFill>
                  <a:srgbClr val="000000"/>
                </a:solidFill>
                <a:effectLst/>
                <a:latin typeface="Arial" panose="020B0604020202020204" pitchFamily="34" charset="0"/>
              </a:rPr>
              <a:t>Mack minimum </a:t>
            </a:r>
            <a:r>
              <a:rPr lang="en-US" sz="1800" b="0" i="0" u="none" strike="noStrike" kern="1200" dirty="0">
                <a:solidFill>
                  <a:srgbClr val="000000"/>
                </a:solidFill>
                <a:effectLst/>
                <a:latin typeface="Arial" panose="020B0604020202020204" pitchFamily="34" charset="0"/>
              </a:rPr>
              <a:t>40%</a:t>
            </a:r>
            <a:endParaRPr lang="en-US" sz="1600" b="0" i="0" u="none" strike="noStrike" dirty="0">
              <a:effectLst/>
              <a:latin typeface="Arial" panose="020B0604020202020204" pitchFamily="34" charset="0"/>
            </a:endParaRPr>
          </a:p>
          <a:p>
            <a:pPr marL="0" indent="0" algn="l" rtl="0" eaLnBrk="1" fontAlgn="t" latinLnBrk="0" hangingPunct="1">
              <a:spcBef>
                <a:spcPts val="0"/>
              </a:spcBef>
              <a:spcAft>
                <a:spcPts val="0"/>
              </a:spcAft>
              <a:buNone/>
            </a:pPr>
            <a:r>
              <a:rPr lang="en-US" sz="1600" dirty="0">
                <a:solidFill>
                  <a:srgbClr val="000000"/>
                </a:solidFill>
                <a:latin typeface="Arial" panose="020B0604020202020204" pitchFamily="34" charset="0"/>
              </a:rPr>
              <a:t>These are numbers from our DSM met with him on 3/6 </a:t>
            </a:r>
          </a:p>
          <a:p>
            <a:pPr marL="0" indent="0" algn="l" rtl="0" eaLnBrk="1" fontAlgn="t" latinLnBrk="0" hangingPunct="1">
              <a:spcBef>
                <a:spcPts val="0"/>
              </a:spcBef>
              <a:spcAft>
                <a:spcPts val="0"/>
              </a:spcAft>
              <a:buNone/>
            </a:pPr>
            <a:endParaRPr lang="en-US" sz="1600" b="0" i="0" u="none" strike="noStrike" dirty="0">
              <a:solidFill>
                <a:srgbClr val="000000"/>
              </a:solidFill>
              <a:effectLst/>
              <a:latin typeface="Arial" panose="020B0604020202020204" pitchFamily="34" charset="0"/>
            </a:endParaRPr>
          </a:p>
          <a:p>
            <a:pPr marL="0" indent="0" algn="l" rtl="0" eaLnBrk="1" fontAlgn="t" latinLnBrk="0" hangingPunct="1">
              <a:spcBef>
                <a:spcPts val="0"/>
              </a:spcBef>
              <a:spcAft>
                <a:spcPts val="0"/>
              </a:spcAft>
              <a:buNone/>
            </a:pPr>
            <a:r>
              <a:rPr lang="en-US" sz="1600" dirty="0">
                <a:solidFill>
                  <a:srgbClr val="000000"/>
                </a:solidFill>
                <a:latin typeface="Arial" panose="020B0604020202020204" pitchFamily="34" charset="0"/>
              </a:rPr>
              <a:t>We currently have 3 Truck Techs who are “exempt” two because they haven’t been working for us for a year and one that doesn’t have a Mack sign on.</a:t>
            </a:r>
            <a:endParaRPr lang="en-US" sz="1600" b="0" i="0" u="none" strike="noStrike" dirty="0">
              <a:effectLst/>
              <a:latin typeface="Arial" panose="020B0604020202020204" pitchFamily="34" charset="0"/>
            </a:endParaRPr>
          </a:p>
        </p:txBody>
      </p:sp>
    </p:spTree>
    <p:extLst>
      <p:ext uri="{BB962C8B-B14F-4D97-AF65-F5344CB8AC3E}">
        <p14:creationId xmlns:p14="http://schemas.microsoft.com/office/powerpoint/2010/main" val="388142972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Strengths</a:t>
            </a:r>
          </a:p>
          <a:p>
            <a:r>
              <a:rPr lang="en-US" dirty="0"/>
              <a:t>Family environment </a:t>
            </a:r>
          </a:p>
          <a:p>
            <a:r>
              <a:rPr lang="en-US" dirty="0"/>
              <a:t>Job prepping for leasing company PM</a:t>
            </a:r>
          </a:p>
          <a:p>
            <a:r>
              <a:rPr lang="en-US" dirty="0"/>
              <a:t>Access to OEM tools </a:t>
            </a:r>
          </a:p>
          <a:p>
            <a:r>
              <a:rPr lang="en-US" dirty="0"/>
              <a:t>Access to Training </a:t>
            </a:r>
          </a:p>
          <a:p>
            <a:r>
              <a:rPr lang="en-US" dirty="0"/>
              <a:t>Overall want for customer satisfaction </a:t>
            </a:r>
          </a:p>
        </p:txBody>
      </p:sp>
    </p:spTree>
    <p:extLst>
      <p:ext uri="{BB962C8B-B14F-4D97-AF65-F5344CB8AC3E}">
        <p14:creationId xmlns:p14="http://schemas.microsoft.com/office/powerpoint/2010/main" val="383922138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Weaknesses</a:t>
            </a:r>
          </a:p>
          <a:p>
            <a:r>
              <a:rPr lang="en-US" dirty="0"/>
              <a:t>Communication</a:t>
            </a:r>
          </a:p>
          <a:p>
            <a:r>
              <a:rPr lang="en-US" dirty="0"/>
              <a:t>Lack of management- manager thinks he’s doing a good job due to the department turning a profit.</a:t>
            </a:r>
          </a:p>
          <a:p>
            <a:r>
              <a:rPr lang="en-US" dirty="0"/>
              <a:t>No procedures in place</a:t>
            </a:r>
          </a:p>
          <a:p>
            <a:r>
              <a:rPr lang="en-US" dirty="0"/>
              <a:t>Discounting repairs for no reason </a:t>
            </a:r>
          </a:p>
          <a:p>
            <a:r>
              <a:rPr lang="en-US" dirty="0"/>
              <a:t>Follow up/ Follow through</a:t>
            </a:r>
          </a:p>
          <a:p>
            <a:r>
              <a:rPr lang="en-US" dirty="0"/>
              <a:t>Quality control</a:t>
            </a:r>
          </a:p>
          <a:p>
            <a:r>
              <a:rPr lang="en-US" dirty="0"/>
              <a:t>Consistency</a:t>
            </a:r>
          </a:p>
          <a:p>
            <a:r>
              <a:rPr lang="en-US" dirty="0"/>
              <a:t>Bullying / nonprofessional talk to each other </a:t>
            </a:r>
          </a:p>
          <a:p>
            <a:endParaRPr lang="en-US" dirty="0"/>
          </a:p>
          <a:p>
            <a:endParaRPr lang="en-US" dirty="0"/>
          </a:p>
          <a:p>
            <a:endParaRPr lang="en-US" dirty="0"/>
          </a:p>
        </p:txBody>
      </p:sp>
    </p:spTree>
    <p:extLst>
      <p:ext uri="{BB962C8B-B14F-4D97-AF65-F5344CB8AC3E}">
        <p14:creationId xmlns:p14="http://schemas.microsoft.com/office/powerpoint/2010/main" val="241769812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Opportunities</a:t>
            </a:r>
          </a:p>
          <a:p>
            <a:r>
              <a:rPr lang="en-US" dirty="0"/>
              <a:t>Mobile Repair</a:t>
            </a:r>
          </a:p>
          <a:p>
            <a:r>
              <a:rPr lang="en-US" dirty="0"/>
              <a:t>More state inspectors</a:t>
            </a:r>
          </a:p>
          <a:p>
            <a:r>
              <a:rPr lang="en-US" dirty="0"/>
              <a:t>Tech classes</a:t>
            </a:r>
          </a:p>
          <a:p>
            <a:endParaRPr lang="en-US" dirty="0"/>
          </a:p>
          <a:p>
            <a:endParaRPr lang="en-US" dirty="0"/>
          </a:p>
          <a:p>
            <a:endParaRPr lang="en-US" dirty="0"/>
          </a:p>
          <a:p>
            <a:endParaRPr lang="en-US" dirty="0"/>
          </a:p>
        </p:txBody>
      </p:sp>
    </p:spTree>
    <p:extLst>
      <p:ext uri="{BB962C8B-B14F-4D97-AF65-F5344CB8AC3E}">
        <p14:creationId xmlns:p14="http://schemas.microsoft.com/office/powerpoint/2010/main" val="3912869560"/>
      </p:ext>
    </p:extLst>
  </p:cSld>
  <p:clrMapOvr>
    <a:masterClrMapping/>
  </p:clrMapOvr>
</p:sld>
</file>

<file path=ppt/theme/theme1.xml><?xml version="1.0" encoding="utf-8"?>
<a:theme xmlns:a="http://schemas.openxmlformats.org/drawingml/2006/main" name="Facet">
  <a:themeElements>
    <a:clrScheme name="Facet">
      <a:dk1>
        <a:sysClr val="windowText" lastClr="000000"/>
      </a:dk1>
      <a:lt1>
        <a:sysClr val="window" lastClr="FFFFFF"/>
      </a:lt1>
      <a:dk2>
        <a:srgbClr val="2C3C43"/>
      </a:dk2>
      <a:lt2>
        <a:srgbClr val="EBEBEB"/>
      </a:lt2>
      <a:accent1>
        <a:srgbClr val="5FCBEF"/>
      </a:accent1>
      <a:accent2>
        <a:srgbClr val="2E83C3"/>
      </a:accent2>
      <a:accent3>
        <a:srgbClr val="42D0A2"/>
      </a:accent3>
      <a:accent4>
        <a:srgbClr val="2E946B"/>
      </a:accent4>
      <a:accent5>
        <a:srgbClr val="42B051"/>
      </a:accent5>
      <a:accent6>
        <a:srgbClr val="96D141"/>
      </a:accent6>
      <a:hlink>
        <a:srgbClr val="3FCDE7"/>
      </a:hlink>
      <a:folHlink>
        <a:srgbClr val="A9D3E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0B5AB586-D108-4FC1-8368-649FE654B894}"/>
    </a:ext>
  </a:extLst>
</a:theme>
</file>

<file path=docProps/app.xml><?xml version="1.0" encoding="utf-8"?>
<Properties xmlns="http://schemas.openxmlformats.org/officeDocument/2006/extended-properties" xmlns:vt="http://schemas.openxmlformats.org/officeDocument/2006/docPropsVTypes">
  <Template>Facet</Template>
  <TotalTime>8990</TotalTime>
  <Words>753</Words>
  <Application>Microsoft Office PowerPoint</Application>
  <PresentationFormat>Widescreen</PresentationFormat>
  <Paragraphs>105</Paragraphs>
  <Slides>15</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15</vt:i4>
      </vt:variant>
    </vt:vector>
  </HeadingPairs>
  <TitlesOfParts>
    <vt:vector size="20" baseType="lpstr">
      <vt:lpstr>Arial</vt:lpstr>
      <vt:lpstr>Calibri</vt:lpstr>
      <vt:lpstr>Trebuchet MS</vt:lpstr>
      <vt:lpstr>Wingdings 3</vt:lpstr>
      <vt:lpstr>Facet</vt:lpstr>
      <vt:lpstr>ATD Service Homework </vt:lpstr>
      <vt:lpstr>  Analyze Cost of Labor   </vt:lpstr>
      <vt:lpstr> Changes in Expense Structure    </vt:lpstr>
      <vt:lpstr> Productivity   </vt:lpstr>
      <vt:lpstr> Facility   </vt:lpstr>
      <vt:lpstr>Level of current training</vt:lpstr>
      <vt:lpstr>SWOT Analysis</vt:lpstr>
      <vt:lpstr>SWOT Analysis</vt:lpstr>
      <vt:lpstr>SWOT Analysis</vt:lpstr>
      <vt:lpstr>SWOT Analysis</vt:lpstr>
      <vt:lpstr>SWOT Analysis</vt:lpstr>
      <vt:lpstr>SWOT Analysis</vt:lpstr>
      <vt:lpstr>SWOT Analysis</vt:lpstr>
      <vt:lpstr>SWOT Analysis</vt:lpstr>
      <vt:lpstr>Homework Synopsis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NADA Service Homework</dc:title>
  <dc:creator>Hourcle, Laurent</dc:creator>
  <cp:lastModifiedBy>TJ Heiland</cp:lastModifiedBy>
  <cp:revision>6</cp:revision>
  <dcterms:created xsi:type="dcterms:W3CDTF">2022-12-04T13:10:55Z</dcterms:created>
  <dcterms:modified xsi:type="dcterms:W3CDTF">2024-03-11T18:36:34Z</dcterms:modified>
</cp:coreProperties>
</file>