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4" r:id="rId7"/>
    <p:sldId id="257"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8" d="100"/>
          <a:sy n="98" d="100"/>
        </p:scale>
        <p:origin x="110" y="9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3/2/2024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3/2/2024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3/2/2024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3/2/2024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3/2/2024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3/2/2024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3/2/2024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3/2/2024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Border International</a:t>
            </a:r>
          </a:p>
          <a:p>
            <a:pPr algn="ctr"/>
            <a:r>
              <a:rPr lang="en-US" sz="3200" dirty="0"/>
              <a:t>Michael Chiudioni</a:t>
            </a:r>
          </a:p>
        </p:txBody>
      </p:sp>
      <p:pic>
        <p:nvPicPr>
          <p:cNvPr id="1026" name="Picture 2">
            <a:extLst>
              <a:ext uri="{FF2B5EF4-FFF2-40B4-BE49-F238E27FC236}">
                <a16:creationId xmlns:a16="http://schemas.microsoft.com/office/drawing/2014/main" id="{23317FB8-D8A5-BE27-914F-BF814196AE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5880" y="1108944"/>
            <a:ext cx="3381375"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solidFill>
                  <a:srgbClr val="FF0000"/>
                </a:solidFill>
              </a:rPr>
              <a:t>Threats</a:t>
            </a:r>
          </a:p>
          <a:p>
            <a:r>
              <a:rPr lang="en-US" dirty="0"/>
              <a:t>Major competitor across the street, undercut labor to steal customers.</a:t>
            </a:r>
          </a:p>
          <a:p>
            <a:r>
              <a:rPr lang="en-US" dirty="0"/>
              <a:t>New loves station under construction that performs services. </a:t>
            </a:r>
          </a:p>
          <a:p>
            <a:r>
              <a:rPr lang="en-US" dirty="0"/>
              <a:t>Freight is currently low causing a decrease in work.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Improve on upselling. </a:t>
            </a:r>
          </a:p>
          <a:p>
            <a:r>
              <a:rPr lang="en-US" dirty="0"/>
              <a:t>To become the only one-stop shop in town. </a:t>
            </a:r>
          </a:p>
          <a:p>
            <a:r>
              <a:rPr lang="en-US" dirty="0"/>
              <a:t>To improve technician productivity. </a:t>
            </a:r>
          </a:p>
          <a:p>
            <a:r>
              <a:rPr lang="en-US" dirty="0"/>
              <a:t>Motivate staff by implementing bonus programs. </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Pickup and drop off service.</a:t>
            </a:r>
          </a:p>
          <a:p>
            <a:r>
              <a:rPr lang="en-US" dirty="0"/>
              <a:t>We come to you for repairs.</a:t>
            </a:r>
          </a:p>
          <a:p>
            <a:r>
              <a:rPr lang="en-US" dirty="0"/>
              <a:t>Accelerated service lane.</a:t>
            </a:r>
          </a:p>
          <a:p>
            <a:r>
              <a:rPr lang="en-US" dirty="0"/>
              <a:t>Service screen to display techs hours and what they are working on.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Hold customer appreciation days at shop to attract customer to stop by.</a:t>
            </a:r>
          </a:p>
          <a:p>
            <a:r>
              <a:rPr lang="en-US" dirty="0"/>
              <a:t>Adjust store hours to maximize technician time.</a:t>
            </a:r>
          </a:p>
          <a:p>
            <a:r>
              <a:rPr lang="en-US" dirty="0"/>
              <a:t>Advertise discounts to attract current and new customers. </a:t>
            </a:r>
          </a:p>
          <a:p>
            <a:r>
              <a:rPr lang="en-US" dirty="0"/>
              <a:t>Make tech and advisor bonus for </a:t>
            </a:r>
            <a:r>
              <a:rPr lang="en-US"/>
              <a:t>top performer. </a:t>
            </a: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671443224"/>
              </p:ext>
            </p:extLst>
          </p:nvPr>
        </p:nvGraphicFramePr>
        <p:xfrm>
          <a:off x="677334" y="1818624"/>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Implement tech and advisor bonus program</a:t>
                      </a:r>
                    </a:p>
                  </a:txBody>
                  <a:tcPr/>
                </a:tc>
                <a:tc>
                  <a:txBody>
                    <a:bodyPr/>
                    <a:lstStyle/>
                    <a:p>
                      <a:r>
                        <a:rPr lang="en-US" dirty="0"/>
                        <a:t>Service Manager </a:t>
                      </a:r>
                    </a:p>
                  </a:txBody>
                  <a:tcPr/>
                </a:tc>
                <a:tc>
                  <a:txBody>
                    <a:bodyPr/>
                    <a:lstStyle/>
                    <a:p>
                      <a:r>
                        <a:rPr lang="en-US" dirty="0"/>
                        <a:t>03/29/2024</a:t>
                      </a:r>
                    </a:p>
                  </a:txBody>
                  <a:tcPr/>
                </a:tc>
                <a:extLst>
                  <a:ext uri="{0D108BD9-81ED-4DB2-BD59-A6C34878D82A}">
                    <a16:rowId xmlns:a16="http://schemas.microsoft.com/office/drawing/2014/main" val="2400365483"/>
                  </a:ext>
                </a:extLst>
              </a:tr>
              <a:tr h="565004">
                <a:tc>
                  <a:txBody>
                    <a:bodyPr/>
                    <a:lstStyle/>
                    <a:p>
                      <a:r>
                        <a:rPr lang="en-US" dirty="0"/>
                        <a:t>Advertise for A level Technician. </a:t>
                      </a:r>
                    </a:p>
                  </a:txBody>
                  <a:tcPr/>
                </a:tc>
                <a:tc>
                  <a:txBody>
                    <a:bodyPr/>
                    <a:lstStyle/>
                    <a:p>
                      <a:r>
                        <a:rPr lang="en-US" dirty="0"/>
                        <a:t>Service Manager/Recruiting</a:t>
                      </a:r>
                    </a:p>
                  </a:txBody>
                  <a:tcPr/>
                </a:tc>
                <a:tc>
                  <a:txBody>
                    <a:bodyPr/>
                    <a:lstStyle/>
                    <a:p>
                      <a:r>
                        <a:rPr lang="en-US" dirty="0"/>
                        <a:t>03/01/2024</a:t>
                      </a:r>
                    </a:p>
                  </a:txBody>
                  <a:tcPr/>
                </a:tc>
                <a:extLst>
                  <a:ext uri="{0D108BD9-81ED-4DB2-BD59-A6C34878D82A}">
                    <a16:rowId xmlns:a16="http://schemas.microsoft.com/office/drawing/2014/main" val="107845787"/>
                  </a:ext>
                </a:extLst>
              </a:tr>
              <a:tr h="565004">
                <a:tc>
                  <a:txBody>
                    <a:bodyPr/>
                    <a:lstStyle/>
                    <a:p>
                      <a:r>
                        <a:rPr lang="en-US" dirty="0"/>
                        <a:t>Up sell bonus program</a:t>
                      </a:r>
                    </a:p>
                  </a:txBody>
                  <a:tcPr/>
                </a:tc>
                <a:tc>
                  <a:txBody>
                    <a:bodyPr/>
                    <a:lstStyle/>
                    <a:p>
                      <a:r>
                        <a:rPr lang="en-US" dirty="0"/>
                        <a:t>Service Manager</a:t>
                      </a:r>
                    </a:p>
                  </a:txBody>
                  <a:tcPr/>
                </a:tc>
                <a:tc>
                  <a:txBody>
                    <a:bodyPr/>
                    <a:lstStyle/>
                    <a:p>
                      <a:r>
                        <a:rPr lang="en-US" dirty="0"/>
                        <a:t>weekly</a:t>
                      </a:r>
                    </a:p>
                  </a:txBody>
                  <a:tcPr/>
                </a:tc>
                <a:extLst>
                  <a:ext uri="{0D108BD9-81ED-4DB2-BD59-A6C34878D82A}">
                    <a16:rowId xmlns:a16="http://schemas.microsoft.com/office/drawing/2014/main" val="1530126605"/>
                  </a:ext>
                </a:extLst>
              </a:tr>
              <a:tr h="565004">
                <a:tc>
                  <a:txBody>
                    <a:bodyPr/>
                    <a:lstStyle/>
                    <a:p>
                      <a:r>
                        <a:rPr lang="en-US" dirty="0"/>
                        <a:t>Increase advertising </a:t>
                      </a:r>
                    </a:p>
                  </a:txBody>
                  <a:tcPr/>
                </a:tc>
                <a:tc>
                  <a:txBody>
                    <a:bodyPr/>
                    <a:lstStyle/>
                    <a:p>
                      <a:r>
                        <a:rPr lang="en-US" dirty="0"/>
                        <a:t>Marketing team</a:t>
                      </a:r>
                    </a:p>
                  </a:txBody>
                  <a:tcPr/>
                </a:tc>
                <a:tc>
                  <a:txBody>
                    <a:bodyPr/>
                    <a:lstStyle/>
                    <a:p>
                      <a:r>
                        <a:rPr lang="en-US" dirty="0"/>
                        <a:t>03/01/2024</a:t>
                      </a:r>
                    </a:p>
                  </a:txBody>
                  <a:tcPr/>
                </a:tc>
                <a:extLst>
                  <a:ext uri="{0D108BD9-81ED-4DB2-BD59-A6C34878D82A}">
                    <a16:rowId xmlns:a16="http://schemas.microsoft.com/office/drawing/2014/main" val="1950345431"/>
                  </a:ext>
                </a:extLst>
              </a:tr>
              <a:tr h="565004">
                <a:tc>
                  <a:txBody>
                    <a:bodyPr/>
                    <a:lstStyle/>
                    <a:p>
                      <a:r>
                        <a:rPr lang="en-US" dirty="0"/>
                        <a:t>Customer Appreciation days</a:t>
                      </a:r>
                    </a:p>
                  </a:txBody>
                  <a:tcPr/>
                </a:tc>
                <a:tc>
                  <a:txBody>
                    <a:bodyPr/>
                    <a:lstStyle/>
                    <a:p>
                      <a:r>
                        <a:rPr lang="en-US" dirty="0"/>
                        <a:t>Service and Parts manager</a:t>
                      </a:r>
                    </a:p>
                  </a:txBody>
                  <a:tcPr/>
                </a:tc>
                <a:tc>
                  <a:txBody>
                    <a:bodyPr/>
                    <a:lstStyle/>
                    <a:p>
                      <a:r>
                        <a:rPr lang="en-US" dirty="0"/>
                        <a:t>Quarterly</a:t>
                      </a:r>
                    </a:p>
                  </a:txBody>
                  <a:tcPr/>
                </a:tc>
                <a:extLst>
                  <a:ext uri="{0D108BD9-81ED-4DB2-BD59-A6C34878D82A}">
                    <a16:rowId xmlns:a16="http://schemas.microsoft.com/office/drawing/2014/main" val="1960891333"/>
                  </a:ext>
                </a:extLst>
              </a:tr>
              <a:tr h="565004">
                <a:tc>
                  <a:txBody>
                    <a:bodyPr/>
                    <a:lstStyle/>
                    <a:p>
                      <a:r>
                        <a:rPr lang="en-US" dirty="0"/>
                        <a:t>Adjust store hours</a:t>
                      </a:r>
                    </a:p>
                  </a:txBody>
                  <a:tcPr/>
                </a:tc>
                <a:tc>
                  <a:txBody>
                    <a:bodyPr/>
                    <a:lstStyle/>
                    <a:p>
                      <a:r>
                        <a:rPr lang="en-US" dirty="0"/>
                        <a:t>GM</a:t>
                      </a:r>
                    </a:p>
                  </a:txBody>
                  <a:tcPr/>
                </a:tc>
                <a:tc>
                  <a:txBody>
                    <a:bodyPr/>
                    <a:lstStyle/>
                    <a:p>
                      <a:r>
                        <a:rPr lang="en-US" dirty="0"/>
                        <a:t>By next quarter</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Synopsis</a:t>
            </a:r>
          </a:p>
          <a:p>
            <a:r>
              <a:rPr lang="en-US" dirty="0"/>
              <a:t>In conclusion our lack of extended service hours has a direct effect on my customers needs and the service department and parts profitability. With extended service hours, I can split technicians' schedules and hire more technicians to maximize facility utilization. By being available to service customers during hours that other shops are closed will bring in more customers and increase sales.</a:t>
            </a:r>
          </a:p>
          <a:p>
            <a:r>
              <a:rPr lang="en-US" dirty="0"/>
              <a:t>Since we have a high percentage on one-line RO’s I need to create a bonus program to maximize the lines per RO. This will also maximize the technicians use of time by creating more labor sales per RO. The benefit for the customer will be more up time. </a:t>
            </a:r>
          </a:p>
          <a:p>
            <a:r>
              <a:rPr lang="en-US" dirty="0"/>
              <a:t>We need the have the perception of “more bang for your buck,” so my customers wont new enticed to go to my competitors. We will also be adding more pick up and drop off options. Adding free coffee to our customer lounge and having more customer events to help strengthen relationships.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r>
              <a:rPr lang="en-US" b="1" i="0" u="none" strike="noStrike" baseline="0">
                <a:solidFill>
                  <a:srgbClr val="221E1F"/>
                </a:solidFill>
                <a:latin typeface="Calibri" panose="020F0502020204030204" pitchFamily="34" charset="0"/>
              </a:rPr>
              <a:t>Analyze Cost of Labor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are a flat rate shop.</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Will be raising door rate.</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Raising internal GP.</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Plan to check weekly.</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4" name="Content Placeholder 3">
            <a:extLst>
              <a:ext uri="{FF2B5EF4-FFF2-40B4-BE49-F238E27FC236}">
                <a16:creationId xmlns:a16="http://schemas.microsoft.com/office/drawing/2014/main" id="{FC3870CD-B721-6C8A-83E2-664ED088E317}"/>
              </a:ext>
            </a:extLst>
          </p:cNvPr>
          <p:cNvGraphicFramePr>
            <a:graphicFrameLocks noGrp="1"/>
          </p:cNvGraphicFramePr>
          <p:nvPr>
            <p:ph sz="quarter" idx="4"/>
            <p:extLst>
              <p:ext uri="{D42A27DB-BD31-4B8C-83A1-F6EECF244321}">
                <p14:modId xmlns:p14="http://schemas.microsoft.com/office/powerpoint/2010/main" val="1662056657"/>
              </p:ext>
            </p:extLst>
          </p:nvPr>
        </p:nvGraphicFramePr>
        <p:xfrm>
          <a:off x="5087938" y="3660087"/>
          <a:ext cx="4186237" cy="1458701"/>
        </p:xfrm>
        <a:graphic>
          <a:graphicData uri="http://schemas.openxmlformats.org/drawingml/2006/table">
            <a:tbl>
              <a:tblPr/>
              <a:tblGrid>
                <a:gridCol w="444310">
                  <a:extLst>
                    <a:ext uri="{9D8B030D-6E8A-4147-A177-3AD203B41FA5}">
                      <a16:colId xmlns:a16="http://schemas.microsoft.com/office/drawing/2014/main" val="2407125470"/>
                    </a:ext>
                  </a:extLst>
                </a:gridCol>
                <a:gridCol w="1270450">
                  <a:extLst>
                    <a:ext uri="{9D8B030D-6E8A-4147-A177-3AD203B41FA5}">
                      <a16:colId xmlns:a16="http://schemas.microsoft.com/office/drawing/2014/main" val="1195282620"/>
                    </a:ext>
                  </a:extLst>
                </a:gridCol>
                <a:gridCol w="805313">
                  <a:extLst>
                    <a:ext uri="{9D8B030D-6E8A-4147-A177-3AD203B41FA5}">
                      <a16:colId xmlns:a16="http://schemas.microsoft.com/office/drawing/2014/main" val="100072148"/>
                    </a:ext>
                  </a:extLst>
                </a:gridCol>
                <a:gridCol w="712748">
                  <a:extLst>
                    <a:ext uri="{9D8B030D-6E8A-4147-A177-3AD203B41FA5}">
                      <a16:colId xmlns:a16="http://schemas.microsoft.com/office/drawing/2014/main" val="2040096768"/>
                    </a:ext>
                  </a:extLst>
                </a:gridCol>
                <a:gridCol w="509106">
                  <a:extLst>
                    <a:ext uri="{9D8B030D-6E8A-4147-A177-3AD203B41FA5}">
                      <a16:colId xmlns:a16="http://schemas.microsoft.com/office/drawing/2014/main" val="3662922100"/>
                    </a:ext>
                  </a:extLst>
                </a:gridCol>
                <a:gridCol w="444310">
                  <a:extLst>
                    <a:ext uri="{9D8B030D-6E8A-4147-A177-3AD203B41FA5}">
                      <a16:colId xmlns:a16="http://schemas.microsoft.com/office/drawing/2014/main" val="847794920"/>
                    </a:ext>
                  </a:extLst>
                </a:gridCol>
              </a:tblGrid>
              <a:tr h="243117">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ctr" fontAlgn="b"/>
                      <a:r>
                        <a:rPr lang="en-US" sz="700" b="0" i="0" u="none" strike="noStrike">
                          <a:solidFill>
                            <a:srgbClr val="FFFFFF"/>
                          </a:solidFill>
                          <a:effectLs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700" b="0" i="0" u="none" strike="noStrike">
                          <a:solidFill>
                            <a:srgbClr val="FFFFFF"/>
                          </a:solidFill>
                          <a:effectLs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700" b="0" i="0" u="none" strike="noStrike">
                          <a:solidFill>
                            <a:srgbClr val="FFFFFF"/>
                          </a:solidFill>
                          <a:effectLs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700" b="0" i="0" u="none" strike="noStrike">
                          <a:solidFill>
                            <a:srgbClr val="FFFFFF"/>
                          </a:solidFill>
                          <a:effectLs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600" b="0" i="0" u="none" strike="noStrike">
                          <a:solidFill>
                            <a:srgbClr val="FFFFFF"/>
                          </a:solidFill>
                          <a:effectLs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2563854465"/>
                  </a:ext>
                </a:extLst>
              </a:tr>
              <a:tr h="131978">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Customer Truck</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189,608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141,824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74.80%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86.11%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9724592"/>
                  </a:ext>
                </a:extLst>
              </a:tr>
              <a:tr h="118085">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Customer Truck</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285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285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0.13%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52874771"/>
                  </a:ext>
                </a:extLst>
              </a:tr>
              <a:tr h="138924">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12,476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2,197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17.61%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5.67%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20071579"/>
                  </a:ext>
                </a:extLst>
              </a:tr>
              <a:tr h="138924">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15,605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12,183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78.07%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7.09%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04520271"/>
                  </a:ext>
                </a:extLst>
              </a:tr>
              <a:tr h="138924">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8695583"/>
                  </a:ext>
                </a:extLst>
              </a:tr>
              <a:tr h="138924">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2,213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858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38.76%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1.01%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65848083"/>
                  </a:ext>
                </a:extLst>
              </a:tr>
              <a:tr h="145870">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NVI / Road Ready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44926651"/>
                  </a:ext>
                </a:extLst>
              </a:tr>
              <a:tr h="138924">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13506315"/>
                  </a:ext>
                </a:extLst>
              </a:tr>
              <a:tr h="125031">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7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220,188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         157,347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71.46%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dirty="0">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407891"/>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My personal expense is high.</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Need to get more GP and sell more available hours.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Putting right tech technician on the job, no discounting.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Will be checking weekly.</a:t>
            </a:r>
          </a:p>
          <a:p>
            <a:endParaRPr lang="en-US" dirty="0"/>
          </a:p>
        </p:txBody>
      </p:sp>
      <p:graphicFrame>
        <p:nvGraphicFramePr>
          <p:cNvPr id="11" name="Content Placeholder 10">
            <a:extLst>
              <a:ext uri="{FF2B5EF4-FFF2-40B4-BE49-F238E27FC236}">
                <a16:creationId xmlns:a16="http://schemas.microsoft.com/office/drawing/2014/main" id="{E78871BA-43F2-68B6-DDE6-30D45FB10E66}"/>
              </a:ext>
            </a:extLst>
          </p:cNvPr>
          <p:cNvGraphicFramePr>
            <a:graphicFrameLocks noGrp="1"/>
          </p:cNvGraphicFramePr>
          <p:nvPr>
            <p:ph sz="half" idx="2"/>
          </p:nvPr>
        </p:nvGraphicFramePr>
        <p:xfrm>
          <a:off x="5089525" y="2981676"/>
          <a:ext cx="4184649" cy="2239261"/>
        </p:xfrm>
        <a:graphic>
          <a:graphicData uri="http://schemas.openxmlformats.org/drawingml/2006/table">
            <a:tbl>
              <a:tblPr/>
              <a:tblGrid>
                <a:gridCol w="328898">
                  <a:extLst>
                    <a:ext uri="{9D8B030D-6E8A-4147-A177-3AD203B41FA5}">
                      <a16:colId xmlns:a16="http://schemas.microsoft.com/office/drawing/2014/main" val="3015094770"/>
                    </a:ext>
                  </a:extLst>
                </a:gridCol>
                <a:gridCol w="1409567">
                  <a:extLst>
                    <a:ext uri="{9D8B030D-6E8A-4147-A177-3AD203B41FA5}">
                      <a16:colId xmlns:a16="http://schemas.microsoft.com/office/drawing/2014/main" val="613454756"/>
                    </a:ext>
                  </a:extLst>
                </a:gridCol>
                <a:gridCol w="1021936">
                  <a:extLst>
                    <a:ext uri="{9D8B030D-6E8A-4147-A177-3AD203B41FA5}">
                      <a16:colId xmlns:a16="http://schemas.microsoft.com/office/drawing/2014/main" val="2632954665"/>
                    </a:ext>
                  </a:extLst>
                </a:gridCol>
                <a:gridCol w="728275">
                  <a:extLst>
                    <a:ext uri="{9D8B030D-6E8A-4147-A177-3AD203B41FA5}">
                      <a16:colId xmlns:a16="http://schemas.microsoft.com/office/drawing/2014/main" val="1759140584"/>
                    </a:ext>
                  </a:extLst>
                </a:gridCol>
                <a:gridCol w="695973">
                  <a:extLst>
                    <a:ext uri="{9D8B030D-6E8A-4147-A177-3AD203B41FA5}">
                      <a16:colId xmlns:a16="http://schemas.microsoft.com/office/drawing/2014/main" val="428399146"/>
                    </a:ext>
                  </a:extLst>
                </a:gridCol>
              </a:tblGrid>
              <a:tr h="229215">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60326265"/>
                  </a:ext>
                </a:extLst>
              </a:tr>
              <a:tr h="308559">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800" b="0" i="0" u="none" strike="noStrike">
                          <a:solidFill>
                            <a:srgbClr val="FFFFFF"/>
                          </a:solidFill>
                          <a:effectLs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800" b="0" i="0" u="none" strike="noStrike">
                          <a:solidFill>
                            <a:srgbClr val="FFFFFF"/>
                          </a:solidFill>
                          <a:effectLs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ctr" fontAlgn="b"/>
                      <a:r>
                        <a:rPr lang="en-US" sz="800" b="0" i="0" u="none" strike="noStrike">
                          <a:solidFill>
                            <a:srgbClr val="FFFFFF"/>
                          </a:solidFill>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AEAAAA"/>
                    </a:solidFill>
                  </a:tcPr>
                </a:tc>
                <a:extLst>
                  <a:ext uri="{0D108BD9-81ED-4DB2-BD59-A6C34878D82A}">
                    <a16:rowId xmlns:a16="http://schemas.microsoft.com/office/drawing/2014/main" val="1640957211"/>
                  </a:ext>
                </a:extLst>
              </a:tr>
              <a:tr h="167504">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157,347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FFFFFF"/>
                          </a:solidFill>
                          <a:effectLs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900" b="0" i="0" u="none" strike="noStrike">
                          <a:solidFill>
                            <a:srgbClr val="FFFFFF"/>
                          </a:solidFill>
                          <a:effectLs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1219160838"/>
                  </a:ext>
                </a:extLst>
              </a:tr>
              <a:tr h="14987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34283382"/>
                  </a:ext>
                </a:extLst>
              </a:tr>
              <a:tr h="17632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17,283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10.98%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67634417"/>
                  </a:ext>
                </a:extLst>
              </a:tr>
              <a:tr h="17632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111,393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70.79%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39268648"/>
                  </a:ext>
                </a:extLst>
              </a:tr>
              <a:tr h="17632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27,368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17.39%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22805618"/>
                  </a:ext>
                </a:extLst>
              </a:tr>
              <a:tr h="17632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20,063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12.75%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71353549"/>
                  </a:ext>
                </a:extLst>
              </a:tr>
              <a:tr h="185135">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31438336"/>
                  </a:ext>
                </a:extLst>
              </a:tr>
              <a:tr h="17632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54453670"/>
                  </a:ext>
                </a:extLst>
              </a:tr>
              <a:tr h="158688">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176,107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latin typeface="Arial" panose="020B0604020202020204" pitchFamily="34" charset="0"/>
                        </a:rPr>
                        <a:t>111.92%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76226350"/>
                  </a:ext>
                </a:extLst>
              </a:tr>
              <a:tr h="158688">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(18,759)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latin typeface="Arial" panose="020B0604020202020204" pitchFamily="34" charset="0"/>
                        </a:rPr>
                        <a:t>-11.92%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88978136"/>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I will first focus on lost time in the shop. Making changes to help everyone be more productive. </a:t>
            </a:r>
          </a:p>
          <a:p>
            <a:pPr marL="0" indent="0">
              <a:buNone/>
            </a:pPr>
            <a:r>
              <a:rPr lang="en-US" sz="1800" b="0" i="0" u="none" strike="noStrike" baseline="0" dirty="0">
                <a:solidFill>
                  <a:srgbClr val="221E1F"/>
                </a:solidFill>
                <a:latin typeface="Calibri" panose="020F0502020204030204" pitchFamily="34" charset="0"/>
              </a:rPr>
              <a:t>We have </a:t>
            </a:r>
            <a:r>
              <a:rPr lang="en-US" dirty="0">
                <a:solidFill>
                  <a:srgbClr val="221E1F"/>
                </a:solidFill>
                <a:latin typeface="Calibri" panose="020F0502020204030204" pitchFamily="34" charset="0"/>
              </a:rPr>
              <a:t>a lot of technicians that are just starting in the carrier. Will focus heavily on training and mentoring. </a:t>
            </a:r>
          </a:p>
          <a:p>
            <a:pPr marL="0" indent="0">
              <a:buNone/>
            </a:pPr>
            <a:r>
              <a:rPr lang="en-US" dirty="0">
                <a:solidFill>
                  <a:srgbClr val="221E1F"/>
                </a:solidFill>
                <a:latin typeface="Calibri" panose="020F0502020204030204" pitchFamily="34" charset="0"/>
              </a:rPr>
              <a:t>Hired another shop foreman to assist in hands on training. </a:t>
            </a:r>
          </a:p>
          <a:p>
            <a:pPr marL="0" indent="0">
              <a:buNone/>
            </a:pPr>
            <a:endParaRPr lang="en-US" dirty="0">
              <a:solidFill>
                <a:srgbClr val="221E1F"/>
              </a:solidFill>
              <a:latin typeface="Calibri" panose="020F0502020204030204" pitchFamily="34" charset="0"/>
            </a:endParaRPr>
          </a:p>
          <a:p>
            <a:pPr marL="0" indent="0">
              <a:buNone/>
            </a:pP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6" name="Content Placeholder 5">
            <a:extLst>
              <a:ext uri="{FF2B5EF4-FFF2-40B4-BE49-F238E27FC236}">
                <a16:creationId xmlns:a16="http://schemas.microsoft.com/office/drawing/2014/main" id="{68EC8BEA-1E72-C6CD-F2A7-BE11E6C70FE6}"/>
              </a:ext>
            </a:extLst>
          </p:cNvPr>
          <p:cNvGraphicFramePr>
            <a:graphicFrameLocks noGrp="1"/>
          </p:cNvGraphicFramePr>
          <p:nvPr>
            <p:ph sz="half" idx="2"/>
          </p:nvPr>
        </p:nvGraphicFramePr>
        <p:xfrm>
          <a:off x="5089525" y="2481009"/>
          <a:ext cx="4184650" cy="3240594"/>
        </p:xfrm>
        <a:graphic>
          <a:graphicData uri="http://schemas.openxmlformats.org/drawingml/2006/table">
            <a:tbl>
              <a:tblPr/>
              <a:tblGrid>
                <a:gridCol w="125104">
                  <a:extLst>
                    <a:ext uri="{9D8B030D-6E8A-4147-A177-3AD203B41FA5}">
                      <a16:colId xmlns:a16="http://schemas.microsoft.com/office/drawing/2014/main" val="180991913"/>
                    </a:ext>
                  </a:extLst>
                </a:gridCol>
                <a:gridCol w="799580">
                  <a:extLst>
                    <a:ext uri="{9D8B030D-6E8A-4147-A177-3AD203B41FA5}">
                      <a16:colId xmlns:a16="http://schemas.microsoft.com/office/drawing/2014/main" val="2728076206"/>
                    </a:ext>
                  </a:extLst>
                </a:gridCol>
                <a:gridCol w="776010">
                  <a:extLst>
                    <a:ext uri="{9D8B030D-6E8A-4147-A177-3AD203B41FA5}">
                      <a16:colId xmlns:a16="http://schemas.microsoft.com/office/drawing/2014/main" val="1566629144"/>
                    </a:ext>
                  </a:extLst>
                </a:gridCol>
                <a:gridCol w="232078">
                  <a:extLst>
                    <a:ext uri="{9D8B030D-6E8A-4147-A177-3AD203B41FA5}">
                      <a16:colId xmlns:a16="http://schemas.microsoft.com/office/drawing/2014/main" val="4172146465"/>
                    </a:ext>
                  </a:extLst>
                </a:gridCol>
                <a:gridCol w="429706">
                  <a:extLst>
                    <a:ext uri="{9D8B030D-6E8A-4147-A177-3AD203B41FA5}">
                      <a16:colId xmlns:a16="http://schemas.microsoft.com/office/drawing/2014/main" val="4245124094"/>
                    </a:ext>
                  </a:extLst>
                </a:gridCol>
                <a:gridCol w="210321">
                  <a:extLst>
                    <a:ext uri="{9D8B030D-6E8A-4147-A177-3AD203B41FA5}">
                      <a16:colId xmlns:a16="http://schemas.microsoft.com/office/drawing/2014/main" val="2571748322"/>
                    </a:ext>
                  </a:extLst>
                </a:gridCol>
                <a:gridCol w="587446">
                  <a:extLst>
                    <a:ext uri="{9D8B030D-6E8A-4147-A177-3AD203B41FA5}">
                      <a16:colId xmlns:a16="http://schemas.microsoft.com/office/drawing/2014/main" val="302857935"/>
                    </a:ext>
                  </a:extLst>
                </a:gridCol>
                <a:gridCol w="108786">
                  <a:extLst>
                    <a:ext uri="{9D8B030D-6E8A-4147-A177-3AD203B41FA5}">
                      <a16:colId xmlns:a16="http://schemas.microsoft.com/office/drawing/2014/main" val="1052850642"/>
                    </a:ext>
                  </a:extLst>
                </a:gridCol>
                <a:gridCol w="451464">
                  <a:extLst>
                    <a:ext uri="{9D8B030D-6E8A-4147-A177-3AD203B41FA5}">
                      <a16:colId xmlns:a16="http://schemas.microsoft.com/office/drawing/2014/main" val="428908085"/>
                    </a:ext>
                  </a:extLst>
                </a:gridCol>
                <a:gridCol w="464155">
                  <a:extLst>
                    <a:ext uri="{9D8B030D-6E8A-4147-A177-3AD203B41FA5}">
                      <a16:colId xmlns:a16="http://schemas.microsoft.com/office/drawing/2014/main" val="3171664545"/>
                    </a:ext>
                  </a:extLst>
                </a:gridCol>
              </a:tblGrid>
              <a:tr h="14166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069548925"/>
                  </a:ext>
                </a:extLst>
              </a:tr>
              <a:tr h="190707">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a:effectLst/>
                          <a:latin typeface="Arial" panose="020B0604020202020204" pitchFamily="34" charset="0"/>
                        </a:rPr>
                        <a:t>ATD ACTUAL SERVICE ANALYSIS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64312624"/>
                  </a:ext>
                </a:extLst>
              </a:tr>
              <a:tr h="103526">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Performance</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21933005"/>
                  </a:ext>
                </a:extLst>
              </a:tr>
              <a:tr h="156924">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Labor Sales / Month</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Hourly Labor Rate</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Hours Billed</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24867282"/>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Customer Truck*</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189,608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latin typeface="Arial" panose="020B0604020202020204" pitchFamily="34" charset="0"/>
                        </a:rPr>
                        <a:t>145.00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1307.6</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63266864"/>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Customer Truck*</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285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50962815"/>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Customer Other*</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12,476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50808378"/>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Warranty</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15,605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latin typeface="Arial" panose="020B0604020202020204" pitchFamily="34" charset="0"/>
                        </a:rPr>
                        <a:t>165.00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94.6</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2703552"/>
                  </a:ext>
                </a:extLst>
              </a:tr>
              <a:tr h="114424">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Internal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2,213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latin typeface="Arial" panose="020B0604020202020204" pitchFamily="34" charset="0"/>
                        </a:rPr>
                        <a:t>89.00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24.9</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6742136"/>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New Vehicle Prep</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29335846"/>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Total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220,188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1427.1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49154636"/>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05605567"/>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1" i="1" u="none" strike="noStrike">
                          <a:effectLs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47945623"/>
                  </a:ext>
                </a:extLst>
              </a:tr>
              <a:tr h="11987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                   220,188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1427.09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 $            154.29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18258823"/>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5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9648265"/>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70593593"/>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17.00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2,992.0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855935025"/>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5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Clock Hour Aval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73630105"/>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61890811"/>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2,992.0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 $     154.29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          461,641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28496346"/>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r" fontAlgn="b"/>
                      <a:r>
                        <a:rPr lang="en-US" sz="500" b="0" i="0" u="none" strike="noStrike">
                          <a:effectLst/>
                          <a:latin typeface="Arial" panose="020B0604020202020204" pitchFamily="34" charset="0"/>
                        </a:rPr>
                        <a:t>Clock Hours Available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5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Labor sales potential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56634309"/>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5427350"/>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66904998"/>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17250834"/>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1,427.1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2,992.00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47.70%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54175849"/>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effectLst/>
                          <a:latin typeface="Arial" panose="020B0604020202020204" pitchFamily="34" charset="0"/>
                        </a:rPr>
                        <a:t>Hours Produced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effectLst/>
                          <a:latin typeface="Arial" panose="020B0604020202020204" pitchFamily="34" charset="0"/>
                        </a:rPr>
                        <a:t>Hours Available</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3571605"/>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16998364"/>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35157054"/>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43805324"/>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marL="0" indent="0">
              <a:buNone/>
            </a:pP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To raise my utilization by 25%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Focus more on training and have an achievable goal.</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I will track monthly. </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6" name="Content Placeholder 5">
            <a:extLst>
              <a:ext uri="{FF2B5EF4-FFF2-40B4-BE49-F238E27FC236}">
                <a16:creationId xmlns:a16="http://schemas.microsoft.com/office/drawing/2014/main" id="{54117EB2-8511-5769-2CEE-289BA0D663FC}"/>
              </a:ext>
            </a:extLst>
          </p:cNvPr>
          <p:cNvGraphicFramePr>
            <a:graphicFrameLocks noGrp="1"/>
          </p:cNvGraphicFramePr>
          <p:nvPr>
            <p:ph sz="half" idx="2"/>
          </p:nvPr>
        </p:nvGraphicFramePr>
        <p:xfrm>
          <a:off x="5089525" y="2311037"/>
          <a:ext cx="4184649" cy="3580538"/>
        </p:xfrm>
        <a:graphic>
          <a:graphicData uri="http://schemas.openxmlformats.org/drawingml/2006/table">
            <a:tbl>
              <a:tblPr/>
              <a:tblGrid>
                <a:gridCol w="1303115">
                  <a:extLst>
                    <a:ext uri="{9D8B030D-6E8A-4147-A177-3AD203B41FA5}">
                      <a16:colId xmlns:a16="http://schemas.microsoft.com/office/drawing/2014/main" val="3059592510"/>
                    </a:ext>
                  </a:extLst>
                </a:gridCol>
                <a:gridCol w="1027809">
                  <a:extLst>
                    <a:ext uri="{9D8B030D-6E8A-4147-A177-3AD203B41FA5}">
                      <a16:colId xmlns:a16="http://schemas.microsoft.com/office/drawing/2014/main" val="4014081066"/>
                    </a:ext>
                  </a:extLst>
                </a:gridCol>
                <a:gridCol w="926863">
                  <a:extLst>
                    <a:ext uri="{9D8B030D-6E8A-4147-A177-3AD203B41FA5}">
                      <a16:colId xmlns:a16="http://schemas.microsoft.com/office/drawing/2014/main" val="1433053204"/>
                    </a:ext>
                  </a:extLst>
                </a:gridCol>
                <a:gridCol w="587319">
                  <a:extLst>
                    <a:ext uri="{9D8B030D-6E8A-4147-A177-3AD203B41FA5}">
                      <a16:colId xmlns:a16="http://schemas.microsoft.com/office/drawing/2014/main" val="1649847351"/>
                    </a:ext>
                  </a:extLst>
                </a:gridCol>
                <a:gridCol w="165183">
                  <a:extLst>
                    <a:ext uri="{9D8B030D-6E8A-4147-A177-3AD203B41FA5}">
                      <a16:colId xmlns:a16="http://schemas.microsoft.com/office/drawing/2014/main" val="3690416800"/>
                    </a:ext>
                  </a:extLst>
                </a:gridCol>
                <a:gridCol w="174360">
                  <a:extLst>
                    <a:ext uri="{9D8B030D-6E8A-4147-A177-3AD203B41FA5}">
                      <a16:colId xmlns:a16="http://schemas.microsoft.com/office/drawing/2014/main" val="2884326050"/>
                    </a:ext>
                  </a:extLst>
                </a:gridCol>
              </a:tblGrid>
              <a:tr h="173852">
                <a:tc gridSpan="6">
                  <a:txBody>
                    <a:bodyPr/>
                    <a:lstStyle/>
                    <a:p>
                      <a:pPr algn="ctr" fontAlgn="b"/>
                      <a:r>
                        <a:rPr lang="en-US" sz="1000" b="1"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AEAAA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45731251"/>
                  </a:ext>
                </a:extLst>
              </a:tr>
              <a:tr h="155552">
                <a:tc>
                  <a:txBody>
                    <a:bodyPr/>
                    <a:lstStyle/>
                    <a:p>
                      <a:pPr algn="l" fontAlgn="b"/>
                      <a:r>
                        <a:rPr lang="en-US" sz="1000" b="0" i="0" u="none" strike="noStrike">
                          <a:solidFill>
                            <a:srgbClr val="FFFFFF"/>
                          </a:solidFill>
                          <a:effectLs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151825488"/>
                  </a:ext>
                </a:extLst>
              </a:tr>
              <a:tr h="1830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912389870"/>
                  </a:ext>
                </a:extLst>
              </a:tr>
              <a:tr h="183002">
                <a:tc>
                  <a:txBody>
                    <a:bodyPr/>
                    <a:lstStyle/>
                    <a:p>
                      <a:pPr algn="l" fontAlgn="b"/>
                      <a:r>
                        <a:rPr lang="en-US" sz="1000" b="0" i="0" u="none" strike="noStrike">
                          <a:solidFill>
                            <a:srgbClr val="FFFFFF"/>
                          </a:solidFill>
                          <a:effectLs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71551492"/>
                  </a:ext>
                </a:extLst>
              </a:tr>
              <a:tr h="1830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4258870861"/>
                  </a:ext>
                </a:extLst>
              </a:tr>
              <a:tr h="183002">
                <a:tc>
                  <a:txBody>
                    <a:bodyPr/>
                    <a:lstStyle/>
                    <a:p>
                      <a:pPr algn="l" fontAlgn="b"/>
                      <a:r>
                        <a:rPr lang="en-US" sz="1000" b="0" i="0" u="none" strike="noStrike">
                          <a:solidFill>
                            <a:srgbClr val="FFFFFF"/>
                          </a:solidFill>
                          <a:effectLs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128116523"/>
                  </a:ext>
                </a:extLst>
              </a:tr>
              <a:tr h="19215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751111484"/>
                  </a:ext>
                </a:extLst>
              </a:tr>
              <a:tr h="183002">
                <a:tc>
                  <a:txBody>
                    <a:bodyPr/>
                    <a:lstStyle/>
                    <a:p>
                      <a:pPr algn="l" fontAlgn="b"/>
                      <a:r>
                        <a:rPr lang="en-US" sz="1000" b="0" i="0" u="none" strike="noStrike">
                          <a:solidFill>
                            <a:srgbClr val="FFFFFF"/>
                          </a:solidFill>
                          <a:effectLs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154.29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002286603"/>
                  </a:ext>
                </a:extLst>
              </a:tr>
              <a:tr h="1647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783207316"/>
                  </a:ext>
                </a:extLst>
              </a:tr>
              <a:tr h="164702">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434,486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580257215"/>
                  </a:ext>
                </a:extLst>
              </a:tr>
              <a:tr h="1647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2247511482"/>
                  </a:ext>
                </a:extLst>
              </a:tr>
              <a:tr h="201302">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58807823"/>
                  </a:ext>
                </a:extLst>
              </a:tr>
              <a:tr h="164702">
                <a:tc gridSpan="6">
                  <a:txBody>
                    <a:bodyPr/>
                    <a:lstStyle/>
                    <a:p>
                      <a:pPr algn="ctr" fontAlgn="b"/>
                      <a:r>
                        <a:rPr lang="en-US" sz="1000" b="1"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AEAAA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70517383"/>
                  </a:ext>
                </a:extLst>
              </a:tr>
              <a:tr h="155552">
                <a:tc>
                  <a:txBody>
                    <a:bodyPr/>
                    <a:lstStyle/>
                    <a:p>
                      <a:pPr algn="l" fontAlgn="b"/>
                      <a:r>
                        <a:rPr lang="en-US" sz="1000" b="0" i="0" u="none" strike="noStrike">
                          <a:solidFill>
                            <a:srgbClr val="FFFFFF"/>
                          </a:solidFill>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220,188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919471648"/>
                  </a:ext>
                </a:extLst>
              </a:tr>
              <a:tr h="1830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2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323328613"/>
                  </a:ext>
                </a:extLst>
              </a:tr>
              <a:tr h="155552">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434,486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962015402"/>
                  </a:ext>
                </a:extLst>
              </a:tr>
              <a:tr h="15555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282475128"/>
                  </a:ext>
                </a:extLst>
              </a:tr>
              <a:tr h="292804">
                <a:tc>
                  <a:txBody>
                    <a:bodyPr/>
                    <a:lstStyle/>
                    <a:p>
                      <a:pPr algn="l" fontAlgn="b"/>
                      <a:r>
                        <a:rPr lang="en-US" sz="1000" b="0"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50.68%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968351212"/>
                  </a:ext>
                </a:extLst>
              </a:tr>
              <a:tr h="1647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845611527"/>
                  </a:ext>
                </a:extLst>
              </a:tr>
              <a:tr h="1647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1021539457"/>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lstStyle/>
          <a:p>
            <a:r>
              <a:rPr lang="en-US" dirty="0"/>
              <a:t>We are currently at 100%</a:t>
            </a:r>
          </a:p>
          <a:p>
            <a:r>
              <a:rPr lang="en-US" dirty="0"/>
              <a:t>I check monthly and give everyone a timeline when they need to be completed. </a:t>
            </a:r>
          </a:p>
          <a:p>
            <a:r>
              <a:rPr lang="en-US" dirty="0"/>
              <a:t>We will utilize ATD information and classes, International training with Chris Collins. </a:t>
            </a:r>
          </a:p>
          <a:p>
            <a:endParaRPr lang="en-US" dirty="0"/>
          </a:p>
        </p:txBody>
      </p:sp>
      <p:sp>
        <p:nvSpPr>
          <p:cNvPr id="4" name="Content Placeholder 3">
            <a:extLst>
              <a:ext uri="{FF2B5EF4-FFF2-40B4-BE49-F238E27FC236}">
                <a16:creationId xmlns:a16="http://schemas.microsoft.com/office/drawing/2014/main" id="{624C40E3-6898-CF66-B86D-432B65FDE561}"/>
              </a:ext>
            </a:extLst>
          </p:cNvPr>
          <p:cNvSpPr>
            <a:spLocks noGrp="1"/>
          </p:cNvSpPr>
          <p:nvPr>
            <p:ph sz="half" idx="2"/>
          </p:nvPr>
        </p:nvSpPr>
        <p:spPr/>
        <p:txBody>
          <a:bodyPr/>
          <a:lstStyle/>
          <a:p>
            <a:pPr algn="ctr"/>
            <a:r>
              <a:rPr lang="en-US" b="1" i="0" cap="all" dirty="0">
                <a:solidFill>
                  <a:srgbClr val="F47937"/>
                </a:solidFill>
                <a:effectLst/>
                <a:latin typeface="Gotham"/>
              </a:rPr>
              <a:t>SERVICE TRAINING</a:t>
            </a:r>
          </a:p>
          <a:p>
            <a:pPr algn="ctr"/>
            <a:r>
              <a:rPr lang="en-US" b="1" i="1" dirty="0">
                <a:solidFill>
                  <a:srgbClr val="333333"/>
                </a:solidFill>
                <a:effectLst/>
                <a:latin typeface="Eurostile LT Std"/>
              </a:rPr>
              <a:t>100%</a:t>
            </a:r>
            <a:endParaRPr lang="en-US" b="1" i="0" dirty="0">
              <a:solidFill>
                <a:srgbClr val="333333"/>
              </a:solidFill>
              <a:effectLst/>
              <a:latin typeface="Eurostile LT Std"/>
            </a:endParaRPr>
          </a:p>
          <a:p>
            <a:pPr algn="ctr"/>
            <a:r>
              <a:rPr lang="en-US" b="0" i="0" dirty="0">
                <a:solidFill>
                  <a:srgbClr val="333333"/>
                </a:solidFill>
                <a:effectLst/>
                <a:latin typeface="Gotham"/>
              </a:rPr>
              <a:t>Q1-Q2 Target: 50%</a:t>
            </a:r>
          </a:p>
          <a:p>
            <a:pPr algn="ctr"/>
            <a:r>
              <a:rPr lang="en-US" b="0" i="0" dirty="0">
                <a:solidFill>
                  <a:srgbClr val="333333"/>
                </a:solidFill>
                <a:effectLst/>
                <a:latin typeface="Gotham"/>
              </a:rPr>
              <a:t>Q3 Target: 75%</a:t>
            </a:r>
          </a:p>
          <a:p>
            <a:pPr algn="ctr"/>
            <a:r>
              <a:rPr lang="en-US" b="0" i="0" dirty="0">
                <a:solidFill>
                  <a:srgbClr val="333333"/>
                </a:solidFill>
                <a:effectLst/>
                <a:latin typeface="Gotham"/>
              </a:rPr>
              <a:t>Q4 Target: 100%</a:t>
            </a:r>
          </a:p>
          <a:p>
            <a:pPr algn="ctr"/>
            <a:r>
              <a:rPr lang="en-US" b="0" i="0" dirty="0">
                <a:solidFill>
                  <a:srgbClr val="333333"/>
                </a:solidFill>
                <a:effectLst/>
                <a:latin typeface="Gotham"/>
              </a:rPr>
              <a:t>Updated </a:t>
            </a:r>
            <a:r>
              <a:rPr lang="en-US" b="0" i="1" dirty="0">
                <a:solidFill>
                  <a:srgbClr val="333333"/>
                </a:solidFill>
                <a:effectLst/>
                <a:latin typeface="Gotham"/>
              </a:rPr>
              <a:t>01/18/2024</a:t>
            </a:r>
            <a:endParaRPr lang="en-US" b="0" i="0" dirty="0">
              <a:solidFill>
                <a:srgbClr val="333333"/>
              </a:solidFill>
              <a:effectLst/>
              <a:latin typeface="Gotham"/>
            </a:endParaRPr>
          </a:p>
          <a:p>
            <a:pPr algn="ctr"/>
            <a:r>
              <a:rPr lang="en-US" b="0" i="0" dirty="0">
                <a:solidFill>
                  <a:srgbClr val="333333"/>
                </a:solidFill>
                <a:effectLst/>
                <a:latin typeface="Gotham"/>
              </a:rPr>
              <a:t>TOOL AUDIT: All locations are up to date.</a:t>
            </a:r>
          </a:p>
        </p:txBody>
      </p:sp>
    </p:spTree>
    <p:extLst>
      <p:ext uri="{BB962C8B-B14F-4D97-AF65-F5344CB8AC3E}">
        <p14:creationId xmlns:p14="http://schemas.microsoft.com/office/powerpoint/2010/main" val="3881429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solidFill>
                  <a:srgbClr val="FF0000"/>
                </a:solidFill>
              </a:rPr>
              <a:t>Strengths</a:t>
            </a:r>
          </a:p>
          <a:p>
            <a:r>
              <a:rPr lang="en-US" dirty="0"/>
              <a:t>Only facility in our area that works on light, medium and heavy duty. We also just added heavy equipment. </a:t>
            </a:r>
          </a:p>
          <a:p>
            <a:r>
              <a:rPr lang="en-US" dirty="0"/>
              <a:t>We offer mobile repair and maintenance.</a:t>
            </a:r>
          </a:p>
          <a:p>
            <a:r>
              <a:rPr lang="en-US" dirty="0"/>
              <a:t>Positive environment.</a:t>
            </a:r>
          </a:p>
          <a:p>
            <a:r>
              <a:rPr lang="en-US" dirty="0"/>
              <a:t>Investing in our employees.</a:t>
            </a:r>
          </a:p>
          <a:p>
            <a:r>
              <a:rPr lang="en-US" dirty="0"/>
              <a:t>Great teamwork between parts and service.  </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solidFill>
                  <a:srgbClr val="FF0000"/>
                </a:solidFill>
              </a:rPr>
              <a:t>Weaknesses</a:t>
            </a:r>
          </a:p>
          <a:p>
            <a:r>
              <a:rPr lang="en-US" dirty="0"/>
              <a:t>Need more A techs.</a:t>
            </a:r>
          </a:p>
          <a:p>
            <a:r>
              <a:rPr lang="en-US" dirty="0"/>
              <a:t>Lack of communication. </a:t>
            </a:r>
          </a:p>
          <a:p>
            <a:r>
              <a:rPr lang="en-US" dirty="0"/>
              <a:t>Lack of advertising on social media platforms. </a:t>
            </a:r>
          </a:p>
          <a:p>
            <a:r>
              <a:rPr lang="en-US" dirty="0"/>
              <a:t>Customers need to be updated more. </a:t>
            </a:r>
          </a:p>
          <a:p>
            <a:r>
              <a:rPr lang="en-US" dirty="0"/>
              <a:t>Outside sales not promoting service. </a:t>
            </a:r>
          </a:p>
          <a:p>
            <a:r>
              <a:rPr lang="en-US" dirty="0"/>
              <a:t>Technicians need to sell more services.</a:t>
            </a:r>
          </a:p>
          <a:p>
            <a:r>
              <a:rPr lang="en-US" dirty="0"/>
              <a:t>No bonus structure for advisor.</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solidFill>
                  <a:srgbClr val="FF0000"/>
                </a:solidFill>
              </a:rPr>
              <a:t>Opportunities</a:t>
            </a:r>
          </a:p>
          <a:p>
            <a:r>
              <a:rPr lang="en-US" dirty="0"/>
              <a:t>Start marketing dealership more.</a:t>
            </a:r>
          </a:p>
          <a:p>
            <a:r>
              <a:rPr lang="en-US" dirty="0"/>
              <a:t>Reach out to existing customers to build relationships.</a:t>
            </a:r>
          </a:p>
          <a:p>
            <a:r>
              <a:rPr lang="en-US" dirty="0"/>
              <a:t>More opportunities to engage customers by doing customer appreciation days.</a:t>
            </a:r>
          </a:p>
          <a:p>
            <a:endParaRPr lang="en-US" dirty="0"/>
          </a:p>
        </p:txBody>
      </p:sp>
    </p:spTree>
    <p:extLst>
      <p:ext uri="{BB962C8B-B14F-4D97-AF65-F5344CB8AC3E}">
        <p14:creationId xmlns:p14="http://schemas.microsoft.com/office/powerpoint/2010/main" val="391286956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1709</TotalTime>
  <Words>1320</Words>
  <Application>Microsoft Office PowerPoint</Application>
  <PresentationFormat>Widescreen</PresentationFormat>
  <Paragraphs>507</Paragraphs>
  <Slides>15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Calibri</vt:lpstr>
      <vt:lpstr>Eurostile LT Std</vt:lpstr>
      <vt:lpstr>Gotham</vt:lpstr>
      <vt:lpstr>Trebuchet MS</vt:lpstr>
      <vt:lpstr>Wingdings 3</vt:lpstr>
      <vt:lpstr>Facet</vt:lpstr>
      <vt:lpstr>ATD Service Homework </vt:lpstr>
      <vt:lpstr>  Analyze Cost of Labor   </vt:lpstr>
      <vt:lpstr> Changes in Expense Structure    </vt:lpstr>
      <vt:lpstr> Productivity   </vt:lpstr>
      <vt:lpstr> Facility   </vt:lpstr>
      <vt:lpstr>Level of current training </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Michael Chiudioni</cp:lastModifiedBy>
  <cp:revision>6</cp:revision>
  <dcterms:created xsi:type="dcterms:W3CDTF">2022-12-04T13:10:55Z</dcterms:created>
  <dcterms:modified xsi:type="dcterms:W3CDTF">2024-03-03T03:40:09Z</dcterms:modified>
</cp:coreProperties>
</file>