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8" r:id="rId1"/>
  </p:sldMasterIdLst>
  <p:sldIdLst>
    <p:sldId id="256" r:id="rId2"/>
    <p:sldId id="257" r:id="rId3"/>
    <p:sldId id="258" r:id="rId4"/>
    <p:sldId id="272" r:id="rId5"/>
    <p:sldId id="273" r:id="rId6"/>
    <p:sldId id="275" r:id="rId7"/>
    <p:sldId id="274" r:id="rId8"/>
    <p:sldId id="278" r:id="rId9"/>
    <p:sldId id="276" r:id="rId10"/>
    <p:sldId id="277" r:id="rId11"/>
    <p:sldId id="263" r:id="rId12"/>
    <p:sldId id="264" r:id="rId13"/>
    <p:sldId id="266" r:id="rId14"/>
    <p:sldId id="265" r:id="rId15"/>
    <p:sldId id="267" r:id="rId16"/>
    <p:sldId id="268" r:id="rId17"/>
    <p:sldId id="269" r:id="rId1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034" autoAdjust="0"/>
    <p:restoredTop sz="91283" autoAdjust="0"/>
  </p:normalViewPr>
  <p:slideViewPr>
    <p:cSldViewPr snapToGrid="0">
      <p:cViewPr varScale="1">
        <p:scale>
          <a:sx n="87" d="100"/>
          <a:sy n="87" d="100"/>
        </p:scale>
        <p:origin x="108" y="2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diagrams/_rels/data1.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svg"/><Relationship Id="rId1" Type="http://schemas.openxmlformats.org/officeDocument/2006/relationships/image" Target="../media/image1.png"/><Relationship Id="rId6" Type="http://schemas.openxmlformats.org/officeDocument/2006/relationships/image" Target="../media/image6.svg"/><Relationship Id="rId5" Type="http://schemas.openxmlformats.org/officeDocument/2006/relationships/image" Target="../media/image5.png"/><Relationship Id="rId10" Type="http://schemas.openxmlformats.org/officeDocument/2006/relationships/image" Target="../media/image10.svg"/><Relationship Id="rId4" Type="http://schemas.openxmlformats.org/officeDocument/2006/relationships/image" Target="../media/image4.svg"/><Relationship Id="rId9" Type="http://schemas.openxmlformats.org/officeDocument/2006/relationships/image" Target="../media/image9.png"/></Relationships>
</file>

<file path=ppt/diagrams/_rels/data2.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23.svg"/><Relationship Id="rId2" Type="http://schemas.openxmlformats.org/officeDocument/2006/relationships/image" Target="../media/image13.svg"/><Relationship Id="rId1" Type="http://schemas.openxmlformats.org/officeDocument/2006/relationships/image" Target="../media/image12.png"/><Relationship Id="rId6" Type="http://schemas.openxmlformats.org/officeDocument/2006/relationships/image" Target="../media/image17.svg"/><Relationship Id="rId11" Type="http://schemas.openxmlformats.org/officeDocument/2006/relationships/image" Target="../media/image22.png"/><Relationship Id="rId5" Type="http://schemas.openxmlformats.org/officeDocument/2006/relationships/image" Target="../media/image16.png"/><Relationship Id="rId10" Type="http://schemas.openxmlformats.org/officeDocument/2006/relationships/image" Target="../media/image21.svg"/><Relationship Id="rId4" Type="http://schemas.openxmlformats.org/officeDocument/2006/relationships/image" Target="../media/image15.svg"/><Relationship Id="rId9" Type="http://schemas.openxmlformats.org/officeDocument/2006/relationships/image" Target="../media/image20.png"/></Relationships>
</file>

<file path=ppt/diagrams/_rels/data6.xml.rels><?xml version="1.0" encoding="UTF-8" standalone="yes"?>
<Relationships xmlns="http://schemas.openxmlformats.org/package/2006/relationships"><Relationship Id="rId8" Type="http://schemas.openxmlformats.org/officeDocument/2006/relationships/image" Target="../media/image31.sv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image" Target="../media/image25.svg"/><Relationship Id="rId1" Type="http://schemas.openxmlformats.org/officeDocument/2006/relationships/image" Target="../media/image24.png"/><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27.svg"/></Relationships>
</file>

<file path=ppt/diagrams/_rels/data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svg"/><Relationship Id="rId1" Type="http://schemas.openxmlformats.org/officeDocument/2006/relationships/image" Target="../media/image32.png"/><Relationship Id="rId4" Type="http://schemas.openxmlformats.org/officeDocument/2006/relationships/image" Target="../media/image35.svg"/></Relationships>
</file>

<file path=ppt/diagrams/_rels/data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svg"/><Relationship Id="rId1" Type="http://schemas.openxmlformats.org/officeDocument/2006/relationships/image" Target="../media/image36.png"/><Relationship Id="rId6" Type="http://schemas.openxmlformats.org/officeDocument/2006/relationships/image" Target="../media/image41.svg"/><Relationship Id="rId5" Type="http://schemas.openxmlformats.org/officeDocument/2006/relationships/image" Target="../media/image40.png"/><Relationship Id="rId4" Type="http://schemas.openxmlformats.org/officeDocument/2006/relationships/image" Target="../media/image39.svg"/></Relationships>
</file>

<file path=ppt/diagrams/_rels/drawing1.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svg"/><Relationship Id="rId1" Type="http://schemas.openxmlformats.org/officeDocument/2006/relationships/image" Target="../media/image1.png"/><Relationship Id="rId6" Type="http://schemas.openxmlformats.org/officeDocument/2006/relationships/image" Target="../media/image6.svg"/><Relationship Id="rId5" Type="http://schemas.openxmlformats.org/officeDocument/2006/relationships/image" Target="../media/image5.png"/><Relationship Id="rId10" Type="http://schemas.openxmlformats.org/officeDocument/2006/relationships/image" Target="../media/image10.svg"/><Relationship Id="rId4" Type="http://schemas.openxmlformats.org/officeDocument/2006/relationships/image" Target="../media/image4.svg"/><Relationship Id="rId9" Type="http://schemas.openxmlformats.org/officeDocument/2006/relationships/image" Target="../media/image9.png"/></Relationships>
</file>

<file path=ppt/diagrams/_rels/drawing2.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23.svg"/><Relationship Id="rId2" Type="http://schemas.openxmlformats.org/officeDocument/2006/relationships/image" Target="../media/image13.svg"/><Relationship Id="rId1" Type="http://schemas.openxmlformats.org/officeDocument/2006/relationships/image" Target="../media/image12.png"/><Relationship Id="rId6" Type="http://schemas.openxmlformats.org/officeDocument/2006/relationships/image" Target="../media/image17.svg"/><Relationship Id="rId11" Type="http://schemas.openxmlformats.org/officeDocument/2006/relationships/image" Target="../media/image22.png"/><Relationship Id="rId5" Type="http://schemas.openxmlformats.org/officeDocument/2006/relationships/image" Target="../media/image16.png"/><Relationship Id="rId10" Type="http://schemas.openxmlformats.org/officeDocument/2006/relationships/image" Target="../media/image21.svg"/><Relationship Id="rId4" Type="http://schemas.openxmlformats.org/officeDocument/2006/relationships/image" Target="../media/image15.svg"/><Relationship Id="rId9" Type="http://schemas.openxmlformats.org/officeDocument/2006/relationships/image" Target="../media/image20.png"/></Relationships>
</file>

<file path=ppt/diagrams/_rels/drawing6.xml.rels><?xml version="1.0" encoding="UTF-8" standalone="yes"?>
<Relationships xmlns="http://schemas.openxmlformats.org/package/2006/relationships"><Relationship Id="rId8" Type="http://schemas.openxmlformats.org/officeDocument/2006/relationships/image" Target="../media/image31.sv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image" Target="../media/image25.svg"/><Relationship Id="rId1" Type="http://schemas.openxmlformats.org/officeDocument/2006/relationships/image" Target="../media/image24.png"/><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27.svg"/></Relationships>
</file>

<file path=ppt/diagrams/_rels/drawing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svg"/><Relationship Id="rId1" Type="http://schemas.openxmlformats.org/officeDocument/2006/relationships/image" Target="../media/image32.png"/><Relationship Id="rId4" Type="http://schemas.openxmlformats.org/officeDocument/2006/relationships/image" Target="../media/image35.svg"/></Relationships>
</file>

<file path=ppt/diagrams/_rels/drawing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svg"/><Relationship Id="rId1" Type="http://schemas.openxmlformats.org/officeDocument/2006/relationships/image" Target="../media/image36.png"/><Relationship Id="rId6" Type="http://schemas.openxmlformats.org/officeDocument/2006/relationships/image" Target="../media/image41.svg"/><Relationship Id="rId5" Type="http://schemas.openxmlformats.org/officeDocument/2006/relationships/image" Target="../media/image40.png"/><Relationship Id="rId4" Type="http://schemas.openxmlformats.org/officeDocument/2006/relationships/image" Target="../media/image39.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18/5/colors/Iconchunking_neutralicon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18/5/colors/Iconchunking_neutralicon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18/5/colors/Iconchunking_neutralicon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18/5/colors/Iconchunking_neutralbg_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a:alpha val="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E1E5131-6B5E-46CC-8652-2766E818A0AD}" type="doc">
      <dgm:prSet loTypeId="urn:microsoft.com/office/officeart/2018/2/layout/IconLabelList" loCatId="icon" qsTypeId="urn:microsoft.com/office/officeart/2005/8/quickstyle/simple1" qsCatId="simple" csTypeId="urn:microsoft.com/office/officeart/2005/8/colors/accent1_2" csCatId="accent1" phldr="1"/>
      <dgm:spPr/>
      <dgm:t>
        <a:bodyPr/>
        <a:lstStyle/>
        <a:p>
          <a:endParaRPr lang="en-US"/>
        </a:p>
      </dgm:t>
    </dgm:pt>
    <dgm:pt modelId="{9A08D90D-0112-40D2-A013-53DBA953A151}">
      <dgm:prSet/>
      <dgm:spPr/>
      <dgm:t>
        <a:bodyPr/>
        <a:lstStyle/>
        <a:p>
          <a:pPr>
            <a:lnSpc>
              <a:spcPct val="100000"/>
            </a:lnSpc>
          </a:pPr>
          <a:r>
            <a:rPr lang="en-US"/>
            <a:t>GP is looking very healthy</a:t>
          </a:r>
        </a:p>
      </dgm:t>
    </dgm:pt>
    <dgm:pt modelId="{282C12CE-CB1B-4B78-971D-246322A9CEE6}" type="parTrans" cxnId="{EECED215-5F80-4570-A8F4-8BBBF46964B2}">
      <dgm:prSet/>
      <dgm:spPr/>
      <dgm:t>
        <a:bodyPr/>
        <a:lstStyle/>
        <a:p>
          <a:endParaRPr lang="en-US"/>
        </a:p>
      </dgm:t>
    </dgm:pt>
    <dgm:pt modelId="{30929FDE-921F-4663-8A7E-B5EC2BAB1ED3}" type="sibTrans" cxnId="{EECED215-5F80-4570-A8F4-8BBBF46964B2}">
      <dgm:prSet/>
      <dgm:spPr/>
      <dgm:t>
        <a:bodyPr/>
        <a:lstStyle/>
        <a:p>
          <a:endParaRPr lang="en-US"/>
        </a:p>
      </dgm:t>
    </dgm:pt>
    <dgm:pt modelId="{A8F6DAA8-9C0C-441A-AA3E-C03F4740FA39}">
      <dgm:prSet/>
      <dgm:spPr/>
      <dgm:t>
        <a:bodyPr/>
        <a:lstStyle/>
        <a:p>
          <a:pPr>
            <a:lnSpc>
              <a:spcPct val="100000"/>
            </a:lnSpc>
          </a:pPr>
          <a:r>
            <a:rPr lang="en-US"/>
            <a:t>A large bump in labor rate helped keep GP up.</a:t>
          </a:r>
        </a:p>
      </dgm:t>
    </dgm:pt>
    <dgm:pt modelId="{6B265D1D-82B6-4258-A8D8-6AA316424019}" type="parTrans" cxnId="{AD3ED24F-764A-4D4A-91C1-E627957BCFE2}">
      <dgm:prSet/>
      <dgm:spPr/>
      <dgm:t>
        <a:bodyPr/>
        <a:lstStyle/>
        <a:p>
          <a:endParaRPr lang="en-US"/>
        </a:p>
      </dgm:t>
    </dgm:pt>
    <dgm:pt modelId="{BE57D909-367F-40D1-822F-E2C1300451C9}" type="sibTrans" cxnId="{AD3ED24F-764A-4D4A-91C1-E627957BCFE2}">
      <dgm:prSet/>
      <dgm:spPr/>
      <dgm:t>
        <a:bodyPr/>
        <a:lstStyle/>
        <a:p>
          <a:endParaRPr lang="en-US"/>
        </a:p>
      </dgm:t>
    </dgm:pt>
    <dgm:pt modelId="{7C197C04-C4AB-45EA-A598-CFAAF58DC51C}">
      <dgm:prSet/>
      <dgm:spPr/>
      <dgm:t>
        <a:bodyPr/>
        <a:lstStyle/>
        <a:p>
          <a:pPr>
            <a:lnSpc>
              <a:spcPct val="100000"/>
            </a:lnSpc>
          </a:pPr>
          <a:r>
            <a:rPr lang="en-US"/>
            <a:t>Biggest thing to work on is the adjusted cost of labor, techs will still be clocked on to jobs to decrease the unproductive time.</a:t>
          </a:r>
        </a:p>
      </dgm:t>
    </dgm:pt>
    <dgm:pt modelId="{67ED7E99-329F-4D2E-81B2-D901C1281492}" type="parTrans" cxnId="{DE275233-59DB-4B04-802E-38B8CC704867}">
      <dgm:prSet/>
      <dgm:spPr/>
      <dgm:t>
        <a:bodyPr/>
        <a:lstStyle/>
        <a:p>
          <a:endParaRPr lang="en-US"/>
        </a:p>
      </dgm:t>
    </dgm:pt>
    <dgm:pt modelId="{4C75D4A0-E891-4268-8150-79BA4964B827}" type="sibTrans" cxnId="{DE275233-59DB-4B04-802E-38B8CC704867}">
      <dgm:prSet/>
      <dgm:spPr/>
      <dgm:t>
        <a:bodyPr/>
        <a:lstStyle/>
        <a:p>
          <a:endParaRPr lang="en-US"/>
        </a:p>
      </dgm:t>
    </dgm:pt>
    <dgm:pt modelId="{20A94F37-7C82-417E-BE3F-C9816C55D8EA}">
      <dgm:prSet/>
      <dgm:spPr/>
      <dgm:t>
        <a:bodyPr/>
        <a:lstStyle/>
        <a:p>
          <a:pPr>
            <a:lnSpc>
              <a:spcPct val="100000"/>
            </a:lnSpc>
          </a:pPr>
          <a:r>
            <a:rPr lang="en-US"/>
            <a:t>We need to prevent clock on times from being abused, keeping unproductive time used correctly so that we get clear Data</a:t>
          </a:r>
        </a:p>
      </dgm:t>
    </dgm:pt>
    <dgm:pt modelId="{BDE8E54E-D974-4D87-97E7-EA59084E5D97}" type="parTrans" cxnId="{694F8DC1-2A34-4E9A-93DA-FE58F7BA1B2D}">
      <dgm:prSet/>
      <dgm:spPr/>
      <dgm:t>
        <a:bodyPr/>
        <a:lstStyle/>
        <a:p>
          <a:endParaRPr lang="en-US"/>
        </a:p>
      </dgm:t>
    </dgm:pt>
    <dgm:pt modelId="{5A58D886-F0CD-423E-A581-98B54937B232}" type="sibTrans" cxnId="{694F8DC1-2A34-4E9A-93DA-FE58F7BA1B2D}">
      <dgm:prSet/>
      <dgm:spPr/>
      <dgm:t>
        <a:bodyPr/>
        <a:lstStyle/>
        <a:p>
          <a:endParaRPr lang="en-US"/>
        </a:p>
      </dgm:t>
    </dgm:pt>
    <dgm:pt modelId="{407B9DBB-4B57-40FF-A1F2-F4B954456866}">
      <dgm:prSet/>
      <dgm:spPr/>
      <dgm:t>
        <a:bodyPr/>
        <a:lstStyle/>
        <a:p>
          <a:pPr>
            <a:lnSpc>
              <a:spcPct val="100000"/>
            </a:lnSpc>
          </a:pPr>
          <a:r>
            <a:rPr lang="en-US"/>
            <a:t>Check weekly at manager meeting to look at unproductive time vs cost of labor</a:t>
          </a:r>
        </a:p>
      </dgm:t>
    </dgm:pt>
    <dgm:pt modelId="{B54BC6DD-D5CE-41D7-A211-3C6E281D80B9}" type="parTrans" cxnId="{99BB896D-6BB0-4DA7-BF1B-7FA2AB0315ED}">
      <dgm:prSet/>
      <dgm:spPr/>
      <dgm:t>
        <a:bodyPr/>
        <a:lstStyle/>
        <a:p>
          <a:endParaRPr lang="en-US"/>
        </a:p>
      </dgm:t>
    </dgm:pt>
    <dgm:pt modelId="{49685B3E-6F4D-497E-BBB3-F0D729009CC9}" type="sibTrans" cxnId="{99BB896D-6BB0-4DA7-BF1B-7FA2AB0315ED}">
      <dgm:prSet/>
      <dgm:spPr/>
      <dgm:t>
        <a:bodyPr/>
        <a:lstStyle/>
        <a:p>
          <a:endParaRPr lang="en-US"/>
        </a:p>
      </dgm:t>
    </dgm:pt>
    <dgm:pt modelId="{C6D35A72-921E-4F60-A55B-8060BA3623A2}" type="pres">
      <dgm:prSet presAssocID="{DE1E5131-6B5E-46CC-8652-2766E818A0AD}" presName="root" presStyleCnt="0">
        <dgm:presLayoutVars>
          <dgm:dir/>
          <dgm:resizeHandles val="exact"/>
        </dgm:presLayoutVars>
      </dgm:prSet>
      <dgm:spPr/>
    </dgm:pt>
    <dgm:pt modelId="{B470A29D-6EB0-4E74-941C-86E9F9588778}" type="pres">
      <dgm:prSet presAssocID="{9A08D90D-0112-40D2-A013-53DBA953A151}" presName="compNode" presStyleCnt="0"/>
      <dgm:spPr/>
    </dgm:pt>
    <dgm:pt modelId="{6B4C4E79-B59C-4083-BC9E-A6E366EF6039}" type="pres">
      <dgm:prSet presAssocID="{9A08D90D-0112-40D2-A013-53DBA953A151}" presName="iconRect" presStyleLbl="node1" presStyleIdx="0" presStyleCnt="5"/>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Stethoscope"/>
        </a:ext>
      </dgm:extLst>
    </dgm:pt>
    <dgm:pt modelId="{E6F7E50A-0736-40CF-A675-33EDFAE6BDDC}" type="pres">
      <dgm:prSet presAssocID="{9A08D90D-0112-40D2-A013-53DBA953A151}" presName="spaceRect" presStyleCnt="0"/>
      <dgm:spPr/>
    </dgm:pt>
    <dgm:pt modelId="{0B63E2B5-2304-4814-91F4-6BCF69B8A381}" type="pres">
      <dgm:prSet presAssocID="{9A08D90D-0112-40D2-A013-53DBA953A151}" presName="textRect" presStyleLbl="revTx" presStyleIdx="0" presStyleCnt="5">
        <dgm:presLayoutVars>
          <dgm:chMax val="1"/>
          <dgm:chPref val="1"/>
        </dgm:presLayoutVars>
      </dgm:prSet>
      <dgm:spPr/>
    </dgm:pt>
    <dgm:pt modelId="{15ACF5EB-D027-4D9B-94E0-CBA9DD8E4FAE}" type="pres">
      <dgm:prSet presAssocID="{30929FDE-921F-4663-8A7E-B5EC2BAB1ED3}" presName="sibTrans" presStyleCnt="0"/>
      <dgm:spPr/>
    </dgm:pt>
    <dgm:pt modelId="{3FE77063-AEF7-4E4C-9C45-E5FF03E67739}" type="pres">
      <dgm:prSet presAssocID="{A8F6DAA8-9C0C-441A-AA3E-C03F4740FA39}" presName="compNode" presStyleCnt="0"/>
      <dgm:spPr/>
    </dgm:pt>
    <dgm:pt modelId="{C834D3E5-D60E-496B-AD8C-F1B31CA885C1}" type="pres">
      <dgm:prSet presAssocID="{A8F6DAA8-9C0C-441A-AA3E-C03F4740FA39}" presName="iconRect" presStyleLbl="node1" presStyleIdx="1" presStyleCnt="5"/>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Bar Graph with Downward Trend"/>
        </a:ext>
      </dgm:extLst>
    </dgm:pt>
    <dgm:pt modelId="{13F253D3-E883-446E-8D75-63EC34CC9A60}" type="pres">
      <dgm:prSet presAssocID="{A8F6DAA8-9C0C-441A-AA3E-C03F4740FA39}" presName="spaceRect" presStyleCnt="0"/>
      <dgm:spPr/>
    </dgm:pt>
    <dgm:pt modelId="{AF59542D-C2ED-4680-A130-29628B1EABB8}" type="pres">
      <dgm:prSet presAssocID="{A8F6DAA8-9C0C-441A-AA3E-C03F4740FA39}" presName="textRect" presStyleLbl="revTx" presStyleIdx="1" presStyleCnt="5">
        <dgm:presLayoutVars>
          <dgm:chMax val="1"/>
          <dgm:chPref val="1"/>
        </dgm:presLayoutVars>
      </dgm:prSet>
      <dgm:spPr/>
    </dgm:pt>
    <dgm:pt modelId="{7E00A146-96EA-41E5-95F6-973BF05F8750}" type="pres">
      <dgm:prSet presAssocID="{BE57D909-367F-40D1-822F-E2C1300451C9}" presName="sibTrans" presStyleCnt="0"/>
      <dgm:spPr/>
    </dgm:pt>
    <dgm:pt modelId="{3A3069E5-1BA5-435A-82E4-5F532F50A341}" type="pres">
      <dgm:prSet presAssocID="{7C197C04-C4AB-45EA-A598-CFAAF58DC51C}" presName="compNode" presStyleCnt="0"/>
      <dgm:spPr/>
    </dgm:pt>
    <dgm:pt modelId="{A10A8D46-D18F-4964-8ED1-76FEEA8AA98A}" type="pres">
      <dgm:prSet presAssocID="{7C197C04-C4AB-45EA-A598-CFAAF58DC51C}" presName="iconRect" presStyleLbl="node1" presStyleIdx="2" presStyleCnt="5"/>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Welder"/>
        </a:ext>
      </dgm:extLst>
    </dgm:pt>
    <dgm:pt modelId="{6B514E67-5E5E-4F5D-9E18-C3812541002E}" type="pres">
      <dgm:prSet presAssocID="{7C197C04-C4AB-45EA-A598-CFAAF58DC51C}" presName="spaceRect" presStyleCnt="0"/>
      <dgm:spPr/>
    </dgm:pt>
    <dgm:pt modelId="{4476CD92-DC12-497A-9015-4509A79B275D}" type="pres">
      <dgm:prSet presAssocID="{7C197C04-C4AB-45EA-A598-CFAAF58DC51C}" presName="textRect" presStyleLbl="revTx" presStyleIdx="2" presStyleCnt="5">
        <dgm:presLayoutVars>
          <dgm:chMax val="1"/>
          <dgm:chPref val="1"/>
        </dgm:presLayoutVars>
      </dgm:prSet>
      <dgm:spPr/>
    </dgm:pt>
    <dgm:pt modelId="{17323419-0713-4918-B8F8-C4F0D0F44902}" type="pres">
      <dgm:prSet presAssocID="{4C75D4A0-E891-4268-8150-79BA4964B827}" presName="sibTrans" presStyleCnt="0"/>
      <dgm:spPr/>
    </dgm:pt>
    <dgm:pt modelId="{8457375A-6ECE-4C9B-84FA-56F996C3CB46}" type="pres">
      <dgm:prSet presAssocID="{20A94F37-7C82-417E-BE3F-C9816C55D8EA}" presName="compNode" presStyleCnt="0"/>
      <dgm:spPr/>
    </dgm:pt>
    <dgm:pt modelId="{5A1440E8-4099-4C0E-87D1-ABA4A256CD15}" type="pres">
      <dgm:prSet presAssocID="{20A94F37-7C82-417E-BE3F-C9816C55D8EA}" presName="iconRect" presStyleLbl="node1" presStyleIdx="3" presStyleCnt="5"/>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dgm:spPr>
      <dgm:extLst>
        <a:ext uri="{E40237B7-FDA0-4F09-8148-C483321AD2D9}">
          <dgm14:cNvPr xmlns:dgm14="http://schemas.microsoft.com/office/drawing/2010/diagram" id="0" name="" descr="Stopwatch"/>
        </a:ext>
      </dgm:extLst>
    </dgm:pt>
    <dgm:pt modelId="{463A1CAE-4BCA-4DEE-AF42-A693DA678D52}" type="pres">
      <dgm:prSet presAssocID="{20A94F37-7C82-417E-BE3F-C9816C55D8EA}" presName="spaceRect" presStyleCnt="0"/>
      <dgm:spPr/>
    </dgm:pt>
    <dgm:pt modelId="{283A3549-9C53-4674-914C-32B9CBDE5A08}" type="pres">
      <dgm:prSet presAssocID="{20A94F37-7C82-417E-BE3F-C9816C55D8EA}" presName="textRect" presStyleLbl="revTx" presStyleIdx="3" presStyleCnt="5">
        <dgm:presLayoutVars>
          <dgm:chMax val="1"/>
          <dgm:chPref val="1"/>
        </dgm:presLayoutVars>
      </dgm:prSet>
      <dgm:spPr/>
    </dgm:pt>
    <dgm:pt modelId="{89517E34-F321-4B92-A5FC-9A9072690C03}" type="pres">
      <dgm:prSet presAssocID="{5A58D886-F0CD-423E-A581-98B54937B232}" presName="sibTrans" presStyleCnt="0"/>
      <dgm:spPr/>
    </dgm:pt>
    <dgm:pt modelId="{FD102016-B97F-4352-9BE6-4933BE4D4D5B}" type="pres">
      <dgm:prSet presAssocID="{407B9DBB-4B57-40FF-A1F2-F4B954456866}" presName="compNode" presStyleCnt="0"/>
      <dgm:spPr/>
    </dgm:pt>
    <dgm:pt modelId="{0ECCC9BE-DC10-48BD-BBF7-D819A95664AB}" type="pres">
      <dgm:prSet presAssocID="{407B9DBB-4B57-40FF-A1F2-F4B954456866}" presName="iconRect" presStyleLbl="node1" presStyleIdx="4" presStyleCnt="5"/>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dgm:spPr>
      <dgm:extLst>
        <a:ext uri="{E40237B7-FDA0-4F09-8148-C483321AD2D9}">
          <dgm14:cNvPr xmlns:dgm14="http://schemas.microsoft.com/office/drawing/2010/diagram" id="0" name="" descr="Users"/>
        </a:ext>
      </dgm:extLst>
    </dgm:pt>
    <dgm:pt modelId="{5264A0AC-4E64-41C5-B44A-9EE41CDADDAE}" type="pres">
      <dgm:prSet presAssocID="{407B9DBB-4B57-40FF-A1F2-F4B954456866}" presName="spaceRect" presStyleCnt="0"/>
      <dgm:spPr/>
    </dgm:pt>
    <dgm:pt modelId="{D11C0A51-0C41-44D3-AC50-2D2394669FC6}" type="pres">
      <dgm:prSet presAssocID="{407B9DBB-4B57-40FF-A1F2-F4B954456866}" presName="textRect" presStyleLbl="revTx" presStyleIdx="4" presStyleCnt="5">
        <dgm:presLayoutVars>
          <dgm:chMax val="1"/>
          <dgm:chPref val="1"/>
        </dgm:presLayoutVars>
      </dgm:prSet>
      <dgm:spPr/>
    </dgm:pt>
  </dgm:ptLst>
  <dgm:cxnLst>
    <dgm:cxn modelId="{EECED215-5F80-4570-A8F4-8BBBF46964B2}" srcId="{DE1E5131-6B5E-46CC-8652-2766E818A0AD}" destId="{9A08D90D-0112-40D2-A013-53DBA953A151}" srcOrd="0" destOrd="0" parTransId="{282C12CE-CB1B-4B78-971D-246322A9CEE6}" sibTransId="{30929FDE-921F-4663-8A7E-B5EC2BAB1ED3}"/>
    <dgm:cxn modelId="{DE275233-59DB-4B04-802E-38B8CC704867}" srcId="{DE1E5131-6B5E-46CC-8652-2766E818A0AD}" destId="{7C197C04-C4AB-45EA-A598-CFAAF58DC51C}" srcOrd="2" destOrd="0" parTransId="{67ED7E99-329F-4D2E-81B2-D901C1281492}" sibTransId="{4C75D4A0-E891-4268-8150-79BA4964B827}"/>
    <dgm:cxn modelId="{0E1BA63C-296D-4B99-829D-464BFE92C10C}" type="presOf" srcId="{407B9DBB-4B57-40FF-A1F2-F4B954456866}" destId="{D11C0A51-0C41-44D3-AC50-2D2394669FC6}" srcOrd="0" destOrd="0" presId="urn:microsoft.com/office/officeart/2018/2/layout/IconLabelList"/>
    <dgm:cxn modelId="{CB45B246-69E8-4592-8AE1-D1901CDDE87B}" type="presOf" srcId="{A8F6DAA8-9C0C-441A-AA3E-C03F4740FA39}" destId="{AF59542D-C2ED-4680-A130-29628B1EABB8}" srcOrd="0" destOrd="0" presId="urn:microsoft.com/office/officeart/2018/2/layout/IconLabelList"/>
    <dgm:cxn modelId="{99BB896D-6BB0-4DA7-BF1B-7FA2AB0315ED}" srcId="{DE1E5131-6B5E-46CC-8652-2766E818A0AD}" destId="{407B9DBB-4B57-40FF-A1F2-F4B954456866}" srcOrd="4" destOrd="0" parTransId="{B54BC6DD-D5CE-41D7-A211-3C6E281D80B9}" sibTransId="{49685B3E-6F4D-497E-BBB3-F0D729009CC9}"/>
    <dgm:cxn modelId="{AD3ED24F-764A-4D4A-91C1-E627957BCFE2}" srcId="{DE1E5131-6B5E-46CC-8652-2766E818A0AD}" destId="{A8F6DAA8-9C0C-441A-AA3E-C03F4740FA39}" srcOrd="1" destOrd="0" parTransId="{6B265D1D-82B6-4258-A8D8-6AA316424019}" sibTransId="{BE57D909-367F-40D1-822F-E2C1300451C9}"/>
    <dgm:cxn modelId="{09116554-788D-4219-83BA-A77AD42E674D}" type="presOf" srcId="{7C197C04-C4AB-45EA-A598-CFAAF58DC51C}" destId="{4476CD92-DC12-497A-9015-4509A79B275D}" srcOrd="0" destOrd="0" presId="urn:microsoft.com/office/officeart/2018/2/layout/IconLabelList"/>
    <dgm:cxn modelId="{1147597C-6B78-4A4B-B6A2-1CCF807633FC}" type="presOf" srcId="{DE1E5131-6B5E-46CC-8652-2766E818A0AD}" destId="{C6D35A72-921E-4F60-A55B-8060BA3623A2}" srcOrd="0" destOrd="0" presId="urn:microsoft.com/office/officeart/2018/2/layout/IconLabelList"/>
    <dgm:cxn modelId="{694F8DC1-2A34-4E9A-93DA-FE58F7BA1B2D}" srcId="{DE1E5131-6B5E-46CC-8652-2766E818A0AD}" destId="{20A94F37-7C82-417E-BE3F-C9816C55D8EA}" srcOrd="3" destOrd="0" parTransId="{BDE8E54E-D974-4D87-97E7-EA59084E5D97}" sibTransId="{5A58D886-F0CD-423E-A581-98B54937B232}"/>
    <dgm:cxn modelId="{FB21C5ED-ADEE-496C-B939-2054DF607C2E}" type="presOf" srcId="{9A08D90D-0112-40D2-A013-53DBA953A151}" destId="{0B63E2B5-2304-4814-91F4-6BCF69B8A381}" srcOrd="0" destOrd="0" presId="urn:microsoft.com/office/officeart/2018/2/layout/IconLabelList"/>
    <dgm:cxn modelId="{C2BF86FB-6A08-42FB-A7F4-0F873D638902}" type="presOf" srcId="{20A94F37-7C82-417E-BE3F-C9816C55D8EA}" destId="{283A3549-9C53-4674-914C-32B9CBDE5A08}" srcOrd="0" destOrd="0" presId="urn:microsoft.com/office/officeart/2018/2/layout/IconLabelList"/>
    <dgm:cxn modelId="{48C0C42A-74BA-4987-BBB4-90E48ACD6C45}" type="presParOf" srcId="{C6D35A72-921E-4F60-A55B-8060BA3623A2}" destId="{B470A29D-6EB0-4E74-941C-86E9F9588778}" srcOrd="0" destOrd="0" presId="urn:microsoft.com/office/officeart/2018/2/layout/IconLabelList"/>
    <dgm:cxn modelId="{78F1F5BD-D5FC-4E9B-858A-A2245E460618}" type="presParOf" srcId="{B470A29D-6EB0-4E74-941C-86E9F9588778}" destId="{6B4C4E79-B59C-4083-BC9E-A6E366EF6039}" srcOrd="0" destOrd="0" presId="urn:microsoft.com/office/officeart/2018/2/layout/IconLabelList"/>
    <dgm:cxn modelId="{44EDA9CE-3FBE-4FDB-812B-879EAA7D8A09}" type="presParOf" srcId="{B470A29D-6EB0-4E74-941C-86E9F9588778}" destId="{E6F7E50A-0736-40CF-A675-33EDFAE6BDDC}" srcOrd="1" destOrd="0" presId="urn:microsoft.com/office/officeart/2018/2/layout/IconLabelList"/>
    <dgm:cxn modelId="{0991F879-B6F6-4BA9-851D-F99177C55414}" type="presParOf" srcId="{B470A29D-6EB0-4E74-941C-86E9F9588778}" destId="{0B63E2B5-2304-4814-91F4-6BCF69B8A381}" srcOrd="2" destOrd="0" presId="urn:microsoft.com/office/officeart/2018/2/layout/IconLabelList"/>
    <dgm:cxn modelId="{549818E7-3940-43A4-A8A3-476B06E46AEC}" type="presParOf" srcId="{C6D35A72-921E-4F60-A55B-8060BA3623A2}" destId="{15ACF5EB-D027-4D9B-94E0-CBA9DD8E4FAE}" srcOrd="1" destOrd="0" presId="urn:microsoft.com/office/officeart/2018/2/layout/IconLabelList"/>
    <dgm:cxn modelId="{A9DA5D3E-B4CB-4BDD-9815-F749BB8FE819}" type="presParOf" srcId="{C6D35A72-921E-4F60-A55B-8060BA3623A2}" destId="{3FE77063-AEF7-4E4C-9C45-E5FF03E67739}" srcOrd="2" destOrd="0" presId="urn:microsoft.com/office/officeart/2018/2/layout/IconLabelList"/>
    <dgm:cxn modelId="{506B115A-3916-43BD-9163-3BB7A1A0ACE7}" type="presParOf" srcId="{3FE77063-AEF7-4E4C-9C45-E5FF03E67739}" destId="{C834D3E5-D60E-496B-AD8C-F1B31CA885C1}" srcOrd="0" destOrd="0" presId="urn:microsoft.com/office/officeart/2018/2/layout/IconLabelList"/>
    <dgm:cxn modelId="{DDE621C7-FC8B-40BE-B0D9-68F68F68DB24}" type="presParOf" srcId="{3FE77063-AEF7-4E4C-9C45-E5FF03E67739}" destId="{13F253D3-E883-446E-8D75-63EC34CC9A60}" srcOrd="1" destOrd="0" presId="urn:microsoft.com/office/officeart/2018/2/layout/IconLabelList"/>
    <dgm:cxn modelId="{C069F7E8-47B4-4525-A6A3-4A045A606498}" type="presParOf" srcId="{3FE77063-AEF7-4E4C-9C45-E5FF03E67739}" destId="{AF59542D-C2ED-4680-A130-29628B1EABB8}" srcOrd="2" destOrd="0" presId="urn:microsoft.com/office/officeart/2018/2/layout/IconLabelList"/>
    <dgm:cxn modelId="{24E05158-6484-4ACE-95ED-16689B99BC75}" type="presParOf" srcId="{C6D35A72-921E-4F60-A55B-8060BA3623A2}" destId="{7E00A146-96EA-41E5-95F6-973BF05F8750}" srcOrd="3" destOrd="0" presId="urn:microsoft.com/office/officeart/2018/2/layout/IconLabelList"/>
    <dgm:cxn modelId="{C84EE233-8AE3-4F35-895C-41072DB29294}" type="presParOf" srcId="{C6D35A72-921E-4F60-A55B-8060BA3623A2}" destId="{3A3069E5-1BA5-435A-82E4-5F532F50A341}" srcOrd="4" destOrd="0" presId="urn:microsoft.com/office/officeart/2018/2/layout/IconLabelList"/>
    <dgm:cxn modelId="{9CA87549-D5D3-4964-B158-B1C90F705DA8}" type="presParOf" srcId="{3A3069E5-1BA5-435A-82E4-5F532F50A341}" destId="{A10A8D46-D18F-4964-8ED1-76FEEA8AA98A}" srcOrd="0" destOrd="0" presId="urn:microsoft.com/office/officeart/2018/2/layout/IconLabelList"/>
    <dgm:cxn modelId="{BC0DBB93-9328-4F88-BD6B-046ED7835F78}" type="presParOf" srcId="{3A3069E5-1BA5-435A-82E4-5F532F50A341}" destId="{6B514E67-5E5E-4F5D-9E18-C3812541002E}" srcOrd="1" destOrd="0" presId="urn:microsoft.com/office/officeart/2018/2/layout/IconLabelList"/>
    <dgm:cxn modelId="{B6223F04-8CD5-442A-A63E-A1BC804D1C9D}" type="presParOf" srcId="{3A3069E5-1BA5-435A-82E4-5F532F50A341}" destId="{4476CD92-DC12-497A-9015-4509A79B275D}" srcOrd="2" destOrd="0" presId="urn:microsoft.com/office/officeart/2018/2/layout/IconLabelList"/>
    <dgm:cxn modelId="{08B2FA6A-F2E9-48E7-8A71-7ABC84F0E838}" type="presParOf" srcId="{C6D35A72-921E-4F60-A55B-8060BA3623A2}" destId="{17323419-0713-4918-B8F8-C4F0D0F44902}" srcOrd="5" destOrd="0" presId="urn:microsoft.com/office/officeart/2018/2/layout/IconLabelList"/>
    <dgm:cxn modelId="{D2CDB2FE-8715-462F-B064-4B00E4F79967}" type="presParOf" srcId="{C6D35A72-921E-4F60-A55B-8060BA3623A2}" destId="{8457375A-6ECE-4C9B-84FA-56F996C3CB46}" srcOrd="6" destOrd="0" presId="urn:microsoft.com/office/officeart/2018/2/layout/IconLabelList"/>
    <dgm:cxn modelId="{62D41D17-C4EA-414C-A2A6-BA119FAC8043}" type="presParOf" srcId="{8457375A-6ECE-4C9B-84FA-56F996C3CB46}" destId="{5A1440E8-4099-4C0E-87D1-ABA4A256CD15}" srcOrd="0" destOrd="0" presId="urn:microsoft.com/office/officeart/2018/2/layout/IconLabelList"/>
    <dgm:cxn modelId="{24F2AC57-3531-48A8-B149-D5F631D4BC46}" type="presParOf" srcId="{8457375A-6ECE-4C9B-84FA-56F996C3CB46}" destId="{463A1CAE-4BCA-4DEE-AF42-A693DA678D52}" srcOrd="1" destOrd="0" presId="urn:microsoft.com/office/officeart/2018/2/layout/IconLabelList"/>
    <dgm:cxn modelId="{384D114A-5275-4C27-9A19-C90ED9DBF500}" type="presParOf" srcId="{8457375A-6ECE-4C9B-84FA-56F996C3CB46}" destId="{283A3549-9C53-4674-914C-32B9CBDE5A08}" srcOrd="2" destOrd="0" presId="urn:microsoft.com/office/officeart/2018/2/layout/IconLabelList"/>
    <dgm:cxn modelId="{2E2A02EE-D7FB-481E-B297-154C22623F73}" type="presParOf" srcId="{C6D35A72-921E-4F60-A55B-8060BA3623A2}" destId="{89517E34-F321-4B92-A5FC-9A9072690C03}" srcOrd="7" destOrd="0" presId="urn:microsoft.com/office/officeart/2018/2/layout/IconLabelList"/>
    <dgm:cxn modelId="{AD631AA2-CAED-4DF0-94F2-95B96BF8B84F}" type="presParOf" srcId="{C6D35A72-921E-4F60-A55B-8060BA3623A2}" destId="{FD102016-B97F-4352-9BE6-4933BE4D4D5B}" srcOrd="8" destOrd="0" presId="urn:microsoft.com/office/officeart/2018/2/layout/IconLabelList"/>
    <dgm:cxn modelId="{410A5510-4AE5-46F8-807F-624072B4B335}" type="presParOf" srcId="{FD102016-B97F-4352-9BE6-4933BE4D4D5B}" destId="{0ECCC9BE-DC10-48BD-BBF7-D819A95664AB}" srcOrd="0" destOrd="0" presId="urn:microsoft.com/office/officeart/2018/2/layout/IconLabelList"/>
    <dgm:cxn modelId="{7BE7DEAD-12C2-45CC-B6AF-FD60A3719625}" type="presParOf" srcId="{FD102016-B97F-4352-9BE6-4933BE4D4D5B}" destId="{5264A0AC-4E64-41C5-B44A-9EE41CDADDAE}" srcOrd="1" destOrd="0" presId="urn:microsoft.com/office/officeart/2018/2/layout/IconLabelList"/>
    <dgm:cxn modelId="{4A8E04E6-603B-4F15-BF4B-89A5FFEE2A04}" type="presParOf" srcId="{FD102016-B97F-4352-9BE6-4933BE4D4D5B}" destId="{D11C0A51-0C41-44D3-AC50-2D2394669FC6}" srcOrd="2" destOrd="0" presId="urn:microsoft.com/office/officeart/2018/2/layout/Icon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EE8ECDC7-3CFA-4224-A304-FCFAC2E442FE}" type="doc">
      <dgm:prSet loTypeId="urn:microsoft.com/office/officeart/2016/7/layout/VerticalSolidActionList" loCatId="List" qsTypeId="urn:microsoft.com/office/officeart/2005/8/quickstyle/simple1" qsCatId="simple" csTypeId="urn:microsoft.com/office/officeart/2005/8/colors/colorful2" csCatId="colorful" phldr="1"/>
      <dgm:spPr/>
      <dgm:t>
        <a:bodyPr/>
        <a:lstStyle/>
        <a:p>
          <a:endParaRPr lang="en-US"/>
        </a:p>
      </dgm:t>
    </dgm:pt>
    <dgm:pt modelId="{171B8B1E-12D5-4BC8-AF70-C237944C1789}">
      <dgm:prSet/>
      <dgm:spPr/>
      <dgm:t>
        <a:bodyPr/>
        <a:lstStyle/>
        <a:p>
          <a:r>
            <a:rPr lang="en-US"/>
            <a:t>Create</a:t>
          </a:r>
        </a:p>
      </dgm:t>
    </dgm:pt>
    <dgm:pt modelId="{244ED2C2-328F-4628-A3A1-273ECA3F6F22}" type="parTrans" cxnId="{DF8B93CC-1428-441B-A0BA-F813C1860032}">
      <dgm:prSet/>
      <dgm:spPr/>
      <dgm:t>
        <a:bodyPr/>
        <a:lstStyle/>
        <a:p>
          <a:endParaRPr lang="en-US"/>
        </a:p>
      </dgm:t>
    </dgm:pt>
    <dgm:pt modelId="{A5ACC051-53D8-4AB1-80EE-5B5627170E8E}" type="sibTrans" cxnId="{DF8B93CC-1428-441B-A0BA-F813C1860032}">
      <dgm:prSet/>
      <dgm:spPr/>
      <dgm:t>
        <a:bodyPr/>
        <a:lstStyle/>
        <a:p>
          <a:endParaRPr lang="en-US"/>
        </a:p>
      </dgm:t>
    </dgm:pt>
    <dgm:pt modelId="{196C6FB9-8F4C-4322-9AB2-B64DE29F320D}">
      <dgm:prSet/>
      <dgm:spPr/>
      <dgm:t>
        <a:bodyPr/>
        <a:lstStyle/>
        <a:p>
          <a:r>
            <a:rPr lang="en-US"/>
            <a:t>Create a double check system, where more experienced techs will check newer techs work to ensure there are correct and acceptable</a:t>
          </a:r>
        </a:p>
      </dgm:t>
    </dgm:pt>
    <dgm:pt modelId="{BDA78851-15BE-44B6-B034-A5AF30A60FE0}" type="parTrans" cxnId="{8CA1D52E-39E1-438F-9F63-CBC1A143A224}">
      <dgm:prSet/>
      <dgm:spPr/>
      <dgm:t>
        <a:bodyPr/>
        <a:lstStyle/>
        <a:p>
          <a:endParaRPr lang="en-US"/>
        </a:p>
      </dgm:t>
    </dgm:pt>
    <dgm:pt modelId="{252878D8-921C-4F11-B62E-8BF0D3EE5C3D}" type="sibTrans" cxnId="{8CA1D52E-39E1-438F-9F63-CBC1A143A224}">
      <dgm:prSet/>
      <dgm:spPr/>
      <dgm:t>
        <a:bodyPr/>
        <a:lstStyle/>
        <a:p>
          <a:endParaRPr lang="en-US"/>
        </a:p>
      </dgm:t>
    </dgm:pt>
    <dgm:pt modelId="{45EFD00B-3837-43E6-864C-D0FB7DE192F6}">
      <dgm:prSet/>
      <dgm:spPr/>
      <dgm:t>
        <a:bodyPr/>
        <a:lstStyle/>
        <a:p>
          <a:r>
            <a:rPr lang="en-US"/>
            <a:t>Improve</a:t>
          </a:r>
        </a:p>
      </dgm:t>
    </dgm:pt>
    <dgm:pt modelId="{14B120D0-284E-4456-A9F8-7DBD6F975426}" type="parTrans" cxnId="{AB497819-D9A1-4B51-8362-F5D15EC1767F}">
      <dgm:prSet/>
      <dgm:spPr/>
      <dgm:t>
        <a:bodyPr/>
        <a:lstStyle/>
        <a:p>
          <a:endParaRPr lang="en-US"/>
        </a:p>
      </dgm:t>
    </dgm:pt>
    <dgm:pt modelId="{5E30F087-CD3E-41E7-8A55-9F8E0ABBDC44}" type="sibTrans" cxnId="{AB497819-D9A1-4B51-8362-F5D15EC1767F}">
      <dgm:prSet/>
      <dgm:spPr/>
      <dgm:t>
        <a:bodyPr/>
        <a:lstStyle/>
        <a:p>
          <a:endParaRPr lang="en-US"/>
        </a:p>
      </dgm:t>
    </dgm:pt>
    <dgm:pt modelId="{217CC5CB-065B-4C6A-BEC5-83D78DF4FB3E}">
      <dgm:prSet/>
      <dgm:spPr/>
      <dgm:t>
        <a:bodyPr/>
        <a:lstStyle/>
        <a:p>
          <a:r>
            <a:rPr lang="en-US"/>
            <a:t>Improve the way work is assigned, preloading techs with 7 hours the day before so they have a map for the whole day.</a:t>
          </a:r>
        </a:p>
      </dgm:t>
    </dgm:pt>
    <dgm:pt modelId="{740BFE15-5389-42EE-8FBF-D555DBFC9BD6}" type="parTrans" cxnId="{C7D5D75E-22E8-45B2-80E5-F38C4FD52994}">
      <dgm:prSet/>
      <dgm:spPr/>
      <dgm:t>
        <a:bodyPr/>
        <a:lstStyle/>
        <a:p>
          <a:endParaRPr lang="en-US"/>
        </a:p>
      </dgm:t>
    </dgm:pt>
    <dgm:pt modelId="{7083664A-675E-4A5D-A2E6-5B0C008B7EB7}" type="sibTrans" cxnId="{C7D5D75E-22E8-45B2-80E5-F38C4FD52994}">
      <dgm:prSet/>
      <dgm:spPr/>
      <dgm:t>
        <a:bodyPr/>
        <a:lstStyle/>
        <a:p>
          <a:endParaRPr lang="en-US"/>
        </a:p>
      </dgm:t>
    </dgm:pt>
    <dgm:pt modelId="{45A17E55-7573-4353-912F-304EEE1CA2A1}">
      <dgm:prSet/>
      <dgm:spPr/>
      <dgm:t>
        <a:bodyPr/>
        <a:lstStyle/>
        <a:p>
          <a:r>
            <a:rPr lang="en-US" dirty="0"/>
            <a:t>Develop a mentor system, to help move our C techs to B’s.</a:t>
          </a:r>
        </a:p>
      </dgm:t>
    </dgm:pt>
    <dgm:pt modelId="{B898F88A-2125-4E83-9F3B-7EA4254BE10F}" type="parTrans" cxnId="{94A11582-1116-4C5D-9023-E56452AC56DF}">
      <dgm:prSet/>
      <dgm:spPr/>
      <dgm:t>
        <a:bodyPr/>
        <a:lstStyle/>
        <a:p>
          <a:endParaRPr lang="en-US"/>
        </a:p>
      </dgm:t>
    </dgm:pt>
    <dgm:pt modelId="{1C90E7B2-F21F-4AFF-AFE6-723D768F2CDF}" type="sibTrans" cxnId="{94A11582-1116-4C5D-9023-E56452AC56DF}">
      <dgm:prSet/>
      <dgm:spPr/>
      <dgm:t>
        <a:bodyPr/>
        <a:lstStyle/>
        <a:p>
          <a:endParaRPr lang="en-US"/>
        </a:p>
      </dgm:t>
    </dgm:pt>
    <dgm:pt modelId="{E98BDBF6-E1C9-4687-9A9D-8B34BA43FBBA}">
      <dgm:prSet/>
      <dgm:spPr/>
      <dgm:t>
        <a:bodyPr/>
        <a:lstStyle/>
        <a:p>
          <a:r>
            <a:rPr lang="en-US"/>
            <a:t>Hire a Service Salesman to increase our sales</a:t>
          </a:r>
        </a:p>
      </dgm:t>
    </dgm:pt>
    <dgm:pt modelId="{BC861609-52C1-4812-94CC-E8C04265BDF8}" type="parTrans" cxnId="{723997A8-14B9-4D69-8158-A022700848E0}">
      <dgm:prSet/>
      <dgm:spPr/>
      <dgm:t>
        <a:bodyPr/>
        <a:lstStyle/>
        <a:p>
          <a:endParaRPr lang="en-US"/>
        </a:p>
      </dgm:t>
    </dgm:pt>
    <dgm:pt modelId="{9076BACC-6642-44C1-A737-AAF74104F1EA}" type="sibTrans" cxnId="{723997A8-14B9-4D69-8158-A022700848E0}">
      <dgm:prSet/>
      <dgm:spPr/>
      <dgm:t>
        <a:bodyPr/>
        <a:lstStyle/>
        <a:p>
          <a:endParaRPr lang="en-US"/>
        </a:p>
      </dgm:t>
    </dgm:pt>
    <dgm:pt modelId="{E7212998-1302-4298-AE58-E7ECD4183C37}">
      <dgm:prSet/>
      <dgm:spPr/>
      <dgm:t>
        <a:bodyPr/>
        <a:lstStyle/>
        <a:p>
          <a:r>
            <a:rPr lang="en-US"/>
            <a:t>Hire</a:t>
          </a:r>
        </a:p>
      </dgm:t>
    </dgm:pt>
    <dgm:pt modelId="{20BF771C-276F-4DF6-8874-77409399E562}" type="sibTrans" cxnId="{6FE34F6E-9093-46D6-89B2-8EC467E31129}">
      <dgm:prSet/>
      <dgm:spPr/>
      <dgm:t>
        <a:bodyPr/>
        <a:lstStyle/>
        <a:p>
          <a:endParaRPr lang="en-US"/>
        </a:p>
      </dgm:t>
    </dgm:pt>
    <dgm:pt modelId="{6F1366C7-21E5-42D2-A600-D388003634D1}" type="parTrans" cxnId="{6FE34F6E-9093-46D6-89B2-8EC467E31129}">
      <dgm:prSet/>
      <dgm:spPr/>
      <dgm:t>
        <a:bodyPr/>
        <a:lstStyle/>
        <a:p>
          <a:endParaRPr lang="en-US"/>
        </a:p>
      </dgm:t>
    </dgm:pt>
    <dgm:pt modelId="{96023B71-7D52-4DD1-AD68-69A2CA11A177}">
      <dgm:prSet/>
      <dgm:spPr/>
      <dgm:t>
        <a:bodyPr/>
        <a:lstStyle/>
        <a:p>
          <a:r>
            <a:rPr lang="en-US" dirty="0"/>
            <a:t>Develop</a:t>
          </a:r>
        </a:p>
      </dgm:t>
    </dgm:pt>
    <dgm:pt modelId="{A9C0F7FE-6865-471C-8037-AD4E394E1300}" type="sibTrans" cxnId="{610BEFAC-ED2A-4241-A391-F8995FE2772A}">
      <dgm:prSet/>
      <dgm:spPr/>
      <dgm:t>
        <a:bodyPr/>
        <a:lstStyle/>
        <a:p>
          <a:endParaRPr lang="en-US"/>
        </a:p>
      </dgm:t>
    </dgm:pt>
    <dgm:pt modelId="{96685D39-5E7C-42A0-B217-B62599DC8627}" type="parTrans" cxnId="{610BEFAC-ED2A-4241-A391-F8995FE2772A}">
      <dgm:prSet/>
      <dgm:spPr/>
      <dgm:t>
        <a:bodyPr/>
        <a:lstStyle/>
        <a:p>
          <a:endParaRPr lang="en-US"/>
        </a:p>
      </dgm:t>
    </dgm:pt>
    <dgm:pt modelId="{288F2C15-2EE1-4330-82CC-F95C3A3F8C15}" type="pres">
      <dgm:prSet presAssocID="{EE8ECDC7-3CFA-4224-A304-FCFAC2E442FE}" presName="Name0" presStyleCnt="0">
        <dgm:presLayoutVars>
          <dgm:dir/>
          <dgm:animLvl val="lvl"/>
          <dgm:resizeHandles val="exact"/>
        </dgm:presLayoutVars>
      </dgm:prSet>
      <dgm:spPr/>
    </dgm:pt>
    <dgm:pt modelId="{D784AB3F-A634-4819-B3D4-EEB92EBFFEB2}" type="pres">
      <dgm:prSet presAssocID="{171B8B1E-12D5-4BC8-AF70-C237944C1789}" presName="linNode" presStyleCnt="0"/>
      <dgm:spPr/>
    </dgm:pt>
    <dgm:pt modelId="{66E0AF4E-CBE2-4ABC-BD6D-9F22187ED2DD}" type="pres">
      <dgm:prSet presAssocID="{171B8B1E-12D5-4BC8-AF70-C237944C1789}" presName="parentText" presStyleLbl="alignNode1" presStyleIdx="0" presStyleCnt="4">
        <dgm:presLayoutVars>
          <dgm:chMax val="1"/>
          <dgm:bulletEnabled/>
        </dgm:presLayoutVars>
      </dgm:prSet>
      <dgm:spPr/>
    </dgm:pt>
    <dgm:pt modelId="{10A85E73-946B-4CF6-9B0A-439F5D0055FB}" type="pres">
      <dgm:prSet presAssocID="{171B8B1E-12D5-4BC8-AF70-C237944C1789}" presName="descendantText" presStyleLbl="alignAccFollowNode1" presStyleIdx="0" presStyleCnt="4">
        <dgm:presLayoutVars>
          <dgm:bulletEnabled/>
        </dgm:presLayoutVars>
      </dgm:prSet>
      <dgm:spPr/>
    </dgm:pt>
    <dgm:pt modelId="{C1213313-C33C-4306-83FE-E85BA106A15C}" type="pres">
      <dgm:prSet presAssocID="{A5ACC051-53D8-4AB1-80EE-5B5627170E8E}" presName="sp" presStyleCnt="0"/>
      <dgm:spPr/>
    </dgm:pt>
    <dgm:pt modelId="{F2F646E0-E667-4417-A8DC-90B4AF14A79F}" type="pres">
      <dgm:prSet presAssocID="{45EFD00B-3837-43E6-864C-D0FB7DE192F6}" presName="linNode" presStyleCnt="0"/>
      <dgm:spPr/>
    </dgm:pt>
    <dgm:pt modelId="{D19C9A8F-FA64-4970-9BDC-A7376A435526}" type="pres">
      <dgm:prSet presAssocID="{45EFD00B-3837-43E6-864C-D0FB7DE192F6}" presName="parentText" presStyleLbl="alignNode1" presStyleIdx="1" presStyleCnt="4">
        <dgm:presLayoutVars>
          <dgm:chMax val="1"/>
          <dgm:bulletEnabled/>
        </dgm:presLayoutVars>
      </dgm:prSet>
      <dgm:spPr/>
    </dgm:pt>
    <dgm:pt modelId="{5FC98425-BA6E-46C5-BC20-13091AAF263D}" type="pres">
      <dgm:prSet presAssocID="{45EFD00B-3837-43E6-864C-D0FB7DE192F6}" presName="descendantText" presStyleLbl="alignAccFollowNode1" presStyleIdx="1" presStyleCnt="4">
        <dgm:presLayoutVars>
          <dgm:bulletEnabled/>
        </dgm:presLayoutVars>
      </dgm:prSet>
      <dgm:spPr/>
    </dgm:pt>
    <dgm:pt modelId="{0A6FCDAD-509A-43FF-A600-336B4114CD45}" type="pres">
      <dgm:prSet presAssocID="{5E30F087-CD3E-41E7-8A55-9F8E0ABBDC44}" presName="sp" presStyleCnt="0"/>
      <dgm:spPr/>
    </dgm:pt>
    <dgm:pt modelId="{5AB7A24A-C488-4C11-BDFC-BD027109816F}" type="pres">
      <dgm:prSet presAssocID="{96023B71-7D52-4DD1-AD68-69A2CA11A177}" presName="linNode" presStyleCnt="0"/>
      <dgm:spPr/>
    </dgm:pt>
    <dgm:pt modelId="{4097867A-41E8-4E08-A7AC-71FC9AB83C89}" type="pres">
      <dgm:prSet presAssocID="{96023B71-7D52-4DD1-AD68-69A2CA11A177}" presName="parentText" presStyleLbl="alignNode1" presStyleIdx="2" presStyleCnt="4">
        <dgm:presLayoutVars>
          <dgm:chMax val="1"/>
          <dgm:bulletEnabled/>
        </dgm:presLayoutVars>
      </dgm:prSet>
      <dgm:spPr/>
    </dgm:pt>
    <dgm:pt modelId="{5CAADFA0-EE6F-4B08-8D92-AF2E68849942}" type="pres">
      <dgm:prSet presAssocID="{96023B71-7D52-4DD1-AD68-69A2CA11A177}" presName="descendantText" presStyleLbl="alignAccFollowNode1" presStyleIdx="2" presStyleCnt="4">
        <dgm:presLayoutVars>
          <dgm:bulletEnabled/>
        </dgm:presLayoutVars>
      </dgm:prSet>
      <dgm:spPr/>
    </dgm:pt>
    <dgm:pt modelId="{167D79B7-36A1-4DFE-A6BB-287015E3246E}" type="pres">
      <dgm:prSet presAssocID="{A9C0F7FE-6865-471C-8037-AD4E394E1300}" presName="sp" presStyleCnt="0"/>
      <dgm:spPr/>
    </dgm:pt>
    <dgm:pt modelId="{DDEF8539-1240-4799-AE48-28893F286EC4}" type="pres">
      <dgm:prSet presAssocID="{E7212998-1302-4298-AE58-E7ECD4183C37}" presName="linNode" presStyleCnt="0"/>
      <dgm:spPr/>
    </dgm:pt>
    <dgm:pt modelId="{2F13A65C-A5FD-4F46-8BA1-0C5F2F58652B}" type="pres">
      <dgm:prSet presAssocID="{E7212998-1302-4298-AE58-E7ECD4183C37}" presName="parentText" presStyleLbl="alignNode1" presStyleIdx="3" presStyleCnt="4">
        <dgm:presLayoutVars>
          <dgm:chMax val="1"/>
          <dgm:bulletEnabled/>
        </dgm:presLayoutVars>
      </dgm:prSet>
      <dgm:spPr/>
    </dgm:pt>
    <dgm:pt modelId="{7BE050A4-6973-43A8-9709-6AEA6382A473}" type="pres">
      <dgm:prSet presAssocID="{E7212998-1302-4298-AE58-E7ECD4183C37}" presName="descendantText" presStyleLbl="alignAccFollowNode1" presStyleIdx="3" presStyleCnt="4">
        <dgm:presLayoutVars>
          <dgm:bulletEnabled/>
        </dgm:presLayoutVars>
      </dgm:prSet>
      <dgm:spPr/>
    </dgm:pt>
  </dgm:ptLst>
  <dgm:cxnLst>
    <dgm:cxn modelId="{85C6CD02-2B41-4B26-909C-C14C0AB07407}" type="presOf" srcId="{45EFD00B-3837-43E6-864C-D0FB7DE192F6}" destId="{D19C9A8F-FA64-4970-9BDC-A7376A435526}" srcOrd="0" destOrd="0" presId="urn:microsoft.com/office/officeart/2016/7/layout/VerticalSolidActionList"/>
    <dgm:cxn modelId="{A5FB690D-CAD3-491B-91EA-E0AF41CA9499}" type="presOf" srcId="{96023B71-7D52-4DD1-AD68-69A2CA11A177}" destId="{4097867A-41E8-4E08-A7AC-71FC9AB83C89}" srcOrd="0" destOrd="0" presId="urn:microsoft.com/office/officeart/2016/7/layout/VerticalSolidActionList"/>
    <dgm:cxn modelId="{AB497819-D9A1-4B51-8362-F5D15EC1767F}" srcId="{EE8ECDC7-3CFA-4224-A304-FCFAC2E442FE}" destId="{45EFD00B-3837-43E6-864C-D0FB7DE192F6}" srcOrd="1" destOrd="0" parTransId="{14B120D0-284E-4456-A9F8-7DBD6F975426}" sibTransId="{5E30F087-CD3E-41E7-8A55-9F8E0ABBDC44}"/>
    <dgm:cxn modelId="{8CA1D52E-39E1-438F-9F63-CBC1A143A224}" srcId="{171B8B1E-12D5-4BC8-AF70-C237944C1789}" destId="{196C6FB9-8F4C-4322-9AB2-B64DE29F320D}" srcOrd="0" destOrd="0" parTransId="{BDA78851-15BE-44B6-B034-A5AF30A60FE0}" sibTransId="{252878D8-921C-4F11-B62E-8BF0D3EE5C3D}"/>
    <dgm:cxn modelId="{B1AAB336-688E-43C8-A484-E6847827731A}" type="presOf" srcId="{E98BDBF6-E1C9-4687-9A9D-8B34BA43FBBA}" destId="{7BE050A4-6973-43A8-9709-6AEA6382A473}" srcOrd="0" destOrd="0" presId="urn:microsoft.com/office/officeart/2016/7/layout/VerticalSolidActionList"/>
    <dgm:cxn modelId="{C7D5D75E-22E8-45B2-80E5-F38C4FD52994}" srcId="{45EFD00B-3837-43E6-864C-D0FB7DE192F6}" destId="{217CC5CB-065B-4C6A-BEC5-83D78DF4FB3E}" srcOrd="0" destOrd="0" parTransId="{740BFE15-5389-42EE-8FBF-D555DBFC9BD6}" sibTransId="{7083664A-675E-4A5D-A2E6-5B0C008B7EB7}"/>
    <dgm:cxn modelId="{6FE34F6E-9093-46D6-89B2-8EC467E31129}" srcId="{EE8ECDC7-3CFA-4224-A304-FCFAC2E442FE}" destId="{E7212998-1302-4298-AE58-E7ECD4183C37}" srcOrd="3" destOrd="0" parTransId="{6F1366C7-21E5-42D2-A600-D388003634D1}" sibTransId="{20BF771C-276F-4DF6-8874-77409399E562}"/>
    <dgm:cxn modelId="{2D9B4D71-D0B9-4095-8F4C-2CC689851C69}" type="presOf" srcId="{196C6FB9-8F4C-4322-9AB2-B64DE29F320D}" destId="{10A85E73-946B-4CF6-9B0A-439F5D0055FB}" srcOrd="0" destOrd="0" presId="urn:microsoft.com/office/officeart/2016/7/layout/VerticalSolidActionList"/>
    <dgm:cxn modelId="{2E721172-9C99-4264-B86C-289CB54BC683}" type="presOf" srcId="{217CC5CB-065B-4C6A-BEC5-83D78DF4FB3E}" destId="{5FC98425-BA6E-46C5-BC20-13091AAF263D}" srcOrd="0" destOrd="0" presId="urn:microsoft.com/office/officeart/2016/7/layout/VerticalSolidActionList"/>
    <dgm:cxn modelId="{546F137D-4E4B-418F-A712-01059430C94D}" type="presOf" srcId="{E7212998-1302-4298-AE58-E7ECD4183C37}" destId="{2F13A65C-A5FD-4F46-8BA1-0C5F2F58652B}" srcOrd="0" destOrd="0" presId="urn:microsoft.com/office/officeart/2016/7/layout/VerticalSolidActionList"/>
    <dgm:cxn modelId="{94A11582-1116-4C5D-9023-E56452AC56DF}" srcId="{96023B71-7D52-4DD1-AD68-69A2CA11A177}" destId="{45A17E55-7573-4353-912F-304EEE1CA2A1}" srcOrd="0" destOrd="0" parTransId="{B898F88A-2125-4E83-9F3B-7EA4254BE10F}" sibTransId="{1C90E7B2-F21F-4AFF-AFE6-723D768F2CDF}"/>
    <dgm:cxn modelId="{134341A3-45DA-4DC7-8DC7-0C33D75AA5DE}" type="presOf" srcId="{45A17E55-7573-4353-912F-304EEE1CA2A1}" destId="{5CAADFA0-EE6F-4B08-8D92-AF2E68849942}" srcOrd="0" destOrd="0" presId="urn:microsoft.com/office/officeart/2016/7/layout/VerticalSolidActionList"/>
    <dgm:cxn modelId="{723997A8-14B9-4D69-8158-A022700848E0}" srcId="{E7212998-1302-4298-AE58-E7ECD4183C37}" destId="{E98BDBF6-E1C9-4687-9A9D-8B34BA43FBBA}" srcOrd="0" destOrd="0" parTransId="{BC861609-52C1-4812-94CC-E8C04265BDF8}" sibTransId="{9076BACC-6642-44C1-A737-AAF74104F1EA}"/>
    <dgm:cxn modelId="{610BEFAC-ED2A-4241-A391-F8995FE2772A}" srcId="{EE8ECDC7-3CFA-4224-A304-FCFAC2E442FE}" destId="{96023B71-7D52-4DD1-AD68-69A2CA11A177}" srcOrd="2" destOrd="0" parTransId="{96685D39-5E7C-42A0-B217-B62599DC8627}" sibTransId="{A9C0F7FE-6865-471C-8037-AD4E394E1300}"/>
    <dgm:cxn modelId="{F63E1EC7-AB32-467C-8542-7D721F75D854}" type="presOf" srcId="{EE8ECDC7-3CFA-4224-A304-FCFAC2E442FE}" destId="{288F2C15-2EE1-4330-82CC-F95C3A3F8C15}" srcOrd="0" destOrd="0" presId="urn:microsoft.com/office/officeart/2016/7/layout/VerticalSolidActionList"/>
    <dgm:cxn modelId="{DF8B93CC-1428-441B-A0BA-F813C1860032}" srcId="{EE8ECDC7-3CFA-4224-A304-FCFAC2E442FE}" destId="{171B8B1E-12D5-4BC8-AF70-C237944C1789}" srcOrd="0" destOrd="0" parTransId="{244ED2C2-328F-4628-A3A1-273ECA3F6F22}" sibTransId="{A5ACC051-53D8-4AB1-80EE-5B5627170E8E}"/>
    <dgm:cxn modelId="{ABBC7ED5-3826-4C08-9121-64E31FFD301F}" type="presOf" srcId="{171B8B1E-12D5-4BC8-AF70-C237944C1789}" destId="{66E0AF4E-CBE2-4ABC-BD6D-9F22187ED2DD}" srcOrd="0" destOrd="0" presId="urn:microsoft.com/office/officeart/2016/7/layout/VerticalSolidActionList"/>
    <dgm:cxn modelId="{0017ACBE-DC26-4762-85A0-BEE036569F12}" type="presParOf" srcId="{288F2C15-2EE1-4330-82CC-F95C3A3F8C15}" destId="{D784AB3F-A634-4819-B3D4-EEB92EBFFEB2}" srcOrd="0" destOrd="0" presId="urn:microsoft.com/office/officeart/2016/7/layout/VerticalSolidActionList"/>
    <dgm:cxn modelId="{612C4664-9734-453D-9A97-F10B81DC296B}" type="presParOf" srcId="{D784AB3F-A634-4819-B3D4-EEB92EBFFEB2}" destId="{66E0AF4E-CBE2-4ABC-BD6D-9F22187ED2DD}" srcOrd="0" destOrd="0" presId="urn:microsoft.com/office/officeart/2016/7/layout/VerticalSolidActionList"/>
    <dgm:cxn modelId="{EEEFF640-575E-4A62-8668-9F422CA06CCC}" type="presParOf" srcId="{D784AB3F-A634-4819-B3D4-EEB92EBFFEB2}" destId="{10A85E73-946B-4CF6-9B0A-439F5D0055FB}" srcOrd="1" destOrd="0" presId="urn:microsoft.com/office/officeart/2016/7/layout/VerticalSolidActionList"/>
    <dgm:cxn modelId="{F34E75C0-02A9-49E2-8407-44B7A10EE61F}" type="presParOf" srcId="{288F2C15-2EE1-4330-82CC-F95C3A3F8C15}" destId="{C1213313-C33C-4306-83FE-E85BA106A15C}" srcOrd="1" destOrd="0" presId="urn:microsoft.com/office/officeart/2016/7/layout/VerticalSolidActionList"/>
    <dgm:cxn modelId="{FD42C786-20F5-4DF4-819D-A68323AB1989}" type="presParOf" srcId="{288F2C15-2EE1-4330-82CC-F95C3A3F8C15}" destId="{F2F646E0-E667-4417-A8DC-90B4AF14A79F}" srcOrd="2" destOrd="0" presId="urn:microsoft.com/office/officeart/2016/7/layout/VerticalSolidActionList"/>
    <dgm:cxn modelId="{2EE5BB86-898B-4D66-929F-5F2B06E49B5B}" type="presParOf" srcId="{F2F646E0-E667-4417-A8DC-90B4AF14A79F}" destId="{D19C9A8F-FA64-4970-9BDC-A7376A435526}" srcOrd="0" destOrd="0" presId="urn:microsoft.com/office/officeart/2016/7/layout/VerticalSolidActionList"/>
    <dgm:cxn modelId="{3A86086D-EBC7-4548-920F-1C945EFF3440}" type="presParOf" srcId="{F2F646E0-E667-4417-A8DC-90B4AF14A79F}" destId="{5FC98425-BA6E-46C5-BC20-13091AAF263D}" srcOrd="1" destOrd="0" presId="urn:microsoft.com/office/officeart/2016/7/layout/VerticalSolidActionList"/>
    <dgm:cxn modelId="{4ABFAA7E-7CDA-4598-97E1-51AB48801F00}" type="presParOf" srcId="{288F2C15-2EE1-4330-82CC-F95C3A3F8C15}" destId="{0A6FCDAD-509A-43FF-A600-336B4114CD45}" srcOrd="3" destOrd="0" presId="urn:microsoft.com/office/officeart/2016/7/layout/VerticalSolidActionList"/>
    <dgm:cxn modelId="{06E14EBD-AA4E-4897-9F59-ABBC709D006E}" type="presParOf" srcId="{288F2C15-2EE1-4330-82CC-F95C3A3F8C15}" destId="{5AB7A24A-C488-4C11-BDFC-BD027109816F}" srcOrd="4" destOrd="0" presId="urn:microsoft.com/office/officeart/2016/7/layout/VerticalSolidActionList"/>
    <dgm:cxn modelId="{612E9F65-6E43-48D1-84F9-2C538E044A80}" type="presParOf" srcId="{5AB7A24A-C488-4C11-BDFC-BD027109816F}" destId="{4097867A-41E8-4E08-A7AC-71FC9AB83C89}" srcOrd="0" destOrd="0" presId="urn:microsoft.com/office/officeart/2016/7/layout/VerticalSolidActionList"/>
    <dgm:cxn modelId="{6F85BB92-3908-41E1-AFFC-6AA5F8CD06FD}" type="presParOf" srcId="{5AB7A24A-C488-4C11-BDFC-BD027109816F}" destId="{5CAADFA0-EE6F-4B08-8D92-AF2E68849942}" srcOrd="1" destOrd="0" presId="urn:microsoft.com/office/officeart/2016/7/layout/VerticalSolidActionList"/>
    <dgm:cxn modelId="{19FE9EB6-4103-4C65-9E3E-A800A6105A39}" type="presParOf" srcId="{288F2C15-2EE1-4330-82CC-F95C3A3F8C15}" destId="{167D79B7-36A1-4DFE-A6BB-287015E3246E}" srcOrd="5" destOrd="0" presId="urn:microsoft.com/office/officeart/2016/7/layout/VerticalSolidActionList"/>
    <dgm:cxn modelId="{FB403B56-082F-4B72-9677-9FB5F98BC327}" type="presParOf" srcId="{288F2C15-2EE1-4330-82CC-F95C3A3F8C15}" destId="{DDEF8539-1240-4799-AE48-28893F286EC4}" srcOrd="6" destOrd="0" presId="urn:microsoft.com/office/officeart/2016/7/layout/VerticalSolidActionList"/>
    <dgm:cxn modelId="{219EDE6C-B5EB-4DCC-A944-5ECEABB7B608}" type="presParOf" srcId="{DDEF8539-1240-4799-AE48-28893F286EC4}" destId="{2F13A65C-A5FD-4F46-8BA1-0C5F2F58652B}" srcOrd="0" destOrd="0" presId="urn:microsoft.com/office/officeart/2016/7/layout/VerticalSolidActionList"/>
    <dgm:cxn modelId="{7AEFEAD9-0386-4466-96C9-BA89762233E0}" type="presParOf" srcId="{DDEF8539-1240-4799-AE48-28893F286EC4}" destId="{7BE050A4-6973-43A8-9709-6AEA6382A473}" srcOrd="1" destOrd="0" presId="urn:microsoft.com/office/officeart/2016/7/layout/VerticalSolidAction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D24D31E-3854-4FE8-9D1E-5D763C18996C}" type="doc">
      <dgm:prSet loTypeId="urn:microsoft.com/office/officeart/2018/2/layout/IconVerticalSolidList" loCatId="icon" qsTypeId="urn:microsoft.com/office/officeart/2005/8/quickstyle/simple1" qsCatId="simple" csTypeId="urn:microsoft.com/office/officeart/2018/5/colors/Iconchunking_neutralicontext_colorful1" csCatId="colorful" phldr="1"/>
      <dgm:spPr/>
      <dgm:t>
        <a:bodyPr/>
        <a:lstStyle/>
        <a:p>
          <a:endParaRPr lang="en-US"/>
        </a:p>
      </dgm:t>
    </dgm:pt>
    <dgm:pt modelId="{33B368EF-2585-4083-A8A5-28FA721570C8}">
      <dgm:prSet/>
      <dgm:spPr/>
      <dgm:t>
        <a:bodyPr/>
        <a:lstStyle/>
        <a:p>
          <a:r>
            <a:rPr lang="en-US"/>
            <a:t>Proficiency is low, mainly due to lack of work coming in, but its only slightly worse then the past 3 months.</a:t>
          </a:r>
        </a:p>
      </dgm:t>
    </dgm:pt>
    <dgm:pt modelId="{5C0A6AA2-6B0C-4E9B-84F9-6839BDEAD16C}" type="parTrans" cxnId="{2C9D033C-7714-4520-91BA-4B0291DE2117}">
      <dgm:prSet/>
      <dgm:spPr/>
      <dgm:t>
        <a:bodyPr/>
        <a:lstStyle/>
        <a:p>
          <a:endParaRPr lang="en-US"/>
        </a:p>
      </dgm:t>
    </dgm:pt>
    <dgm:pt modelId="{EEDDD304-7B15-4EC0-814E-090AA5642339}" type="sibTrans" cxnId="{2C9D033C-7714-4520-91BA-4B0291DE2117}">
      <dgm:prSet/>
      <dgm:spPr/>
      <dgm:t>
        <a:bodyPr/>
        <a:lstStyle/>
        <a:p>
          <a:endParaRPr lang="en-US"/>
        </a:p>
      </dgm:t>
    </dgm:pt>
    <dgm:pt modelId="{A30BCB6C-B9EF-4F08-867C-2894132EA9E9}">
      <dgm:prSet/>
      <dgm:spPr/>
      <dgm:t>
        <a:bodyPr/>
        <a:lstStyle/>
        <a:p>
          <a:r>
            <a:rPr lang="en-US"/>
            <a:t>The biggest hurdle to solving the proficiency issues,  is the lack of work.</a:t>
          </a:r>
        </a:p>
      </dgm:t>
    </dgm:pt>
    <dgm:pt modelId="{F835A748-6ECF-43B9-9D4D-24822CF162B4}" type="parTrans" cxnId="{40C99A07-98E3-4116-B374-590F041D8CE7}">
      <dgm:prSet/>
      <dgm:spPr/>
      <dgm:t>
        <a:bodyPr/>
        <a:lstStyle/>
        <a:p>
          <a:endParaRPr lang="en-US"/>
        </a:p>
      </dgm:t>
    </dgm:pt>
    <dgm:pt modelId="{EE27C7E0-6DDB-4E75-822F-8EB256EDD170}" type="sibTrans" cxnId="{40C99A07-98E3-4116-B374-590F041D8CE7}">
      <dgm:prSet/>
      <dgm:spPr/>
      <dgm:t>
        <a:bodyPr/>
        <a:lstStyle/>
        <a:p>
          <a:endParaRPr lang="en-US"/>
        </a:p>
      </dgm:t>
    </dgm:pt>
    <dgm:pt modelId="{FAD8B4F6-4D89-4168-8203-B368C7FB36EF}">
      <dgm:prSet/>
      <dgm:spPr/>
      <dgm:t>
        <a:bodyPr/>
        <a:lstStyle/>
        <a:p>
          <a:r>
            <a:rPr lang="en-US"/>
            <a:t>Our most radical plan to change this is to hire a Service Salesmen.</a:t>
          </a:r>
        </a:p>
      </dgm:t>
    </dgm:pt>
    <dgm:pt modelId="{62D0A73D-1F6F-4D40-BD82-ABA0802265F7}" type="parTrans" cxnId="{C00D25AA-6C93-447C-A511-ECFAA035A748}">
      <dgm:prSet/>
      <dgm:spPr/>
      <dgm:t>
        <a:bodyPr/>
        <a:lstStyle/>
        <a:p>
          <a:endParaRPr lang="en-US"/>
        </a:p>
      </dgm:t>
    </dgm:pt>
    <dgm:pt modelId="{C333E3F8-D331-45EC-ACD2-CB98DA140FD2}" type="sibTrans" cxnId="{C00D25AA-6C93-447C-A511-ECFAA035A748}">
      <dgm:prSet/>
      <dgm:spPr/>
      <dgm:t>
        <a:bodyPr/>
        <a:lstStyle/>
        <a:p>
          <a:endParaRPr lang="en-US"/>
        </a:p>
      </dgm:t>
    </dgm:pt>
    <dgm:pt modelId="{C2B05DA4-E0EC-457C-9FF6-BF9FC5EFF5AC}">
      <dgm:prSet/>
      <dgm:spPr/>
      <dgm:t>
        <a:bodyPr/>
        <a:lstStyle/>
        <a:p>
          <a:r>
            <a:rPr lang="en-US"/>
            <a:t>If our highest grossing sale is on service, why not have a salesmen trying to sell this to customers</a:t>
          </a:r>
        </a:p>
      </dgm:t>
    </dgm:pt>
    <dgm:pt modelId="{6D9C6C2E-FE3D-4B78-9554-8B2FFD6ADCFA}" type="parTrans" cxnId="{8A5EB402-DBBB-4DBD-9EAE-8AF736191211}">
      <dgm:prSet/>
      <dgm:spPr/>
      <dgm:t>
        <a:bodyPr/>
        <a:lstStyle/>
        <a:p>
          <a:endParaRPr lang="en-US"/>
        </a:p>
      </dgm:t>
    </dgm:pt>
    <dgm:pt modelId="{3B917C18-EF87-47B4-B2F3-2201ACED2457}" type="sibTrans" cxnId="{8A5EB402-DBBB-4DBD-9EAE-8AF736191211}">
      <dgm:prSet/>
      <dgm:spPr/>
      <dgm:t>
        <a:bodyPr/>
        <a:lstStyle/>
        <a:p>
          <a:endParaRPr lang="en-US"/>
        </a:p>
      </dgm:t>
    </dgm:pt>
    <dgm:pt modelId="{3DB7351D-4218-4A5F-BCF3-6CE9E74CF71A}">
      <dgm:prSet/>
      <dgm:spPr/>
      <dgm:t>
        <a:bodyPr/>
        <a:lstStyle/>
        <a:p>
          <a:r>
            <a:rPr lang="en-US"/>
            <a:t>Even when we had a work backlogs, we historically haven’t had a proficiency much higher that 60%.</a:t>
          </a:r>
        </a:p>
      </dgm:t>
    </dgm:pt>
    <dgm:pt modelId="{728C1EF0-6BA2-4E44-9741-9B5FECA6A8B9}" type="parTrans" cxnId="{22F9C4A8-8483-4EA7-8E9B-468DB640D7D9}">
      <dgm:prSet/>
      <dgm:spPr/>
      <dgm:t>
        <a:bodyPr/>
        <a:lstStyle/>
        <a:p>
          <a:endParaRPr lang="en-US"/>
        </a:p>
      </dgm:t>
    </dgm:pt>
    <dgm:pt modelId="{32919C8A-2482-4E61-8B22-BB207E4259A4}" type="sibTrans" cxnId="{22F9C4A8-8483-4EA7-8E9B-468DB640D7D9}">
      <dgm:prSet/>
      <dgm:spPr/>
      <dgm:t>
        <a:bodyPr/>
        <a:lstStyle/>
        <a:p>
          <a:endParaRPr lang="en-US"/>
        </a:p>
      </dgm:t>
    </dgm:pt>
    <dgm:pt modelId="{F8A01522-E556-4ACC-8D8B-589F5A0F9A29}">
      <dgm:prSet/>
      <dgm:spPr/>
      <dgm:t>
        <a:bodyPr/>
        <a:lstStyle/>
        <a:p>
          <a:r>
            <a:rPr lang="en-US"/>
            <a:t>Ensure that our Foreman is properly assigning work the day before, so everyone can stay on task for the full day.</a:t>
          </a:r>
        </a:p>
      </dgm:t>
    </dgm:pt>
    <dgm:pt modelId="{1EE2C2E4-65E8-4CFB-9295-0E5333ACE2CE}" type="parTrans" cxnId="{EA3F37FE-EA2A-4F6F-A480-26F8F5724366}">
      <dgm:prSet/>
      <dgm:spPr/>
      <dgm:t>
        <a:bodyPr/>
        <a:lstStyle/>
        <a:p>
          <a:endParaRPr lang="en-US"/>
        </a:p>
      </dgm:t>
    </dgm:pt>
    <dgm:pt modelId="{F08EBEDC-E130-4E14-BEBC-6E61C2978A11}" type="sibTrans" cxnId="{EA3F37FE-EA2A-4F6F-A480-26F8F5724366}">
      <dgm:prSet/>
      <dgm:spPr/>
      <dgm:t>
        <a:bodyPr/>
        <a:lstStyle/>
        <a:p>
          <a:endParaRPr lang="en-US"/>
        </a:p>
      </dgm:t>
    </dgm:pt>
    <dgm:pt modelId="{607CECF4-6CF2-4587-A126-B3BCB6422127}">
      <dgm:prSet/>
      <dgm:spPr/>
      <dgm:t>
        <a:bodyPr/>
        <a:lstStyle/>
        <a:p>
          <a:r>
            <a:rPr lang="en-US"/>
            <a:t>We also have a low first-time fill rate, so getting together with the parts manager to find a way to stock the needed parts.</a:t>
          </a:r>
        </a:p>
      </dgm:t>
    </dgm:pt>
    <dgm:pt modelId="{C16C9A32-0C1E-408F-B284-F6D67607321A}" type="parTrans" cxnId="{86E4540C-2A41-4B8B-A52B-066827AA7B36}">
      <dgm:prSet/>
      <dgm:spPr/>
      <dgm:t>
        <a:bodyPr/>
        <a:lstStyle/>
        <a:p>
          <a:endParaRPr lang="en-US"/>
        </a:p>
      </dgm:t>
    </dgm:pt>
    <dgm:pt modelId="{15F204B5-ACD1-4702-AAA5-528943F00B22}" type="sibTrans" cxnId="{86E4540C-2A41-4B8B-A52B-066827AA7B36}">
      <dgm:prSet/>
      <dgm:spPr/>
      <dgm:t>
        <a:bodyPr/>
        <a:lstStyle/>
        <a:p>
          <a:endParaRPr lang="en-US"/>
        </a:p>
      </dgm:t>
    </dgm:pt>
    <dgm:pt modelId="{AC14FB4F-7C64-42E2-904C-411F216E3831}">
      <dgm:prSet/>
      <dgm:spPr/>
      <dgm:t>
        <a:bodyPr/>
        <a:lstStyle/>
        <a:p>
          <a:r>
            <a:rPr lang="en-US"/>
            <a:t>Examine effectiveness of Service salesmen, Foreman pre-assignment, and adjusted inventory in weekly meetings to see if they are effective.</a:t>
          </a:r>
        </a:p>
      </dgm:t>
    </dgm:pt>
    <dgm:pt modelId="{CCA987E6-22FE-4F16-A8FF-5AE7CBCA3B84}" type="parTrans" cxnId="{77B14730-9BB3-48CC-A71A-B5D0D07CCC9C}">
      <dgm:prSet/>
      <dgm:spPr/>
      <dgm:t>
        <a:bodyPr/>
        <a:lstStyle/>
        <a:p>
          <a:endParaRPr lang="en-US"/>
        </a:p>
      </dgm:t>
    </dgm:pt>
    <dgm:pt modelId="{9E5964AC-D155-4362-A4AF-F3E34443A9D0}" type="sibTrans" cxnId="{77B14730-9BB3-48CC-A71A-B5D0D07CCC9C}">
      <dgm:prSet/>
      <dgm:spPr/>
      <dgm:t>
        <a:bodyPr/>
        <a:lstStyle/>
        <a:p>
          <a:endParaRPr lang="en-US"/>
        </a:p>
      </dgm:t>
    </dgm:pt>
    <dgm:pt modelId="{A2ABBB65-EE63-4ACB-B13A-18E8927CD6B0}" type="pres">
      <dgm:prSet presAssocID="{8D24D31E-3854-4FE8-9D1E-5D763C18996C}" presName="root" presStyleCnt="0">
        <dgm:presLayoutVars>
          <dgm:dir/>
          <dgm:resizeHandles val="exact"/>
        </dgm:presLayoutVars>
      </dgm:prSet>
      <dgm:spPr/>
    </dgm:pt>
    <dgm:pt modelId="{7FB98CE1-1267-4F00-B20D-CCE5767D86AC}" type="pres">
      <dgm:prSet presAssocID="{33B368EF-2585-4083-A8A5-28FA721570C8}" presName="compNode" presStyleCnt="0"/>
      <dgm:spPr/>
    </dgm:pt>
    <dgm:pt modelId="{24E4711A-A21E-4095-AF40-118D60170F34}" type="pres">
      <dgm:prSet presAssocID="{33B368EF-2585-4083-A8A5-28FA721570C8}" presName="bgRect" presStyleLbl="bgShp" presStyleIdx="0" presStyleCnt="6"/>
      <dgm:spPr/>
    </dgm:pt>
    <dgm:pt modelId="{4CE35DC3-74F9-4891-B19B-BF99E9FFA7A6}" type="pres">
      <dgm:prSet presAssocID="{33B368EF-2585-4083-A8A5-28FA721570C8}" presName="iconRect" presStyleLbl="node1" presStyleIdx="0" presStyleCnt="6"/>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Confused Person"/>
        </a:ext>
      </dgm:extLst>
    </dgm:pt>
    <dgm:pt modelId="{A10F65D1-DF2C-4BC2-9773-F4739FB599FC}" type="pres">
      <dgm:prSet presAssocID="{33B368EF-2585-4083-A8A5-28FA721570C8}" presName="spaceRect" presStyleCnt="0"/>
      <dgm:spPr/>
    </dgm:pt>
    <dgm:pt modelId="{CABD3F9E-9A68-4908-9BD5-B0AF9A529D18}" type="pres">
      <dgm:prSet presAssocID="{33B368EF-2585-4083-A8A5-28FA721570C8}" presName="parTx" presStyleLbl="revTx" presStyleIdx="0" presStyleCnt="8">
        <dgm:presLayoutVars>
          <dgm:chMax val="0"/>
          <dgm:chPref val="0"/>
        </dgm:presLayoutVars>
      </dgm:prSet>
      <dgm:spPr/>
    </dgm:pt>
    <dgm:pt modelId="{671E19AD-2DCB-4A75-9AD5-58A0CD71F2FF}" type="pres">
      <dgm:prSet presAssocID="{EEDDD304-7B15-4EC0-814E-090AA5642339}" presName="sibTrans" presStyleCnt="0"/>
      <dgm:spPr/>
    </dgm:pt>
    <dgm:pt modelId="{A0C8D848-29F0-415A-9A88-4FEA1C6B06D9}" type="pres">
      <dgm:prSet presAssocID="{A30BCB6C-B9EF-4F08-867C-2894132EA9E9}" presName="compNode" presStyleCnt="0"/>
      <dgm:spPr/>
    </dgm:pt>
    <dgm:pt modelId="{6342CF2B-AFB7-4369-8687-DA21E2D9773F}" type="pres">
      <dgm:prSet presAssocID="{A30BCB6C-B9EF-4F08-867C-2894132EA9E9}" presName="bgRect" presStyleLbl="bgShp" presStyleIdx="1" presStyleCnt="6"/>
      <dgm:spPr/>
    </dgm:pt>
    <dgm:pt modelId="{7D40C7F1-933B-4FAA-B422-B74BF13EE831}" type="pres">
      <dgm:prSet presAssocID="{A30BCB6C-B9EF-4F08-867C-2894132EA9E9}" presName="iconRect" presStyleLbl="node1" presStyleIdx="1" presStyleCnt="6"/>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Speed Bump"/>
        </a:ext>
      </dgm:extLst>
    </dgm:pt>
    <dgm:pt modelId="{B2F82478-AEF4-471B-8826-BF553BA7E877}" type="pres">
      <dgm:prSet presAssocID="{A30BCB6C-B9EF-4F08-867C-2894132EA9E9}" presName="spaceRect" presStyleCnt="0"/>
      <dgm:spPr/>
    </dgm:pt>
    <dgm:pt modelId="{3651736B-668A-4B49-8BD9-C86D7E8E9427}" type="pres">
      <dgm:prSet presAssocID="{A30BCB6C-B9EF-4F08-867C-2894132EA9E9}" presName="parTx" presStyleLbl="revTx" presStyleIdx="1" presStyleCnt="8">
        <dgm:presLayoutVars>
          <dgm:chMax val="0"/>
          <dgm:chPref val="0"/>
        </dgm:presLayoutVars>
      </dgm:prSet>
      <dgm:spPr/>
    </dgm:pt>
    <dgm:pt modelId="{4915D25B-8B75-40E4-94C8-4E7D51467A8C}" type="pres">
      <dgm:prSet presAssocID="{EE27C7E0-6DDB-4E75-822F-8EB256EDD170}" presName="sibTrans" presStyleCnt="0"/>
      <dgm:spPr/>
    </dgm:pt>
    <dgm:pt modelId="{9BDBD7AD-BB6D-4D79-B761-235B3033C22B}" type="pres">
      <dgm:prSet presAssocID="{FAD8B4F6-4D89-4168-8203-B368C7FB36EF}" presName="compNode" presStyleCnt="0"/>
      <dgm:spPr/>
    </dgm:pt>
    <dgm:pt modelId="{7C9DAA54-F68D-4041-B057-78BEEC3B9ACD}" type="pres">
      <dgm:prSet presAssocID="{FAD8B4F6-4D89-4168-8203-B368C7FB36EF}" presName="bgRect" presStyleLbl="bgShp" presStyleIdx="2" presStyleCnt="6"/>
      <dgm:spPr/>
    </dgm:pt>
    <dgm:pt modelId="{5271FD29-E4D2-4E14-8594-A8F27B25C770}" type="pres">
      <dgm:prSet presAssocID="{FAD8B4F6-4D89-4168-8203-B368C7FB36EF}" presName="iconRect" presStyleLbl="node1" presStyleIdx="2" presStyleCnt="6"/>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Rupee"/>
        </a:ext>
      </dgm:extLst>
    </dgm:pt>
    <dgm:pt modelId="{6C747D83-F8B1-4FC9-A975-4EC6D2FF1AC9}" type="pres">
      <dgm:prSet presAssocID="{FAD8B4F6-4D89-4168-8203-B368C7FB36EF}" presName="spaceRect" presStyleCnt="0"/>
      <dgm:spPr/>
    </dgm:pt>
    <dgm:pt modelId="{C84E2B38-F8D9-4BEF-82C5-1E0C59CEBC6B}" type="pres">
      <dgm:prSet presAssocID="{FAD8B4F6-4D89-4168-8203-B368C7FB36EF}" presName="parTx" presStyleLbl="revTx" presStyleIdx="2" presStyleCnt="8">
        <dgm:presLayoutVars>
          <dgm:chMax val="0"/>
          <dgm:chPref val="0"/>
        </dgm:presLayoutVars>
      </dgm:prSet>
      <dgm:spPr/>
    </dgm:pt>
    <dgm:pt modelId="{5B4C09F6-EFDA-4309-97EA-7BFF0D291477}" type="pres">
      <dgm:prSet presAssocID="{FAD8B4F6-4D89-4168-8203-B368C7FB36EF}" presName="desTx" presStyleLbl="revTx" presStyleIdx="3" presStyleCnt="8">
        <dgm:presLayoutVars/>
      </dgm:prSet>
      <dgm:spPr/>
    </dgm:pt>
    <dgm:pt modelId="{67AA2820-EF05-46B6-9DC1-DD09B4C0DC58}" type="pres">
      <dgm:prSet presAssocID="{C333E3F8-D331-45EC-ACD2-CB98DA140FD2}" presName="sibTrans" presStyleCnt="0"/>
      <dgm:spPr/>
    </dgm:pt>
    <dgm:pt modelId="{C12A0957-DFF2-484C-84A1-82C49D14A747}" type="pres">
      <dgm:prSet presAssocID="{3DB7351D-4218-4A5F-BCF3-6CE9E74CF71A}" presName="compNode" presStyleCnt="0"/>
      <dgm:spPr/>
    </dgm:pt>
    <dgm:pt modelId="{FFAE2453-4FEA-427A-8CE0-2F76BBCEDA49}" type="pres">
      <dgm:prSet presAssocID="{3DB7351D-4218-4A5F-BCF3-6CE9E74CF71A}" presName="bgRect" presStyleLbl="bgShp" presStyleIdx="3" presStyleCnt="6"/>
      <dgm:spPr/>
    </dgm:pt>
    <dgm:pt modelId="{4BEABE55-EBFA-450B-A582-18E30C549F02}" type="pres">
      <dgm:prSet presAssocID="{3DB7351D-4218-4A5F-BCF3-6CE9E74CF71A}" presName="iconRect" presStyleLbl="node1" presStyleIdx="3" presStyleCnt="6"/>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Welder"/>
        </a:ext>
      </dgm:extLst>
    </dgm:pt>
    <dgm:pt modelId="{7086BD23-3A80-45AB-BE38-507713BBA5A0}" type="pres">
      <dgm:prSet presAssocID="{3DB7351D-4218-4A5F-BCF3-6CE9E74CF71A}" presName="spaceRect" presStyleCnt="0"/>
      <dgm:spPr/>
    </dgm:pt>
    <dgm:pt modelId="{6E7CD1B0-D3AA-4ADC-A31E-92175E1F378A}" type="pres">
      <dgm:prSet presAssocID="{3DB7351D-4218-4A5F-BCF3-6CE9E74CF71A}" presName="parTx" presStyleLbl="revTx" presStyleIdx="4" presStyleCnt="8">
        <dgm:presLayoutVars>
          <dgm:chMax val="0"/>
          <dgm:chPref val="0"/>
        </dgm:presLayoutVars>
      </dgm:prSet>
      <dgm:spPr/>
    </dgm:pt>
    <dgm:pt modelId="{27E916FC-D35D-41F1-8F1C-D2E0D7195637}" type="pres">
      <dgm:prSet presAssocID="{3DB7351D-4218-4A5F-BCF3-6CE9E74CF71A}" presName="desTx" presStyleLbl="revTx" presStyleIdx="5" presStyleCnt="8">
        <dgm:presLayoutVars/>
      </dgm:prSet>
      <dgm:spPr/>
    </dgm:pt>
    <dgm:pt modelId="{38E7C5C9-3D27-47BD-AFDD-23D0FC02E791}" type="pres">
      <dgm:prSet presAssocID="{32919C8A-2482-4E61-8B22-BB207E4259A4}" presName="sibTrans" presStyleCnt="0"/>
      <dgm:spPr/>
    </dgm:pt>
    <dgm:pt modelId="{51EDBD2F-BE93-4882-B68E-E520DB9B71DC}" type="pres">
      <dgm:prSet presAssocID="{607CECF4-6CF2-4587-A126-B3BCB6422127}" presName="compNode" presStyleCnt="0"/>
      <dgm:spPr/>
    </dgm:pt>
    <dgm:pt modelId="{911FEE3E-D23F-4551-9470-743892D93AEC}" type="pres">
      <dgm:prSet presAssocID="{607CECF4-6CF2-4587-A126-B3BCB6422127}" presName="bgRect" presStyleLbl="bgShp" presStyleIdx="4" presStyleCnt="6"/>
      <dgm:spPr/>
    </dgm:pt>
    <dgm:pt modelId="{35D94C09-0AF4-4F58-AFA4-8602F8B2C8D7}" type="pres">
      <dgm:prSet presAssocID="{607CECF4-6CF2-4587-A126-B3BCB6422127}" presName="iconRect" presStyleLbl="node1" presStyleIdx="4" presStyleCnt="6"/>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Flowchart"/>
        </a:ext>
      </dgm:extLst>
    </dgm:pt>
    <dgm:pt modelId="{D1625A53-F3BB-4F70-841B-FD1A29D9DDBA}" type="pres">
      <dgm:prSet presAssocID="{607CECF4-6CF2-4587-A126-B3BCB6422127}" presName="spaceRect" presStyleCnt="0"/>
      <dgm:spPr/>
    </dgm:pt>
    <dgm:pt modelId="{13F4F518-E6F4-4A2C-8A49-EEC8C2858D8D}" type="pres">
      <dgm:prSet presAssocID="{607CECF4-6CF2-4587-A126-B3BCB6422127}" presName="parTx" presStyleLbl="revTx" presStyleIdx="6" presStyleCnt="8">
        <dgm:presLayoutVars>
          <dgm:chMax val="0"/>
          <dgm:chPref val="0"/>
        </dgm:presLayoutVars>
      </dgm:prSet>
      <dgm:spPr/>
    </dgm:pt>
    <dgm:pt modelId="{24E0F3BE-1F88-43A1-85D2-39FF907092F6}" type="pres">
      <dgm:prSet presAssocID="{15F204B5-ACD1-4702-AAA5-528943F00B22}" presName="sibTrans" presStyleCnt="0"/>
      <dgm:spPr/>
    </dgm:pt>
    <dgm:pt modelId="{CE3D09A0-DE4F-4140-A6B0-4EE4B04A2400}" type="pres">
      <dgm:prSet presAssocID="{AC14FB4F-7C64-42E2-904C-411F216E3831}" presName="compNode" presStyleCnt="0"/>
      <dgm:spPr/>
    </dgm:pt>
    <dgm:pt modelId="{20DA023A-D9F1-41A3-A845-F4364DDC4FF4}" type="pres">
      <dgm:prSet presAssocID="{AC14FB4F-7C64-42E2-904C-411F216E3831}" presName="bgRect" presStyleLbl="bgShp" presStyleIdx="5" presStyleCnt="6"/>
      <dgm:spPr/>
    </dgm:pt>
    <dgm:pt modelId="{0AFF09E8-F1CB-4DA9-875E-83EC8267660E}" type="pres">
      <dgm:prSet presAssocID="{AC14FB4F-7C64-42E2-904C-411F216E3831}" presName="iconRect" presStyleLbl="node1" presStyleIdx="5" presStyleCnt="6"/>
      <dgm:spPr>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a:noFill/>
        </a:ln>
      </dgm:spPr>
      <dgm:extLst>
        <a:ext uri="{E40237B7-FDA0-4F09-8148-C483321AD2D9}">
          <dgm14:cNvPr xmlns:dgm14="http://schemas.microsoft.com/office/drawing/2010/diagram" id="0" name="" descr="Meeting"/>
        </a:ext>
      </dgm:extLst>
    </dgm:pt>
    <dgm:pt modelId="{E338A386-CDF9-4C93-9DB4-351A67DB85E1}" type="pres">
      <dgm:prSet presAssocID="{AC14FB4F-7C64-42E2-904C-411F216E3831}" presName="spaceRect" presStyleCnt="0"/>
      <dgm:spPr/>
    </dgm:pt>
    <dgm:pt modelId="{A77D0282-FF94-4F2B-8F82-AF2B8009A10A}" type="pres">
      <dgm:prSet presAssocID="{AC14FB4F-7C64-42E2-904C-411F216E3831}" presName="parTx" presStyleLbl="revTx" presStyleIdx="7" presStyleCnt="8">
        <dgm:presLayoutVars>
          <dgm:chMax val="0"/>
          <dgm:chPref val="0"/>
        </dgm:presLayoutVars>
      </dgm:prSet>
      <dgm:spPr/>
    </dgm:pt>
  </dgm:ptLst>
  <dgm:cxnLst>
    <dgm:cxn modelId="{8A5EB402-DBBB-4DBD-9EAE-8AF736191211}" srcId="{FAD8B4F6-4D89-4168-8203-B368C7FB36EF}" destId="{C2B05DA4-E0EC-457C-9FF6-BF9FC5EFF5AC}" srcOrd="0" destOrd="0" parTransId="{6D9C6C2E-FE3D-4B78-9554-8B2FFD6ADCFA}" sibTransId="{3B917C18-EF87-47B4-B2F3-2201ACED2457}"/>
    <dgm:cxn modelId="{40C99A07-98E3-4116-B374-590F041D8CE7}" srcId="{8D24D31E-3854-4FE8-9D1E-5D763C18996C}" destId="{A30BCB6C-B9EF-4F08-867C-2894132EA9E9}" srcOrd="1" destOrd="0" parTransId="{F835A748-6ECF-43B9-9D4D-24822CF162B4}" sibTransId="{EE27C7E0-6DDB-4E75-822F-8EB256EDD170}"/>
    <dgm:cxn modelId="{86E4540C-2A41-4B8B-A52B-066827AA7B36}" srcId="{8D24D31E-3854-4FE8-9D1E-5D763C18996C}" destId="{607CECF4-6CF2-4587-A126-B3BCB6422127}" srcOrd="4" destOrd="0" parTransId="{C16C9A32-0C1E-408F-B284-F6D67607321A}" sibTransId="{15F204B5-ACD1-4702-AAA5-528943F00B22}"/>
    <dgm:cxn modelId="{3496101E-64BE-4A57-9E3D-4B4B8F80767B}" type="presOf" srcId="{F8A01522-E556-4ACC-8D8B-589F5A0F9A29}" destId="{27E916FC-D35D-41F1-8F1C-D2E0D7195637}" srcOrd="0" destOrd="0" presId="urn:microsoft.com/office/officeart/2018/2/layout/IconVerticalSolidList"/>
    <dgm:cxn modelId="{77B14730-9BB3-48CC-A71A-B5D0D07CCC9C}" srcId="{8D24D31E-3854-4FE8-9D1E-5D763C18996C}" destId="{AC14FB4F-7C64-42E2-904C-411F216E3831}" srcOrd="5" destOrd="0" parTransId="{CCA987E6-22FE-4F16-A8FF-5AE7CBCA3B84}" sibTransId="{9E5964AC-D155-4362-A4AF-F3E34443A9D0}"/>
    <dgm:cxn modelId="{2C9D033C-7714-4520-91BA-4B0291DE2117}" srcId="{8D24D31E-3854-4FE8-9D1E-5D763C18996C}" destId="{33B368EF-2585-4083-A8A5-28FA721570C8}" srcOrd="0" destOrd="0" parTransId="{5C0A6AA2-6B0C-4E9B-84F9-6839BDEAD16C}" sibTransId="{EEDDD304-7B15-4EC0-814E-090AA5642339}"/>
    <dgm:cxn modelId="{2C91A241-0D3A-424B-B35A-F7616ADE2BE4}" type="presOf" srcId="{33B368EF-2585-4083-A8A5-28FA721570C8}" destId="{CABD3F9E-9A68-4908-9BD5-B0AF9A529D18}" srcOrd="0" destOrd="0" presId="urn:microsoft.com/office/officeart/2018/2/layout/IconVerticalSolidList"/>
    <dgm:cxn modelId="{E7D9997B-8783-412C-B7E9-F1754C3A6A56}" type="presOf" srcId="{8D24D31E-3854-4FE8-9D1E-5D763C18996C}" destId="{A2ABBB65-EE63-4ACB-B13A-18E8927CD6B0}" srcOrd="0" destOrd="0" presId="urn:microsoft.com/office/officeart/2018/2/layout/IconVerticalSolidList"/>
    <dgm:cxn modelId="{A6851C91-9D63-4BD1-82D0-AAA9A5405093}" type="presOf" srcId="{FAD8B4F6-4D89-4168-8203-B368C7FB36EF}" destId="{C84E2B38-F8D9-4BEF-82C5-1E0C59CEBC6B}" srcOrd="0" destOrd="0" presId="urn:microsoft.com/office/officeart/2018/2/layout/IconVerticalSolidList"/>
    <dgm:cxn modelId="{22F9C4A8-8483-4EA7-8E9B-468DB640D7D9}" srcId="{8D24D31E-3854-4FE8-9D1E-5D763C18996C}" destId="{3DB7351D-4218-4A5F-BCF3-6CE9E74CF71A}" srcOrd="3" destOrd="0" parTransId="{728C1EF0-6BA2-4E44-9741-9B5FECA6A8B9}" sibTransId="{32919C8A-2482-4E61-8B22-BB207E4259A4}"/>
    <dgm:cxn modelId="{C00D25AA-6C93-447C-A511-ECFAA035A748}" srcId="{8D24D31E-3854-4FE8-9D1E-5D763C18996C}" destId="{FAD8B4F6-4D89-4168-8203-B368C7FB36EF}" srcOrd="2" destOrd="0" parTransId="{62D0A73D-1F6F-4D40-BD82-ABA0802265F7}" sibTransId="{C333E3F8-D331-45EC-ACD2-CB98DA140FD2}"/>
    <dgm:cxn modelId="{36913AB7-7385-48D8-BB03-11D590155391}" type="presOf" srcId="{3DB7351D-4218-4A5F-BCF3-6CE9E74CF71A}" destId="{6E7CD1B0-D3AA-4ADC-A31E-92175E1F378A}" srcOrd="0" destOrd="0" presId="urn:microsoft.com/office/officeart/2018/2/layout/IconVerticalSolidList"/>
    <dgm:cxn modelId="{5F1103D5-5A4C-489E-92D2-AFE8DC34F9E0}" type="presOf" srcId="{A30BCB6C-B9EF-4F08-867C-2894132EA9E9}" destId="{3651736B-668A-4B49-8BD9-C86D7E8E9427}" srcOrd="0" destOrd="0" presId="urn:microsoft.com/office/officeart/2018/2/layout/IconVerticalSolidList"/>
    <dgm:cxn modelId="{CA1D54DD-D8EA-47D8-B6D6-646EB6887033}" type="presOf" srcId="{C2B05DA4-E0EC-457C-9FF6-BF9FC5EFF5AC}" destId="{5B4C09F6-EFDA-4309-97EA-7BFF0D291477}" srcOrd="0" destOrd="0" presId="urn:microsoft.com/office/officeart/2018/2/layout/IconVerticalSolidList"/>
    <dgm:cxn modelId="{244A7DE5-7E9A-4541-A34F-6C2F598C7C38}" type="presOf" srcId="{AC14FB4F-7C64-42E2-904C-411F216E3831}" destId="{A77D0282-FF94-4F2B-8F82-AF2B8009A10A}" srcOrd="0" destOrd="0" presId="urn:microsoft.com/office/officeart/2018/2/layout/IconVerticalSolidList"/>
    <dgm:cxn modelId="{D2AB7EF2-A4F9-42FB-BA29-DE1E55B4943F}" type="presOf" srcId="{607CECF4-6CF2-4587-A126-B3BCB6422127}" destId="{13F4F518-E6F4-4A2C-8A49-EEC8C2858D8D}" srcOrd="0" destOrd="0" presId="urn:microsoft.com/office/officeart/2018/2/layout/IconVerticalSolidList"/>
    <dgm:cxn modelId="{EA3F37FE-EA2A-4F6F-A480-26F8F5724366}" srcId="{3DB7351D-4218-4A5F-BCF3-6CE9E74CF71A}" destId="{F8A01522-E556-4ACC-8D8B-589F5A0F9A29}" srcOrd="0" destOrd="0" parTransId="{1EE2C2E4-65E8-4CFB-9295-0E5333ACE2CE}" sibTransId="{F08EBEDC-E130-4E14-BEBC-6E61C2978A11}"/>
    <dgm:cxn modelId="{6619E141-7F05-4A69-BA2A-7DE69BAFCBE0}" type="presParOf" srcId="{A2ABBB65-EE63-4ACB-B13A-18E8927CD6B0}" destId="{7FB98CE1-1267-4F00-B20D-CCE5767D86AC}" srcOrd="0" destOrd="0" presId="urn:microsoft.com/office/officeart/2018/2/layout/IconVerticalSolidList"/>
    <dgm:cxn modelId="{83AE4929-42E2-4222-A598-FA65D2ED3199}" type="presParOf" srcId="{7FB98CE1-1267-4F00-B20D-CCE5767D86AC}" destId="{24E4711A-A21E-4095-AF40-118D60170F34}" srcOrd="0" destOrd="0" presId="urn:microsoft.com/office/officeart/2018/2/layout/IconVerticalSolidList"/>
    <dgm:cxn modelId="{C36D773E-A407-4462-82E3-8FE78256A1D3}" type="presParOf" srcId="{7FB98CE1-1267-4F00-B20D-CCE5767D86AC}" destId="{4CE35DC3-74F9-4891-B19B-BF99E9FFA7A6}" srcOrd="1" destOrd="0" presId="urn:microsoft.com/office/officeart/2018/2/layout/IconVerticalSolidList"/>
    <dgm:cxn modelId="{C1DEC98C-A497-41DC-A36A-3C031A7F55F4}" type="presParOf" srcId="{7FB98CE1-1267-4F00-B20D-CCE5767D86AC}" destId="{A10F65D1-DF2C-4BC2-9773-F4739FB599FC}" srcOrd="2" destOrd="0" presId="urn:microsoft.com/office/officeart/2018/2/layout/IconVerticalSolidList"/>
    <dgm:cxn modelId="{8B602251-78EB-474D-854E-26E7DD5910D1}" type="presParOf" srcId="{7FB98CE1-1267-4F00-B20D-CCE5767D86AC}" destId="{CABD3F9E-9A68-4908-9BD5-B0AF9A529D18}" srcOrd="3" destOrd="0" presId="urn:microsoft.com/office/officeart/2018/2/layout/IconVerticalSolidList"/>
    <dgm:cxn modelId="{EBA06063-949B-4638-B5EB-B87226C422C3}" type="presParOf" srcId="{A2ABBB65-EE63-4ACB-B13A-18E8927CD6B0}" destId="{671E19AD-2DCB-4A75-9AD5-58A0CD71F2FF}" srcOrd="1" destOrd="0" presId="urn:microsoft.com/office/officeart/2018/2/layout/IconVerticalSolidList"/>
    <dgm:cxn modelId="{7338B6F6-03E0-4D24-8478-617CD09FE908}" type="presParOf" srcId="{A2ABBB65-EE63-4ACB-B13A-18E8927CD6B0}" destId="{A0C8D848-29F0-415A-9A88-4FEA1C6B06D9}" srcOrd="2" destOrd="0" presId="urn:microsoft.com/office/officeart/2018/2/layout/IconVerticalSolidList"/>
    <dgm:cxn modelId="{3D62EA13-01AE-4B77-BEC6-47B4EFC71C23}" type="presParOf" srcId="{A0C8D848-29F0-415A-9A88-4FEA1C6B06D9}" destId="{6342CF2B-AFB7-4369-8687-DA21E2D9773F}" srcOrd="0" destOrd="0" presId="urn:microsoft.com/office/officeart/2018/2/layout/IconVerticalSolidList"/>
    <dgm:cxn modelId="{CC3C3DF1-9DB3-4DF5-8352-7B9B408C6578}" type="presParOf" srcId="{A0C8D848-29F0-415A-9A88-4FEA1C6B06D9}" destId="{7D40C7F1-933B-4FAA-B422-B74BF13EE831}" srcOrd="1" destOrd="0" presId="urn:microsoft.com/office/officeart/2018/2/layout/IconVerticalSolidList"/>
    <dgm:cxn modelId="{9601B27A-AB80-4F2E-ACF8-25573EB399F3}" type="presParOf" srcId="{A0C8D848-29F0-415A-9A88-4FEA1C6B06D9}" destId="{B2F82478-AEF4-471B-8826-BF553BA7E877}" srcOrd="2" destOrd="0" presId="urn:microsoft.com/office/officeart/2018/2/layout/IconVerticalSolidList"/>
    <dgm:cxn modelId="{C9C80C6B-BB31-42E4-9420-7F8E39610288}" type="presParOf" srcId="{A0C8D848-29F0-415A-9A88-4FEA1C6B06D9}" destId="{3651736B-668A-4B49-8BD9-C86D7E8E9427}" srcOrd="3" destOrd="0" presId="urn:microsoft.com/office/officeart/2018/2/layout/IconVerticalSolidList"/>
    <dgm:cxn modelId="{80397833-E5EA-45FB-879A-5EC5A342B0D7}" type="presParOf" srcId="{A2ABBB65-EE63-4ACB-B13A-18E8927CD6B0}" destId="{4915D25B-8B75-40E4-94C8-4E7D51467A8C}" srcOrd="3" destOrd="0" presId="urn:microsoft.com/office/officeart/2018/2/layout/IconVerticalSolidList"/>
    <dgm:cxn modelId="{004007A7-A7C7-44BB-BBCC-A80D52371756}" type="presParOf" srcId="{A2ABBB65-EE63-4ACB-B13A-18E8927CD6B0}" destId="{9BDBD7AD-BB6D-4D79-B761-235B3033C22B}" srcOrd="4" destOrd="0" presId="urn:microsoft.com/office/officeart/2018/2/layout/IconVerticalSolidList"/>
    <dgm:cxn modelId="{6508D9A8-0F97-427A-9FAB-6CCED8BA1121}" type="presParOf" srcId="{9BDBD7AD-BB6D-4D79-B761-235B3033C22B}" destId="{7C9DAA54-F68D-4041-B057-78BEEC3B9ACD}" srcOrd="0" destOrd="0" presId="urn:microsoft.com/office/officeart/2018/2/layout/IconVerticalSolidList"/>
    <dgm:cxn modelId="{55910239-54AB-4FBD-B7C6-CB3E92E01BC1}" type="presParOf" srcId="{9BDBD7AD-BB6D-4D79-B761-235B3033C22B}" destId="{5271FD29-E4D2-4E14-8594-A8F27B25C770}" srcOrd="1" destOrd="0" presId="urn:microsoft.com/office/officeart/2018/2/layout/IconVerticalSolidList"/>
    <dgm:cxn modelId="{2DC5F2DD-01A1-4C92-9D75-10FC2E5BBCCB}" type="presParOf" srcId="{9BDBD7AD-BB6D-4D79-B761-235B3033C22B}" destId="{6C747D83-F8B1-4FC9-A975-4EC6D2FF1AC9}" srcOrd="2" destOrd="0" presId="urn:microsoft.com/office/officeart/2018/2/layout/IconVerticalSolidList"/>
    <dgm:cxn modelId="{09F18196-AC39-4FE5-8F9C-92AEFD9F5240}" type="presParOf" srcId="{9BDBD7AD-BB6D-4D79-B761-235B3033C22B}" destId="{C84E2B38-F8D9-4BEF-82C5-1E0C59CEBC6B}" srcOrd="3" destOrd="0" presId="urn:microsoft.com/office/officeart/2018/2/layout/IconVerticalSolidList"/>
    <dgm:cxn modelId="{88C95CA0-F635-4CBD-9939-4ED85E7D79E0}" type="presParOf" srcId="{9BDBD7AD-BB6D-4D79-B761-235B3033C22B}" destId="{5B4C09F6-EFDA-4309-97EA-7BFF0D291477}" srcOrd="4" destOrd="0" presId="urn:microsoft.com/office/officeart/2018/2/layout/IconVerticalSolidList"/>
    <dgm:cxn modelId="{A9647557-9B65-45BD-A226-8CF62CFA231C}" type="presParOf" srcId="{A2ABBB65-EE63-4ACB-B13A-18E8927CD6B0}" destId="{67AA2820-EF05-46B6-9DC1-DD09B4C0DC58}" srcOrd="5" destOrd="0" presId="urn:microsoft.com/office/officeart/2018/2/layout/IconVerticalSolidList"/>
    <dgm:cxn modelId="{AC17C199-80FB-431C-AC10-388466CBE8ED}" type="presParOf" srcId="{A2ABBB65-EE63-4ACB-B13A-18E8927CD6B0}" destId="{C12A0957-DFF2-484C-84A1-82C49D14A747}" srcOrd="6" destOrd="0" presId="urn:microsoft.com/office/officeart/2018/2/layout/IconVerticalSolidList"/>
    <dgm:cxn modelId="{EC1133BA-462C-4DDE-96E6-1195F3E6CCE3}" type="presParOf" srcId="{C12A0957-DFF2-484C-84A1-82C49D14A747}" destId="{FFAE2453-4FEA-427A-8CE0-2F76BBCEDA49}" srcOrd="0" destOrd="0" presId="urn:microsoft.com/office/officeart/2018/2/layout/IconVerticalSolidList"/>
    <dgm:cxn modelId="{2C80F789-88B8-4BD2-AB56-41A5AD2D932B}" type="presParOf" srcId="{C12A0957-DFF2-484C-84A1-82C49D14A747}" destId="{4BEABE55-EBFA-450B-A582-18E30C549F02}" srcOrd="1" destOrd="0" presId="urn:microsoft.com/office/officeart/2018/2/layout/IconVerticalSolidList"/>
    <dgm:cxn modelId="{104D2AD3-C1D5-4F8B-8F97-3986D9C6E01D}" type="presParOf" srcId="{C12A0957-DFF2-484C-84A1-82C49D14A747}" destId="{7086BD23-3A80-45AB-BE38-507713BBA5A0}" srcOrd="2" destOrd="0" presId="urn:microsoft.com/office/officeart/2018/2/layout/IconVerticalSolidList"/>
    <dgm:cxn modelId="{A904A807-BEED-4FEF-9A4A-9E4079F2DEDC}" type="presParOf" srcId="{C12A0957-DFF2-484C-84A1-82C49D14A747}" destId="{6E7CD1B0-D3AA-4ADC-A31E-92175E1F378A}" srcOrd="3" destOrd="0" presId="urn:microsoft.com/office/officeart/2018/2/layout/IconVerticalSolidList"/>
    <dgm:cxn modelId="{6C499D59-6782-4516-9D1F-58587A50B9F3}" type="presParOf" srcId="{C12A0957-DFF2-484C-84A1-82C49D14A747}" destId="{27E916FC-D35D-41F1-8F1C-D2E0D7195637}" srcOrd="4" destOrd="0" presId="urn:microsoft.com/office/officeart/2018/2/layout/IconVerticalSolidList"/>
    <dgm:cxn modelId="{315268E7-0381-4D80-9FF4-8865ACBEC5DF}" type="presParOf" srcId="{A2ABBB65-EE63-4ACB-B13A-18E8927CD6B0}" destId="{38E7C5C9-3D27-47BD-AFDD-23D0FC02E791}" srcOrd="7" destOrd="0" presId="urn:microsoft.com/office/officeart/2018/2/layout/IconVerticalSolidList"/>
    <dgm:cxn modelId="{1E9AD20B-3E81-41C7-9374-7138A66E4B03}" type="presParOf" srcId="{A2ABBB65-EE63-4ACB-B13A-18E8927CD6B0}" destId="{51EDBD2F-BE93-4882-B68E-E520DB9B71DC}" srcOrd="8" destOrd="0" presId="urn:microsoft.com/office/officeart/2018/2/layout/IconVerticalSolidList"/>
    <dgm:cxn modelId="{79B33C2B-E09F-4392-9C69-251CC1052C71}" type="presParOf" srcId="{51EDBD2F-BE93-4882-B68E-E520DB9B71DC}" destId="{911FEE3E-D23F-4551-9470-743892D93AEC}" srcOrd="0" destOrd="0" presId="urn:microsoft.com/office/officeart/2018/2/layout/IconVerticalSolidList"/>
    <dgm:cxn modelId="{8BEEF4F4-E0E3-4821-B92E-05A065700EA7}" type="presParOf" srcId="{51EDBD2F-BE93-4882-B68E-E520DB9B71DC}" destId="{35D94C09-0AF4-4F58-AFA4-8602F8B2C8D7}" srcOrd="1" destOrd="0" presId="urn:microsoft.com/office/officeart/2018/2/layout/IconVerticalSolidList"/>
    <dgm:cxn modelId="{A72C6554-724A-4796-9043-172EE7C2ECCC}" type="presParOf" srcId="{51EDBD2F-BE93-4882-B68E-E520DB9B71DC}" destId="{D1625A53-F3BB-4F70-841B-FD1A29D9DDBA}" srcOrd="2" destOrd="0" presId="urn:microsoft.com/office/officeart/2018/2/layout/IconVerticalSolidList"/>
    <dgm:cxn modelId="{2E747A0A-9361-4C91-A244-EF71ABF82FF0}" type="presParOf" srcId="{51EDBD2F-BE93-4882-B68E-E520DB9B71DC}" destId="{13F4F518-E6F4-4A2C-8A49-EEC8C2858D8D}" srcOrd="3" destOrd="0" presId="urn:microsoft.com/office/officeart/2018/2/layout/IconVerticalSolidList"/>
    <dgm:cxn modelId="{6765F795-0875-4990-8E5C-F6BABE41BBA4}" type="presParOf" srcId="{A2ABBB65-EE63-4ACB-B13A-18E8927CD6B0}" destId="{24E0F3BE-1F88-43A1-85D2-39FF907092F6}" srcOrd="9" destOrd="0" presId="urn:microsoft.com/office/officeart/2018/2/layout/IconVerticalSolidList"/>
    <dgm:cxn modelId="{582AA529-C836-47B5-84E2-70D4A1F31C15}" type="presParOf" srcId="{A2ABBB65-EE63-4ACB-B13A-18E8927CD6B0}" destId="{CE3D09A0-DE4F-4140-A6B0-4EE4B04A2400}" srcOrd="10" destOrd="0" presId="urn:microsoft.com/office/officeart/2018/2/layout/IconVerticalSolidList"/>
    <dgm:cxn modelId="{0F4C4291-F9D1-4689-A7B7-0C6959F6A377}" type="presParOf" srcId="{CE3D09A0-DE4F-4140-A6B0-4EE4B04A2400}" destId="{20DA023A-D9F1-41A3-A845-F4364DDC4FF4}" srcOrd="0" destOrd="0" presId="urn:microsoft.com/office/officeart/2018/2/layout/IconVerticalSolidList"/>
    <dgm:cxn modelId="{41AE2ECB-5E42-4338-963B-E8869DEB04D0}" type="presParOf" srcId="{CE3D09A0-DE4F-4140-A6B0-4EE4B04A2400}" destId="{0AFF09E8-F1CB-4DA9-875E-83EC8267660E}" srcOrd="1" destOrd="0" presId="urn:microsoft.com/office/officeart/2018/2/layout/IconVerticalSolidList"/>
    <dgm:cxn modelId="{A1F782B2-39FF-480F-8FE1-10AF7F8F01CC}" type="presParOf" srcId="{CE3D09A0-DE4F-4140-A6B0-4EE4B04A2400}" destId="{E338A386-CDF9-4C93-9DB4-351A67DB85E1}" srcOrd="2" destOrd="0" presId="urn:microsoft.com/office/officeart/2018/2/layout/IconVerticalSolidList"/>
    <dgm:cxn modelId="{4CD1F1B5-E484-4BF4-9943-157E00C0CA12}" type="presParOf" srcId="{CE3D09A0-DE4F-4140-A6B0-4EE4B04A2400}" destId="{A77D0282-FF94-4F2B-8F82-AF2B8009A10A}"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1C950CA-3044-4A2D-BBA9-D36D1F3C9AAF}" type="doc">
      <dgm:prSet loTypeId="urn:microsoft.com/office/officeart/2005/8/layout/vList2" loCatId="list" qsTypeId="urn:microsoft.com/office/officeart/2005/8/quickstyle/simple4" qsCatId="simple" csTypeId="urn:microsoft.com/office/officeart/2005/8/colors/colorful2" csCatId="colorful"/>
      <dgm:spPr/>
      <dgm:t>
        <a:bodyPr/>
        <a:lstStyle/>
        <a:p>
          <a:endParaRPr lang="en-US"/>
        </a:p>
      </dgm:t>
    </dgm:pt>
    <dgm:pt modelId="{450089EC-3C79-4314-803F-B6E013918B0B}">
      <dgm:prSet/>
      <dgm:spPr/>
      <dgm:t>
        <a:bodyPr/>
        <a:lstStyle/>
        <a:p>
          <a:r>
            <a:rPr lang="en-US" dirty="0"/>
            <a:t>Currently our training is our best feature</a:t>
          </a:r>
        </a:p>
      </dgm:t>
    </dgm:pt>
    <dgm:pt modelId="{8B34EAA5-FCE8-474E-B820-285C1EFD56D2}" type="parTrans" cxnId="{6FE4400B-88DE-4C36-9D19-DCA6C7D6EFF9}">
      <dgm:prSet/>
      <dgm:spPr/>
      <dgm:t>
        <a:bodyPr/>
        <a:lstStyle/>
        <a:p>
          <a:endParaRPr lang="en-US"/>
        </a:p>
      </dgm:t>
    </dgm:pt>
    <dgm:pt modelId="{A629E1BB-26D4-4072-B9DA-4637CAFE4C40}" type="sibTrans" cxnId="{6FE4400B-88DE-4C36-9D19-DCA6C7D6EFF9}">
      <dgm:prSet/>
      <dgm:spPr/>
      <dgm:t>
        <a:bodyPr/>
        <a:lstStyle/>
        <a:p>
          <a:endParaRPr lang="en-US"/>
        </a:p>
      </dgm:t>
    </dgm:pt>
    <dgm:pt modelId="{392573C7-F158-40F9-94C1-A45618ED4B8B}">
      <dgm:prSet/>
      <dgm:spPr/>
      <dgm:t>
        <a:bodyPr/>
        <a:lstStyle/>
        <a:p>
          <a:r>
            <a:rPr lang="en-US" dirty="0"/>
            <a:t>Slow months allow for increased time to do training</a:t>
          </a:r>
        </a:p>
      </dgm:t>
    </dgm:pt>
    <dgm:pt modelId="{B7404898-A399-4E1D-901D-5EF82BC212C4}" type="parTrans" cxnId="{236D4D23-7F67-47F4-A838-79CD9CEE9DC1}">
      <dgm:prSet/>
      <dgm:spPr/>
      <dgm:t>
        <a:bodyPr/>
        <a:lstStyle/>
        <a:p>
          <a:endParaRPr lang="en-US"/>
        </a:p>
      </dgm:t>
    </dgm:pt>
    <dgm:pt modelId="{45B27388-5C8E-49A3-9CCE-A7806F7CB7A0}" type="sibTrans" cxnId="{236D4D23-7F67-47F4-A838-79CD9CEE9DC1}">
      <dgm:prSet/>
      <dgm:spPr/>
      <dgm:t>
        <a:bodyPr/>
        <a:lstStyle/>
        <a:p>
          <a:endParaRPr lang="en-US"/>
        </a:p>
      </dgm:t>
    </dgm:pt>
    <dgm:pt modelId="{650A52F5-7ECA-4163-A9F8-2EE392979B51}">
      <dgm:prSet/>
      <dgm:spPr/>
      <dgm:t>
        <a:bodyPr/>
        <a:lstStyle/>
        <a:p>
          <a:r>
            <a:rPr lang="en-US"/>
            <a:t>Currently we are above the needed certifications in the shop, and most of our training decently high.</a:t>
          </a:r>
        </a:p>
      </dgm:t>
    </dgm:pt>
    <dgm:pt modelId="{730C3AFE-BC91-4E90-A563-FE58FF511FD8}" type="parTrans" cxnId="{99E02B8C-7D78-4DA2-BD87-3E506E3FA7C7}">
      <dgm:prSet/>
      <dgm:spPr/>
      <dgm:t>
        <a:bodyPr/>
        <a:lstStyle/>
        <a:p>
          <a:endParaRPr lang="en-US"/>
        </a:p>
      </dgm:t>
    </dgm:pt>
    <dgm:pt modelId="{E6E5C426-3B47-4205-84BE-64FA1CE5AB52}" type="sibTrans" cxnId="{99E02B8C-7D78-4DA2-BD87-3E506E3FA7C7}">
      <dgm:prSet/>
      <dgm:spPr/>
      <dgm:t>
        <a:bodyPr/>
        <a:lstStyle/>
        <a:p>
          <a:endParaRPr lang="en-US"/>
        </a:p>
      </dgm:t>
    </dgm:pt>
    <dgm:pt modelId="{C6053313-E65F-4F26-AB86-5A256E466AD8}">
      <dgm:prSet/>
      <dgm:spPr/>
      <dgm:t>
        <a:bodyPr/>
        <a:lstStyle/>
        <a:p>
          <a:r>
            <a:rPr lang="en-US" dirty="0"/>
            <a:t>We have a training schedule our serviced manager has, that marks an rough order for training for each tech, which makes it easier for our Foreman to plan on when to not put a tech on a new job.</a:t>
          </a:r>
        </a:p>
      </dgm:t>
    </dgm:pt>
    <dgm:pt modelId="{F45DDAFB-43FF-4F12-A187-126486AD1163}" type="parTrans" cxnId="{2105CAA4-FF4B-40D7-A928-A3163D594BAC}">
      <dgm:prSet/>
      <dgm:spPr/>
      <dgm:t>
        <a:bodyPr/>
        <a:lstStyle/>
        <a:p>
          <a:endParaRPr lang="en-US"/>
        </a:p>
      </dgm:t>
    </dgm:pt>
    <dgm:pt modelId="{2A937B14-CBDF-478E-8AB3-0B44D9F8DA15}" type="sibTrans" cxnId="{2105CAA4-FF4B-40D7-A928-A3163D594BAC}">
      <dgm:prSet/>
      <dgm:spPr/>
      <dgm:t>
        <a:bodyPr/>
        <a:lstStyle/>
        <a:p>
          <a:endParaRPr lang="en-US"/>
        </a:p>
      </dgm:t>
    </dgm:pt>
    <dgm:pt modelId="{FDB7F0A8-D518-4679-AC7F-4A1E23A183C1}">
      <dgm:prSet/>
      <dgm:spPr/>
      <dgm:t>
        <a:bodyPr/>
        <a:lstStyle/>
        <a:p>
          <a:r>
            <a:rPr lang="en-US" dirty="0"/>
            <a:t>Utilizing Paccar's accelerated MX program, to drag our C techs to B techs in a matter or months.</a:t>
          </a:r>
        </a:p>
      </dgm:t>
    </dgm:pt>
    <dgm:pt modelId="{FC5A6284-049F-4930-9DD2-9EC5B67F23E9}" type="parTrans" cxnId="{DEEFB605-369A-476A-9FF4-41C69E161DA7}">
      <dgm:prSet/>
      <dgm:spPr/>
      <dgm:t>
        <a:bodyPr/>
        <a:lstStyle/>
        <a:p>
          <a:endParaRPr lang="en-US"/>
        </a:p>
      </dgm:t>
    </dgm:pt>
    <dgm:pt modelId="{6D8CD7C8-425E-46E8-A18E-57220C401382}" type="sibTrans" cxnId="{DEEFB605-369A-476A-9FF4-41C69E161DA7}">
      <dgm:prSet/>
      <dgm:spPr/>
      <dgm:t>
        <a:bodyPr/>
        <a:lstStyle/>
        <a:p>
          <a:endParaRPr lang="en-US"/>
        </a:p>
      </dgm:t>
    </dgm:pt>
    <dgm:pt modelId="{1D1698D8-EA6C-47BC-97F9-03AF941BD8A2}" type="pres">
      <dgm:prSet presAssocID="{B1C950CA-3044-4A2D-BBA9-D36D1F3C9AAF}" presName="linear" presStyleCnt="0">
        <dgm:presLayoutVars>
          <dgm:animLvl val="lvl"/>
          <dgm:resizeHandles val="exact"/>
        </dgm:presLayoutVars>
      </dgm:prSet>
      <dgm:spPr/>
    </dgm:pt>
    <dgm:pt modelId="{CD26F807-58BD-4825-8AF7-638BFAE43D94}" type="pres">
      <dgm:prSet presAssocID="{450089EC-3C79-4314-803F-B6E013918B0B}" presName="parentText" presStyleLbl="node1" presStyleIdx="0" presStyleCnt="5">
        <dgm:presLayoutVars>
          <dgm:chMax val="0"/>
          <dgm:bulletEnabled val="1"/>
        </dgm:presLayoutVars>
      </dgm:prSet>
      <dgm:spPr/>
    </dgm:pt>
    <dgm:pt modelId="{AFAE89C1-516E-4FA2-8AAC-E0B706DF3480}" type="pres">
      <dgm:prSet presAssocID="{A629E1BB-26D4-4072-B9DA-4637CAFE4C40}" presName="spacer" presStyleCnt="0"/>
      <dgm:spPr/>
    </dgm:pt>
    <dgm:pt modelId="{5D44ADEE-3084-4289-92F3-7401C6D8F805}" type="pres">
      <dgm:prSet presAssocID="{392573C7-F158-40F9-94C1-A45618ED4B8B}" presName="parentText" presStyleLbl="node1" presStyleIdx="1" presStyleCnt="5">
        <dgm:presLayoutVars>
          <dgm:chMax val="0"/>
          <dgm:bulletEnabled val="1"/>
        </dgm:presLayoutVars>
      </dgm:prSet>
      <dgm:spPr/>
    </dgm:pt>
    <dgm:pt modelId="{F273FAE9-DF0D-4FD7-8353-0DCDFF33FA38}" type="pres">
      <dgm:prSet presAssocID="{45B27388-5C8E-49A3-9CCE-A7806F7CB7A0}" presName="spacer" presStyleCnt="0"/>
      <dgm:spPr/>
    </dgm:pt>
    <dgm:pt modelId="{96505F95-AB1D-4717-8530-52C2D23524AA}" type="pres">
      <dgm:prSet presAssocID="{650A52F5-7ECA-4163-A9F8-2EE392979B51}" presName="parentText" presStyleLbl="node1" presStyleIdx="2" presStyleCnt="5">
        <dgm:presLayoutVars>
          <dgm:chMax val="0"/>
          <dgm:bulletEnabled val="1"/>
        </dgm:presLayoutVars>
      </dgm:prSet>
      <dgm:spPr/>
    </dgm:pt>
    <dgm:pt modelId="{109E2E67-4904-41F3-AAEB-4FF958974BB1}" type="pres">
      <dgm:prSet presAssocID="{E6E5C426-3B47-4205-84BE-64FA1CE5AB52}" presName="spacer" presStyleCnt="0"/>
      <dgm:spPr/>
    </dgm:pt>
    <dgm:pt modelId="{543DB4E5-45F4-49A5-8FD6-63DCE0CE3FFD}" type="pres">
      <dgm:prSet presAssocID="{C6053313-E65F-4F26-AB86-5A256E466AD8}" presName="parentText" presStyleLbl="node1" presStyleIdx="3" presStyleCnt="5">
        <dgm:presLayoutVars>
          <dgm:chMax val="0"/>
          <dgm:bulletEnabled val="1"/>
        </dgm:presLayoutVars>
      </dgm:prSet>
      <dgm:spPr/>
    </dgm:pt>
    <dgm:pt modelId="{24A0E40A-9E55-4FE1-AD43-57D9798C0739}" type="pres">
      <dgm:prSet presAssocID="{2A937B14-CBDF-478E-8AB3-0B44D9F8DA15}" presName="spacer" presStyleCnt="0"/>
      <dgm:spPr/>
    </dgm:pt>
    <dgm:pt modelId="{7CF4AFED-471A-44F0-8CDE-218E73D17EDE}" type="pres">
      <dgm:prSet presAssocID="{FDB7F0A8-D518-4679-AC7F-4A1E23A183C1}" presName="parentText" presStyleLbl="node1" presStyleIdx="4" presStyleCnt="5">
        <dgm:presLayoutVars>
          <dgm:chMax val="0"/>
          <dgm:bulletEnabled val="1"/>
        </dgm:presLayoutVars>
      </dgm:prSet>
      <dgm:spPr/>
    </dgm:pt>
  </dgm:ptLst>
  <dgm:cxnLst>
    <dgm:cxn modelId="{DEEFB605-369A-476A-9FF4-41C69E161DA7}" srcId="{B1C950CA-3044-4A2D-BBA9-D36D1F3C9AAF}" destId="{FDB7F0A8-D518-4679-AC7F-4A1E23A183C1}" srcOrd="4" destOrd="0" parTransId="{FC5A6284-049F-4930-9DD2-9EC5B67F23E9}" sibTransId="{6D8CD7C8-425E-46E8-A18E-57220C401382}"/>
    <dgm:cxn modelId="{191DF607-FCAC-4051-B2A0-9E9DBA2A4995}" type="presOf" srcId="{FDB7F0A8-D518-4679-AC7F-4A1E23A183C1}" destId="{7CF4AFED-471A-44F0-8CDE-218E73D17EDE}" srcOrd="0" destOrd="0" presId="urn:microsoft.com/office/officeart/2005/8/layout/vList2"/>
    <dgm:cxn modelId="{6FE4400B-88DE-4C36-9D19-DCA6C7D6EFF9}" srcId="{B1C950CA-3044-4A2D-BBA9-D36D1F3C9AAF}" destId="{450089EC-3C79-4314-803F-B6E013918B0B}" srcOrd="0" destOrd="0" parTransId="{8B34EAA5-FCE8-474E-B820-285C1EFD56D2}" sibTransId="{A629E1BB-26D4-4072-B9DA-4637CAFE4C40}"/>
    <dgm:cxn modelId="{269B800B-6759-44AB-A668-2A1FEB122E5C}" type="presOf" srcId="{C6053313-E65F-4F26-AB86-5A256E466AD8}" destId="{543DB4E5-45F4-49A5-8FD6-63DCE0CE3FFD}" srcOrd="0" destOrd="0" presId="urn:microsoft.com/office/officeart/2005/8/layout/vList2"/>
    <dgm:cxn modelId="{236D4D23-7F67-47F4-A838-79CD9CEE9DC1}" srcId="{B1C950CA-3044-4A2D-BBA9-D36D1F3C9AAF}" destId="{392573C7-F158-40F9-94C1-A45618ED4B8B}" srcOrd="1" destOrd="0" parTransId="{B7404898-A399-4E1D-901D-5EF82BC212C4}" sibTransId="{45B27388-5C8E-49A3-9CCE-A7806F7CB7A0}"/>
    <dgm:cxn modelId="{3BDF1A3A-96B8-47BA-A81F-6E403E9C193D}" type="presOf" srcId="{B1C950CA-3044-4A2D-BBA9-D36D1F3C9AAF}" destId="{1D1698D8-EA6C-47BC-97F9-03AF941BD8A2}" srcOrd="0" destOrd="0" presId="urn:microsoft.com/office/officeart/2005/8/layout/vList2"/>
    <dgm:cxn modelId="{8D8BF07F-08FD-4F73-85DF-7CDB5963934F}" type="presOf" srcId="{450089EC-3C79-4314-803F-B6E013918B0B}" destId="{CD26F807-58BD-4825-8AF7-638BFAE43D94}" srcOrd="0" destOrd="0" presId="urn:microsoft.com/office/officeart/2005/8/layout/vList2"/>
    <dgm:cxn modelId="{BF5B4489-71E5-4849-97C2-A4334F4AD695}" type="presOf" srcId="{650A52F5-7ECA-4163-A9F8-2EE392979B51}" destId="{96505F95-AB1D-4717-8530-52C2D23524AA}" srcOrd="0" destOrd="0" presId="urn:microsoft.com/office/officeart/2005/8/layout/vList2"/>
    <dgm:cxn modelId="{99E02B8C-7D78-4DA2-BD87-3E506E3FA7C7}" srcId="{B1C950CA-3044-4A2D-BBA9-D36D1F3C9AAF}" destId="{650A52F5-7ECA-4163-A9F8-2EE392979B51}" srcOrd="2" destOrd="0" parTransId="{730C3AFE-BC91-4E90-A563-FE58FF511FD8}" sibTransId="{E6E5C426-3B47-4205-84BE-64FA1CE5AB52}"/>
    <dgm:cxn modelId="{2105CAA4-FF4B-40D7-A928-A3163D594BAC}" srcId="{B1C950CA-3044-4A2D-BBA9-D36D1F3C9AAF}" destId="{C6053313-E65F-4F26-AB86-5A256E466AD8}" srcOrd="3" destOrd="0" parTransId="{F45DDAFB-43FF-4F12-A187-126486AD1163}" sibTransId="{2A937B14-CBDF-478E-8AB3-0B44D9F8DA15}"/>
    <dgm:cxn modelId="{3C944FAE-4D8C-40FD-B5E4-2539516F4D43}" type="presOf" srcId="{392573C7-F158-40F9-94C1-A45618ED4B8B}" destId="{5D44ADEE-3084-4289-92F3-7401C6D8F805}" srcOrd="0" destOrd="0" presId="urn:microsoft.com/office/officeart/2005/8/layout/vList2"/>
    <dgm:cxn modelId="{B28ACAFB-E9CC-4430-9FDE-5B89CD0AE4FB}" type="presParOf" srcId="{1D1698D8-EA6C-47BC-97F9-03AF941BD8A2}" destId="{CD26F807-58BD-4825-8AF7-638BFAE43D94}" srcOrd="0" destOrd="0" presId="urn:microsoft.com/office/officeart/2005/8/layout/vList2"/>
    <dgm:cxn modelId="{93285935-1F7B-4F84-A0C5-7DAD1385AE3A}" type="presParOf" srcId="{1D1698D8-EA6C-47BC-97F9-03AF941BD8A2}" destId="{AFAE89C1-516E-4FA2-8AAC-E0B706DF3480}" srcOrd="1" destOrd="0" presId="urn:microsoft.com/office/officeart/2005/8/layout/vList2"/>
    <dgm:cxn modelId="{5E7282A2-A5BF-43E6-A440-54C38DD52AA5}" type="presParOf" srcId="{1D1698D8-EA6C-47BC-97F9-03AF941BD8A2}" destId="{5D44ADEE-3084-4289-92F3-7401C6D8F805}" srcOrd="2" destOrd="0" presId="urn:microsoft.com/office/officeart/2005/8/layout/vList2"/>
    <dgm:cxn modelId="{558D26BE-5964-48AD-84A4-71FE429AD367}" type="presParOf" srcId="{1D1698D8-EA6C-47BC-97F9-03AF941BD8A2}" destId="{F273FAE9-DF0D-4FD7-8353-0DCDFF33FA38}" srcOrd="3" destOrd="0" presId="urn:microsoft.com/office/officeart/2005/8/layout/vList2"/>
    <dgm:cxn modelId="{60128959-ED12-463B-8E39-9D55EFC29AD8}" type="presParOf" srcId="{1D1698D8-EA6C-47BC-97F9-03AF941BD8A2}" destId="{96505F95-AB1D-4717-8530-52C2D23524AA}" srcOrd="4" destOrd="0" presId="urn:microsoft.com/office/officeart/2005/8/layout/vList2"/>
    <dgm:cxn modelId="{9E4A11A3-DCFE-496A-93DA-CF3242FEA6BB}" type="presParOf" srcId="{1D1698D8-EA6C-47BC-97F9-03AF941BD8A2}" destId="{109E2E67-4904-41F3-AAEB-4FF958974BB1}" srcOrd="5" destOrd="0" presId="urn:microsoft.com/office/officeart/2005/8/layout/vList2"/>
    <dgm:cxn modelId="{5914A930-BD8C-484A-99B6-987D1638446E}" type="presParOf" srcId="{1D1698D8-EA6C-47BC-97F9-03AF941BD8A2}" destId="{543DB4E5-45F4-49A5-8FD6-63DCE0CE3FFD}" srcOrd="6" destOrd="0" presId="urn:microsoft.com/office/officeart/2005/8/layout/vList2"/>
    <dgm:cxn modelId="{900D7D6D-AAB0-4D9F-B1A3-665C320FADE7}" type="presParOf" srcId="{1D1698D8-EA6C-47BC-97F9-03AF941BD8A2}" destId="{24A0E40A-9E55-4FE1-AD43-57D9798C0739}" srcOrd="7" destOrd="0" presId="urn:microsoft.com/office/officeart/2005/8/layout/vList2"/>
    <dgm:cxn modelId="{C4AC2407-0EDF-4BF0-A1AC-2FF1E76B7016}" type="presParOf" srcId="{1D1698D8-EA6C-47BC-97F9-03AF941BD8A2}" destId="{7CF4AFED-471A-44F0-8CDE-218E73D17EDE}" srcOrd="8"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02B33CD-685F-41A5-80B9-77DC7A34F798}" type="doc">
      <dgm:prSet loTypeId="urn:microsoft.com/office/officeart/2005/8/layout/vList2" loCatId="list" qsTypeId="urn:microsoft.com/office/officeart/2005/8/quickstyle/simple4" qsCatId="simple" csTypeId="urn:microsoft.com/office/officeart/2005/8/colors/colorful2" csCatId="colorful"/>
      <dgm:spPr/>
      <dgm:t>
        <a:bodyPr/>
        <a:lstStyle/>
        <a:p>
          <a:endParaRPr lang="en-US"/>
        </a:p>
      </dgm:t>
    </dgm:pt>
    <dgm:pt modelId="{589D4C6F-75A9-4A03-A2D1-70257262A751}">
      <dgm:prSet/>
      <dgm:spPr/>
      <dgm:t>
        <a:bodyPr/>
        <a:lstStyle/>
        <a:p>
          <a:r>
            <a:rPr lang="en-US"/>
            <a:t>Long presence in our area (90 years), giving us a good reputation</a:t>
          </a:r>
        </a:p>
      </dgm:t>
    </dgm:pt>
    <dgm:pt modelId="{EE2FAB80-8E2C-4974-B23B-722B46D6FBB5}" type="parTrans" cxnId="{F6E54A0B-F6EE-4B64-B984-29BDA50361B7}">
      <dgm:prSet/>
      <dgm:spPr/>
      <dgm:t>
        <a:bodyPr/>
        <a:lstStyle/>
        <a:p>
          <a:endParaRPr lang="en-US"/>
        </a:p>
      </dgm:t>
    </dgm:pt>
    <dgm:pt modelId="{AD1C5B34-184A-4074-A35E-02B7AEFDB363}" type="sibTrans" cxnId="{F6E54A0B-F6EE-4B64-B984-29BDA50361B7}">
      <dgm:prSet/>
      <dgm:spPr/>
      <dgm:t>
        <a:bodyPr/>
        <a:lstStyle/>
        <a:p>
          <a:endParaRPr lang="en-US"/>
        </a:p>
      </dgm:t>
    </dgm:pt>
    <dgm:pt modelId="{EB320AA9-C82A-491D-9F5B-46DAA632E1C5}">
      <dgm:prSet/>
      <dgm:spPr/>
      <dgm:t>
        <a:bodyPr/>
        <a:lstStyle/>
        <a:p>
          <a:r>
            <a:rPr lang="en-US"/>
            <a:t>Large facility, large enough to have specialized bays</a:t>
          </a:r>
        </a:p>
      </dgm:t>
    </dgm:pt>
    <dgm:pt modelId="{88A0BA8D-B841-4504-A760-DD7EFD83D29C}" type="parTrans" cxnId="{F87C7739-CFB0-4649-9D41-6FA82AB44BF8}">
      <dgm:prSet/>
      <dgm:spPr/>
      <dgm:t>
        <a:bodyPr/>
        <a:lstStyle/>
        <a:p>
          <a:endParaRPr lang="en-US"/>
        </a:p>
      </dgm:t>
    </dgm:pt>
    <dgm:pt modelId="{0964481C-9635-4D58-B97A-230607F60A4E}" type="sibTrans" cxnId="{F87C7739-CFB0-4649-9D41-6FA82AB44BF8}">
      <dgm:prSet/>
      <dgm:spPr/>
      <dgm:t>
        <a:bodyPr/>
        <a:lstStyle/>
        <a:p>
          <a:endParaRPr lang="en-US"/>
        </a:p>
      </dgm:t>
    </dgm:pt>
    <dgm:pt modelId="{1A706F48-FE79-44F9-A6C4-90FCED983B92}">
      <dgm:prSet/>
      <dgm:spPr/>
      <dgm:t>
        <a:bodyPr/>
        <a:lstStyle/>
        <a:p>
          <a:r>
            <a:rPr lang="en-US"/>
            <a:t>Experienced writer and Foremen, as well as several veteran Techs.</a:t>
          </a:r>
        </a:p>
      </dgm:t>
    </dgm:pt>
    <dgm:pt modelId="{B06FBAB4-0CE2-405E-988C-78BC2700AF09}" type="parTrans" cxnId="{EC6B767D-F0A4-4B57-9389-6D1646718388}">
      <dgm:prSet/>
      <dgm:spPr/>
      <dgm:t>
        <a:bodyPr/>
        <a:lstStyle/>
        <a:p>
          <a:endParaRPr lang="en-US"/>
        </a:p>
      </dgm:t>
    </dgm:pt>
    <dgm:pt modelId="{54278D11-AB62-45CB-A87C-2E0E34F62102}" type="sibTrans" cxnId="{EC6B767D-F0A4-4B57-9389-6D1646718388}">
      <dgm:prSet/>
      <dgm:spPr/>
      <dgm:t>
        <a:bodyPr/>
        <a:lstStyle/>
        <a:p>
          <a:endParaRPr lang="en-US"/>
        </a:p>
      </dgm:t>
    </dgm:pt>
    <dgm:pt modelId="{D5A6358C-AD54-43B5-AE88-4164CE2CDAEF}">
      <dgm:prSet/>
      <dgm:spPr/>
      <dgm:t>
        <a:bodyPr/>
        <a:lstStyle/>
        <a:p>
          <a:r>
            <a:rPr lang="en-US"/>
            <a:t>High margins</a:t>
          </a:r>
        </a:p>
      </dgm:t>
    </dgm:pt>
    <dgm:pt modelId="{E961372F-FD85-43E4-8D73-6863DB9F6B60}" type="parTrans" cxnId="{3470E1FE-9FBB-4830-BCFD-3C0760881E6A}">
      <dgm:prSet/>
      <dgm:spPr/>
      <dgm:t>
        <a:bodyPr/>
        <a:lstStyle/>
        <a:p>
          <a:endParaRPr lang="en-US"/>
        </a:p>
      </dgm:t>
    </dgm:pt>
    <dgm:pt modelId="{2C972F14-58C7-4AEF-9CBA-A784C0B63DF2}" type="sibTrans" cxnId="{3470E1FE-9FBB-4830-BCFD-3C0760881E6A}">
      <dgm:prSet/>
      <dgm:spPr/>
      <dgm:t>
        <a:bodyPr/>
        <a:lstStyle/>
        <a:p>
          <a:endParaRPr lang="en-US"/>
        </a:p>
      </dgm:t>
    </dgm:pt>
    <dgm:pt modelId="{241D8D3C-1392-4717-B2AA-A8EFDD6156D8}" type="pres">
      <dgm:prSet presAssocID="{702B33CD-685F-41A5-80B9-77DC7A34F798}" presName="linear" presStyleCnt="0">
        <dgm:presLayoutVars>
          <dgm:animLvl val="lvl"/>
          <dgm:resizeHandles val="exact"/>
        </dgm:presLayoutVars>
      </dgm:prSet>
      <dgm:spPr/>
    </dgm:pt>
    <dgm:pt modelId="{93A5E200-984D-4258-BEFD-A0E2CB3D009C}" type="pres">
      <dgm:prSet presAssocID="{589D4C6F-75A9-4A03-A2D1-70257262A751}" presName="parentText" presStyleLbl="node1" presStyleIdx="0" presStyleCnt="4">
        <dgm:presLayoutVars>
          <dgm:chMax val="0"/>
          <dgm:bulletEnabled val="1"/>
        </dgm:presLayoutVars>
      </dgm:prSet>
      <dgm:spPr/>
    </dgm:pt>
    <dgm:pt modelId="{6FB63BEF-AC42-461A-AA23-D02DC55EB2D9}" type="pres">
      <dgm:prSet presAssocID="{AD1C5B34-184A-4074-A35E-02B7AEFDB363}" presName="spacer" presStyleCnt="0"/>
      <dgm:spPr/>
    </dgm:pt>
    <dgm:pt modelId="{880E767B-675A-4D40-A0E2-27E0CD180B4F}" type="pres">
      <dgm:prSet presAssocID="{EB320AA9-C82A-491D-9F5B-46DAA632E1C5}" presName="parentText" presStyleLbl="node1" presStyleIdx="1" presStyleCnt="4">
        <dgm:presLayoutVars>
          <dgm:chMax val="0"/>
          <dgm:bulletEnabled val="1"/>
        </dgm:presLayoutVars>
      </dgm:prSet>
      <dgm:spPr/>
    </dgm:pt>
    <dgm:pt modelId="{4464DDFA-B665-4761-8047-289DF4C41817}" type="pres">
      <dgm:prSet presAssocID="{0964481C-9635-4D58-B97A-230607F60A4E}" presName="spacer" presStyleCnt="0"/>
      <dgm:spPr/>
    </dgm:pt>
    <dgm:pt modelId="{FEE7FA2E-EE65-4FAC-9AC0-FA03A2DD5FC6}" type="pres">
      <dgm:prSet presAssocID="{1A706F48-FE79-44F9-A6C4-90FCED983B92}" presName="parentText" presStyleLbl="node1" presStyleIdx="2" presStyleCnt="4">
        <dgm:presLayoutVars>
          <dgm:chMax val="0"/>
          <dgm:bulletEnabled val="1"/>
        </dgm:presLayoutVars>
      </dgm:prSet>
      <dgm:spPr/>
    </dgm:pt>
    <dgm:pt modelId="{82205C89-AC74-438A-8963-F16F14FFD062}" type="pres">
      <dgm:prSet presAssocID="{54278D11-AB62-45CB-A87C-2E0E34F62102}" presName="spacer" presStyleCnt="0"/>
      <dgm:spPr/>
    </dgm:pt>
    <dgm:pt modelId="{7B1FC48D-FCD6-4FFE-B93F-D684BADF0E66}" type="pres">
      <dgm:prSet presAssocID="{D5A6358C-AD54-43B5-AE88-4164CE2CDAEF}" presName="parentText" presStyleLbl="node1" presStyleIdx="3" presStyleCnt="4">
        <dgm:presLayoutVars>
          <dgm:chMax val="0"/>
          <dgm:bulletEnabled val="1"/>
        </dgm:presLayoutVars>
      </dgm:prSet>
      <dgm:spPr/>
    </dgm:pt>
  </dgm:ptLst>
  <dgm:cxnLst>
    <dgm:cxn modelId="{F6E54A0B-F6EE-4B64-B984-29BDA50361B7}" srcId="{702B33CD-685F-41A5-80B9-77DC7A34F798}" destId="{589D4C6F-75A9-4A03-A2D1-70257262A751}" srcOrd="0" destOrd="0" parTransId="{EE2FAB80-8E2C-4974-B23B-722B46D6FBB5}" sibTransId="{AD1C5B34-184A-4074-A35E-02B7AEFDB363}"/>
    <dgm:cxn modelId="{5A64CB0C-6FFC-43BA-8CDE-5AF5BE3F1BB0}" type="presOf" srcId="{1A706F48-FE79-44F9-A6C4-90FCED983B92}" destId="{FEE7FA2E-EE65-4FAC-9AC0-FA03A2DD5FC6}" srcOrd="0" destOrd="0" presId="urn:microsoft.com/office/officeart/2005/8/layout/vList2"/>
    <dgm:cxn modelId="{CBB10322-317D-4A15-995D-63569DE95A0F}" type="presOf" srcId="{589D4C6F-75A9-4A03-A2D1-70257262A751}" destId="{93A5E200-984D-4258-BEFD-A0E2CB3D009C}" srcOrd="0" destOrd="0" presId="urn:microsoft.com/office/officeart/2005/8/layout/vList2"/>
    <dgm:cxn modelId="{F87C7739-CFB0-4649-9D41-6FA82AB44BF8}" srcId="{702B33CD-685F-41A5-80B9-77DC7A34F798}" destId="{EB320AA9-C82A-491D-9F5B-46DAA632E1C5}" srcOrd="1" destOrd="0" parTransId="{88A0BA8D-B841-4504-A760-DD7EFD83D29C}" sibTransId="{0964481C-9635-4D58-B97A-230607F60A4E}"/>
    <dgm:cxn modelId="{93C32E41-0894-417C-8AB6-FC049A17F7A6}" type="presOf" srcId="{EB320AA9-C82A-491D-9F5B-46DAA632E1C5}" destId="{880E767B-675A-4D40-A0E2-27E0CD180B4F}" srcOrd="0" destOrd="0" presId="urn:microsoft.com/office/officeart/2005/8/layout/vList2"/>
    <dgm:cxn modelId="{EC6B767D-F0A4-4B57-9389-6D1646718388}" srcId="{702B33CD-685F-41A5-80B9-77DC7A34F798}" destId="{1A706F48-FE79-44F9-A6C4-90FCED983B92}" srcOrd="2" destOrd="0" parTransId="{B06FBAB4-0CE2-405E-988C-78BC2700AF09}" sibTransId="{54278D11-AB62-45CB-A87C-2E0E34F62102}"/>
    <dgm:cxn modelId="{B7AFBBA0-7A1D-4FEE-82D4-82159C660987}" type="presOf" srcId="{D5A6358C-AD54-43B5-AE88-4164CE2CDAEF}" destId="{7B1FC48D-FCD6-4FFE-B93F-D684BADF0E66}" srcOrd="0" destOrd="0" presId="urn:microsoft.com/office/officeart/2005/8/layout/vList2"/>
    <dgm:cxn modelId="{797A8CEB-8C9D-4375-ACF6-481F3169FD14}" type="presOf" srcId="{702B33CD-685F-41A5-80B9-77DC7A34F798}" destId="{241D8D3C-1392-4717-B2AA-A8EFDD6156D8}" srcOrd="0" destOrd="0" presId="urn:microsoft.com/office/officeart/2005/8/layout/vList2"/>
    <dgm:cxn modelId="{3470E1FE-9FBB-4830-BCFD-3C0760881E6A}" srcId="{702B33CD-685F-41A5-80B9-77DC7A34F798}" destId="{D5A6358C-AD54-43B5-AE88-4164CE2CDAEF}" srcOrd="3" destOrd="0" parTransId="{E961372F-FD85-43E4-8D73-6863DB9F6B60}" sibTransId="{2C972F14-58C7-4AEF-9CBA-A784C0B63DF2}"/>
    <dgm:cxn modelId="{CBE678CF-5403-4610-AAAD-750081526B22}" type="presParOf" srcId="{241D8D3C-1392-4717-B2AA-A8EFDD6156D8}" destId="{93A5E200-984D-4258-BEFD-A0E2CB3D009C}" srcOrd="0" destOrd="0" presId="urn:microsoft.com/office/officeart/2005/8/layout/vList2"/>
    <dgm:cxn modelId="{64522241-E662-46BE-A642-FD2C5D2F36FC}" type="presParOf" srcId="{241D8D3C-1392-4717-B2AA-A8EFDD6156D8}" destId="{6FB63BEF-AC42-461A-AA23-D02DC55EB2D9}" srcOrd="1" destOrd="0" presId="urn:microsoft.com/office/officeart/2005/8/layout/vList2"/>
    <dgm:cxn modelId="{6A9C56E9-2ECE-40AA-B68E-61F6A87F1A89}" type="presParOf" srcId="{241D8D3C-1392-4717-B2AA-A8EFDD6156D8}" destId="{880E767B-675A-4D40-A0E2-27E0CD180B4F}" srcOrd="2" destOrd="0" presId="urn:microsoft.com/office/officeart/2005/8/layout/vList2"/>
    <dgm:cxn modelId="{20ED2260-3845-4BA5-B7FB-2B007E932B21}" type="presParOf" srcId="{241D8D3C-1392-4717-B2AA-A8EFDD6156D8}" destId="{4464DDFA-B665-4761-8047-289DF4C41817}" srcOrd="3" destOrd="0" presId="urn:microsoft.com/office/officeart/2005/8/layout/vList2"/>
    <dgm:cxn modelId="{8FA18C99-473D-49A6-9A7A-73A752798610}" type="presParOf" srcId="{241D8D3C-1392-4717-B2AA-A8EFDD6156D8}" destId="{FEE7FA2E-EE65-4FAC-9AC0-FA03A2DD5FC6}" srcOrd="4" destOrd="0" presId="urn:microsoft.com/office/officeart/2005/8/layout/vList2"/>
    <dgm:cxn modelId="{94AA71AA-5D10-4CC3-9DFC-6C6D17D8F775}" type="presParOf" srcId="{241D8D3C-1392-4717-B2AA-A8EFDD6156D8}" destId="{82205C89-AC74-438A-8963-F16F14FFD062}" srcOrd="5" destOrd="0" presId="urn:microsoft.com/office/officeart/2005/8/layout/vList2"/>
    <dgm:cxn modelId="{B22DC30F-2764-420E-8486-9A82BA7D4A26}" type="presParOf" srcId="{241D8D3C-1392-4717-B2AA-A8EFDD6156D8}" destId="{7B1FC48D-FCD6-4FFE-B93F-D684BADF0E66}" srcOrd="6"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62428854-E9B1-4B56-BB24-F55D72883B41}" type="doc">
      <dgm:prSet loTypeId="urn:microsoft.com/office/officeart/2005/8/layout/default" loCatId="list" qsTypeId="urn:microsoft.com/office/officeart/2005/8/quickstyle/simple1" qsCatId="simple" csTypeId="urn:microsoft.com/office/officeart/2005/8/colors/colorful1" csCatId="colorful"/>
      <dgm:spPr/>
      <dgm:t>
        <a:bodyPr/>
        <a:lstStyle/>
        <a:p>
          <a:endParaRPr lang="en-US"/>
        </a:p>
      </dgm:t>
    </dgm:pt>
    <dgm:pt modelId="{E5BC3C94-E000-45DF-BD2B-0D259DB1C089}">
      <dgm:prSet/>
      <dgm:spPr/>
      <dgm:t>
        <a:bodyPr/>
        <a:lstStyle/>
        <a:p>
          <a:r>
            <a:rPr lang="en-US"/>
            <a:t>Lots of very young techs, completely missing B level group</a:t>
          </a:r>
        </a:p>
      </dgm:t>
    </dgm:pt>
    <dgm:pt modelId="{FC256D97-62FE-4B90-AA6A-E53F9406FAAC}" type="parTrans" cxnId="{07E7D628-9968-4E6B-BC4E-6E01822913FE}">
      <dgm:prSet/>
      <dgm:spPr/>
      <dgm:t>
        <a:bodyPr/>
        <a:lstStyle/>
        <a:p>
          <a:endParaRPr lang="en-US"/>
        </a:p>
      </dgm:t>
    </dgm:pt>
    <dgm:pt modelId="{315862C8-DEC6-486C-9C80-DAC878AC4409}" type="sibTrans" cxnId="{07E7D628-9968-4E6B-BC4E-6E01822913FE}">
      <dgm:prSet/>
      <dgm:spPr/>
      <dgm:t>
        <a:bodyPr/>
        <a:lstStyle/>
        <a:p>
          <a:endParaRPr lang="en-US"/>
        </a:p>
      </dgm:t>
    </dgm:pt>
    <dgm:pt modelId="{B5015BE7-6D96-463E-9965-443D0F5B5600}">
      <dgm:prSet/>
      <dgm:spPr/>
      <dgm:t>
        <a:bodyPr/>
        <a:lstStyle/>
        <a:p>
          <a:r>
            <a:rPr lang="en-US"/>
            <a:t>Very poor penetration</a:t>
          </a:r>
        </a:p>
      </dgm:t>
    </dgm:pt>
    <dgm:pt modelId="{6B715018-0B1D-4BBE-8C73-C853B61104D3}" type="parTrans" cxnId="{21D7795E-1C42-4CE8-B9D0-29382E9FEC6E}">
      <dgm:prSet/>
      <dgm:spPr/>
      <dgm:t>
        <a:bodyPr/>
        <a:lstStyle/>
        <a:p>
          <a:endParaRPr lang="en-US"/>
        </a:p>
      </dgm:t>
    </dgm:pt>
    <dgm:pt modelId="{95086186-AA46-416D-B1AB-DE4C922B349C}" type="sibTrans" cxnId="{21D7795E-1C42-4CE8-B9D0-29382E9FEC6E}">
      <dgm:prSet/>
      <dgm:spPr/>
      <dgm:t>
        <a:bodyPr/>
        <a:lstStyle/>
        <a:p>
          <a:endParaRPr lang="en-US"/>
        </a:p>
      </dgm:t>
    </dgm:pt>
    <dgm:pt modelId="{BCDF74C2-568C-48B8-B04C-CC6B420D3A6A}">
      <dgm:prSet/>
      <dgm:spPr/>
      <dgm:t>
        <a:bodyPr/>
        <a:lstStyle/>
        <a:p>
          <a:r>
            <a:rPr lang="en-US"/>
            <a:t>Old Faciality</a:t>
          </a:r>
        </a:p>
      </dgm:t>
    </dgm:pt>
    <dgm:pt modelId="{CB2BA658-C1B9-434D-966A-CA96D7FCD436}" type="parTrans" cxnId="{E1153C1E-1125-4450-8D79-76FD0F4A5006}">
      <dgm:prSet/>
      <dgm:spPr/>
      <dgm:t>
        <a:bodyPr/>
        <a:lstStyle/>
        <a:p>
          <a:endParaRPr lang="en-US"/>
        </a:p>
      </dgm:t>
    </dgm:pt>
    <dgm:pt modelId="{A16392B9-BA14-4E07-ABB3-A145AE151BB8}" type="sibTrans" cxnId="{E1153C1E-1125-4450-8D79-76FD0F4A5006}">
      <dgm:prSet/>
      <dgm:spPr/>
      <dgm:t>
        <a:bodyPr/>
        <a:lstStyle/>
        <a:p>
          <a:endParaRPr lang="en-US"/>
        </a:p>
      </dgm:t>
    </dgm:pt>
    <dgm:pt modelId="{D65EF816-F5FE-4220-BE16-EC50E02FC6C6}">
      <dgm:prSet/>
      <dgm:spPr/>
      <dgm:t>
        <a:bodyPr/>
        <a:lstStyle/>
        <a:p>
          <a:r>
            <a:rPr lang="en-US"/>
            <a:t>Very green Service Manager</a:t>
          </a:r>
        </a:p>
      </dgm:t>
    </dgm:pt>
    <dgm:pt modelId="{F4F8B260-E8BF-4D3A-BA48-15FAFD60FC71}" type="parTrans" cxnId="{97D75923-AD16-48DF-A89B-323153BBAA4A}">
      <dgm:prSet/>
      <dgm:spPr/>
      <dgm:t>
        <a:bodyPr/>
        <a:lstStyle/>
        <a:p>
          <a:endParaRPr lang="en-US"/>
        </a:p>
      </dgm:t>
    </dgm:pt>
    <dgm:pt modelId="{72D25102-9BC3-4A28-B3C5-E2777F95E98E}" type="sibTrans" cxnId="{97D75923-AD16-48DF-A89B-323153BBAA4A}">
      <dgm:prSet/>
      <dgm:spPr/>
      <dgm:t>
        <a:bodyPr/>
        <a:lstStyle/>
        <a:p>
          <a:endParaRPr lang="en-US"/>
        </a:p>
      </dgm:t>
    </dgm:pt>
    <dgm:pt modelId="{889F22C0-9DFD-468C-9455-C10D73C85CC6}">
      <dgm:prSet/>
      <dgm:spPr/>
      <dgm:t>
        <a:bodyPr/>
        <a:lstStyle/>
        <a:p>
          <a:r>
            <a:rPr lang="en-US"/>
            <a:t>Low sales</a:t>
          </a:r>
        </a:p>
      </dgm:t>
    </dgm:pt>
    <dgm:pt modelId="{C56633E9-45D9-4217-9DB8-1367D16820F5}" type="parTrans" cxnId="{A7704FAB-6A48-449A-8BF5-09F5C788AA64}">
      <dgm:prSet/>
      <dgm:spPr/>
      <dgm:t>
        <a:bodyPr/>
        <a:lstStyle/>
        <a:p>
          <a:endParaRPr lang="en-US"/>
        </a:p>
      </dgm:t>
    </dgm:pt>
    <dgm:pt modelId="{791F8FCC-C067-418E-BE8F-AF3251184CE7}" type="sibTrans" cxnId="{A7704FAB-6A48-449A-8BF5-09F5C788AA64}">
      <dgm:prSet/>
      <dgm:spPr/>
      <dgm:t>
        <a:bodyPr/>
        <a:lstStyle/>
        <a:p>
          <a:endParaRPr lang="en-US"/>
        </a:p>
      </dgm:t>
    </dgm:pt>
    <dgm:pt modelId="{2B6DE36D-1BE5-49A5-B5EE-3F69550181C8}">
      <dgm:prSet/>
      <dgm:spPr/>
      <dgm:t>
        <a:bodyPr/>
        <a:lstStyle/>
        <a:p>
          <a:r>
            <a:rPr lang="en-US"/>
            <a:t>High Expenses</a:t>
          </a:r>
        </a:p>
      </dgm:t>
    </dgm:pt>
    <dgm:pt modelId="{BC62AC43-7AEB-42D0-BBDB-C0C659AC96A4}" type="parTrans" cxnId="{71F28DA0-162B-4BAF-A083-376B603F3E86}">
      <dgm:prSet/>
      <dgm:spPr/>
      <dgm:t>
        <a:bodyPr/>
        <a:lstStyle/>
        <a:p>
          <a:endParaRPr lang="en-US"/>
        </a:p>
      </dgm:t>
    </dgm:pt>
    <dgm:pt modelId="{52FEE6B0-1D04-4A97-A4BB-77BFD73C6024}" type="sibTrans" cxnId="{71F28DA0-162B-4BAF-A083-376B603F3E86}">
      <dgm:prSet/>
      <dgm:spPr/>
      <dgm:t>
        <a:bodyPr/>
        <a:lstStyle/>
        <a:p>
          <a:endParaRPr lang="en-US"/>
        </a:p>
      </dgm:t>
    </dgm:pt>
    <dgm:pt modelId="{0B8848A4-6B7D-4097-AE84-48AC473E74FB}">
      <dgm:prSet/>
      <dgm:spPr/>
      <dgm:t>
        <a:bodyPr/>
        <a:lstStyle/>
        <a:p>
          <a:r>
            <a:rPr lang="en-US"/>
            <a:t>High comebacks</a:t>
          </a:r>
        </a:p>
      </dgm:t>
    </dgm:pt>
    <dgm:pt modelId="{C3F1E718-5E4E-4CA3-9448-05259901792B}" type="parTrans" cxnId="{504661CD-565E-4D4F-99BC-A5A820C35DE6}">
      <dgm:prSet/>
      <dgm:spPr/>
      <dgm:t>
        <a:bodyPr/>
        <a:lstStyle/>
        <a:p>
          <a:endParaRPr lang="en-US"/>
        </a:p>
      </dgm:t>
    </dgm:pt>
    <dgm:pt modelId="{443ED8B2-0D24-4D39-818E-B6E51A9AAFF3}" type="sibTrans" cxnId="{504661CD-565E-4D4F-99BC-A5A820C35DE6}">
      <dgm:prSet/>
      <dgm:spPr/>
      <dgm:t>
        <a:bodyPr/>
        <a:lstStyle/>
        <a:p>
          <a:endParaRPr lang="en-US"/>
        </a:p>
      </dgm:t>
    </dgm:pt>
    <dgm:pt modelId="{304C8F22-969D-49EB-BBB2-BFB71CFBC1CF}" type="pres">
      <dgm:prSet presAssocID="{62428854-E9B1-4B56-BB24-F55D72883B41}" presName="diagram" presStyleCnt="0">
        <dgm:presLayoutVars>
          <dgm:dir/>
          <dgm:resizeHandles val="exact"/>
        </dgm:presLayoutVars>
      </dgm:prSet>
      <dgm:spPr/>
    </dgm:pt>
    <dgm:pt modelId="{45C1484E-056A-48A3-A82E-0B0F0C824256}" type="pres">
      <dgm:prSet presAssocID="{E5BC3C94-E000-45DF-BD2B-0D259DB1C089}" presName="node" presStyleLbl="node1" presStyleIdx="0" presStyleCnt="7">
        <dgm:presLayoutVars>
          <dgm:bulletEnabled val="1"/>
        </dgm:presLayoutVars>
      </dgm:prSet>
      <dgm:spPr/>
    </dgm:pt>
    <dgm:pt modelId="{7CD9D8D3-475D-4700-A3AB-C13D7103107D}" type="pres">
      <dgm:prSet presAssocID="{315862C8-DEC6-486C-9C80-DAC878AC4409}" presName="sibTrans" presStyleCnt="0"/>
      <dgm:spPr/>
    </dgm:pt>
    <dgm:pt modelId="{638B61EE-DAD7-4DCA-84A5-04CDBE64D349}" type="pres">
      <dgm:prSet presAssocID="{B5015BE7-6D96-463E-9965-443D0F5B5600}" presName="node" presStyleLbl="node1" presStyleIdx="1" presStyleCnt="7">
        <dgm:presLayoutVars>
          <dgm:bulletEnabled val="1"/>
        </dgm:presLayoutVars>
      </dgm:prSet>
      <dgm:spPr/>
    </dgm:pt>
    <dgm:pt modelId="{FDC8AB38-19C0-425E-B9D5-0CEF871087E2}" type="pres">
      <dgm:prSet presAssocID="{95086186-AA46-416D-B1AB-DE4C922B349C}" presName="sibTrans" presStyleCnt="0"/>
      <dgm:spPr/>
    </dgm:pt>
    <dgm:pt modelId="{D0FC9A87-B87B-46DD-B139-C8675F830E3A}" type="pres">
      <dgm:prSet presAssocID="{BCDF74C2-568C-48B8-B04C-CC6B420D3A6A}" presName="node" presStyleLbl="node1" presStyleIdx="2" presStyleCnt="7">
        <dgm:presLayoutVars>
          <dgm:bulletEnabled val="1"/>
        </dgm:presLayoutVars>
      </dgm:prSet>
      <dgm:spPr/>
    </dgm:pt>
    <dgm:pt modelId="{9A16AE34-154C-4E59-BD85-D58B5C18E782}" type="pres">
      <dgm:prSet presAssocID="{A16392B9-BA14-4E07-ABB3-A145AE151BB8}" presName="sibTrans" presStyleCnt="0"/>
      <dgm:spPr/>
    </dgm:pt>
    <dgm:pt modelId="{46B548C0-43A3-4F89-9685-11706CF43E9B}" type="pres">
      <dgm:prSet presAssocID="{D65EF816-F5FE-4220-BE16-EC50E02FC6C6}" presName="node" presStyleLbl="node1" presStyleIdx="3" presStyleCnt="7">
        <dgm:presLayoutVars>
          <dgm:bulletEnabled val="1"/>
        </dgm:presLayoutVars>
      </dgm:prSet>
      <dgm:spPr/>
    </dgm:pt>
    <dgm:pt modelId="{99D64BAC-8481-4579-BFA2-0C066AAD65A4}" type="pres">
      <dgm:prSet presAssocID="{72D25102-9BC3-4A28-B3C5-E2777F95E98E}" presName="sibTrans" presStyleCnt="0"/>
      <dgm:spPr/>
    </dgm:pt>
    <dgm:pt modelId="{0098645E-0EB4-49E3-AD8C-A975CA57C684}" type="pres">
      <dgm:prSet presAssocID="{889F22C0-9DFD-468C-9455-C10D73C85CC6}" presName="node" presStyleLbl="node1" presStyleIdx="4" presStyleCnt="7">
        <dgm:presLayoutVars>
          <dgm:bulletEnabled val="1"/>
        </dgm:presLayoutVars>
      </dgm:prSet>
      <dgm:spPr/>
    </dgm:pt>
    <dgm:pt modelId="{5A519174-43D7-4F98-8825-5E530289932E}" type="pres">
      <dgm:prSet presAssocID="{791F8FCC-C067-418E-BE8F-AF3251184CE7}" presName="sibTrans" presStyleCnt="0"/>
      <dgm:spPr/>
    </dgm:pt>
    <dgm:pt modelId="{989FA96B-CA28-4833-A664-4C2F0FE358B5}" type="pres">
      <dgm:prSet presAssocID="{2B6DE36D-1BE5-49A5-B5EE-3F69550181C8}" presName="node" presStyleLbl="node1" presStyleIdx="5" presStyleCnt="7">
        <dgm:presLayoutVars>
          <dgm:bulletEnabled val="1"/>
        </dgm:presLayoutVars>
      </dgm:prSet>
      <dgm:spPr/>
    </dgm:pt>
    <dgm:pt modelId="{9E495E3D-9392-4B70-B63F-985F44276499}" type="pres">
      <dgm:prSet presAssocID="{52FEE6B0-1D04-4A97-A4BB-77BFD73C6024}" presName="sibTrans" presStyleCnt="0"/>
      <dgm:spPr/>
    </dgm:pt>
    <dgm:pt modelId="{6CABFE58-C5FA-4893-BC6E-C53A9ECC4485}" type="pres">
      <dgm:prSet presAssocID="{0B8848A4-6B7D-4097-AE84-48AC473E74FB}" presName="node" presStyleLbl="node1" presStyleIdx="6" presStyleCnt="7">
        <dgm:presLayoutVars>
          <dgm:bulletEnabled val="1"/>
        </dgm:presLayoutVars>
      </dgm:prSet>
      <dgm:spPr/>
    </dgm:pt>
  </dgm:ptLst>
  <dgm:cxnLst>
    <dgm:cxn modelId="{E1153C1E-1125-4450-8D79-76FD0F4A5006}" srcId="{62428854-E9B1-4B56-BB24-F55D72883B41}" destId="{BCDF74C2-568C-48B8-B04C-CC6B420D3A6A}" srcOrd="2" destOrd="0" parTransId="{CB2BA658-C1B9-434D-966A-CA96D7FCD436}" sibTransId="{A16392B9-BA14-4E07-ABB3-A145AE151BB8}"/>
    <dgm:cxn modelId="{97D75923-AD16-48DF-A89B-323153BBAA4A}" srcId="{62428854-E9B1-4B56-BB24-F55D72883B41}" destId="{D65EF816-F5FE-4220-BE16-EC50E02FC6C6}" srcOrd="3" destOrd="0" parTransId="{F4F8B260-E8BF-4D3A-BA48-15FAFD60FC71}" sibTransId="{72D25102-9BC3-4A28-B3C5-E2777F95E98E}"/>
    <dgm:cxn modelId="{07E7D628-9968-4E6B-BC4E-6E01822913FE}" srcId="{62428854-E9B1-4B56-BB24-F55D72883B41}" destId="{E5BC3C94-E000-45DF-BD2B-0D259DB1C089}" srcOrd="0" destOrd="0" parTransId="{FC256D97-62FE-4B90-AA6A-E53F9406FAAC}" sibTransId="{315862C8-DEC6-486C-9C80-DAC878AC4409}"/>
    <dgm:cxn modelId="{29A3A231-042F-47F4-B3EF-7BE739A7A5A9}" type="presOf" srcId="{B5015BE7-6D96-463E-9965-443D0F5B5600}" destId="{638B61EE-DAD7-4DCA-84A5-04CDBE64D349}" srcOrd="0" destOrd="0" presId="urn:microsoft.com/office/officeart/2005/8/layout/default"/>
    <dgm:cxn modelId="{21D7795E-1C42-4CE8-B9D0-29382E9FEC6E}" srcId="{62428854-E9B1-4B56-BB24-F55D72883B41}" destId="{B5015BE7-6D96-463E-9965-443D0F5B5600}" srcOrd="1" destOrd="0" parTransId="{6B715018-0B1D-4BBE-8C73-C853B61104D3}" sibTransId="{95086186-AA46-416D-B1AB-DE4C922B349C}"/>
    <dgm:cxn modelId="{0FC5B446-43B5-407A-BB34-8245A63DAA04}" type="presOf" srcId="{62428854-E9B1-4B56-BB24-F55D72883B41}" destId="{304C8F22-969D-49EB-BBB2-BFB71CFBC1CF}" srcOrd="0" destOrd="0" presId="urn:microsoft.com/office/officeart/2005/8/layout/default"/>
    <dgm:cxn modelId="{19177887-4F40-479E-9F9D-3977D4D6F947}" type="presOf" srcId="{0B8848A4-6B7D-4097-AE84-48AC473E74FB}" destId="{6CABFE58-C5FA-4893-BC6E-C53A9ECC4485}" srcOrd="0" destOrd="0" presId="urn:microsoft.com/office/officeart/2005/8/layout/default"/>
    <dgm:cxn modelId="{DA9E2B98-EDF4-4795-8C4C-DBCD7457686D}" type="presOf" srcId="{889F22C0-9DFD-468C-9455-C10D73C85CC6}" destId="{0098645E-0EB4-49E3-AD8C-A975CA57C684}" srcOrd="0" destOrd="0" presId="urn:microsoft.com/office/officeart/2005/8/layout/default"/>
    <dgm:cxn modelId="{576D1D9F-A97B-46A0-98E0-3E3178AFA674}" type="presOf" srcId="{D65EF816-F5FE-4220-BE16-EC50E02FC6C6}" destId="{46B548C0-43A3-4F89-9685-11706CF43E9B}" srcOrd="0" destOrd="0" presId="urn:microsoft.com/office/officeart/2005/8/layout/default"/>
    <dgm:cxn modelId="{71F28DA0-162B-4BAF-A083-376B603F3E86}" srcId="{62428854-E9B1-4B56-BB24-F55D72883B41}" destId="{2B6DE36D-1BE5-49A5-B5EE-3F69550181C8}" srcOrd="5" destOrd="0" parTransId="{BC62AC43-7AEB-42D0-BBDB-C0C659AC96A4}" sibTransId="{52FEE6B0-1D04-4A97-A4BB-77BFD73C6024}"/>
    <dgm:cxn modelId="{A7704FAB-6A48-449A-8BF5-09F5C788AA64}" srcId="{62428854-E9B1-4B56-BB24-F55D72883B41}" destId="{889F22C0-9DFD-468C-9455-C10D73C85CC6}" srcOrd="4" destOrd="0" parTransId="{C56633E9-45D9-4217-9DB8-1367D16820F5}" sibTransId="{791F8FCC-C067-418E-BE8F-AF3251184CE7}"/>
    <dgm:cxn modelId="{C9DBBCAB-AC84-4035-A3CF-934235DD54D1}" type="presOf" srcId="{2B6DE36D-1BE5-49A5-B5EE-3F69550181C8}" destId="{989FA96B-CA28-4833-A664-4C2F0FE358B5}" srcOrd="0" destOrd="0" presId="urn:microsoft.com/office/officeart/2005/8/layout/default"/>
    <dgm:cxn modelId="{34F178C3-762B-465A-BB0E-7E1A35B82A46}" type="presOf" srcId="{E5BC3C94-E000-45DF-BD2B-0D259DB1C089}" destId="{45C1484E-056A-48A3-A82E-0B0F0C824256}" srcOrd="0" destOrd="0" presId="urn:microsoft.com/office/officeart/2005/8/layout/default"/>
    <dgm:cxn modelId="{504661CD-565E-4D4F-99BC-A5A820C35DE6}" srcId="{62428854-E9B1-4B56-BB24-F55D72883B41}" destId="{0B8848A4-6B7D-4097-AE84-48AC473E74FB}" srcOrd="6" destOrd="0" parTransId="{C3F1E718-5E4E-4CA3-9448-05259901792B}" sibTransId="{443ED8B2-0D24-4D39-818E-B6E51A9AAFF3}"/>
    <dgm:cxn modelId="{F5573DD8-A09F-46FE-8030-FA29E8970993}" type="presOf" srcId="{BCDF74C2-568C-48B8-B04C-CC6B420D3A6A}" destId="{D0FC9A87-B87B-46DD-B139-C8675F830E3A}" srcOrd="0" destOrd="0" presId="urn:microsoft.com/office/officeart/2005/8/layout/default"/>
    <dgm:cxn modelId="{822A31C0-B434-46B5-85A3-07A862423C3D}" type="presParOf" srcId="{304C8F22-969D-49EB-BBB2-BFB71CFBC1CF}" destId="{45C1484E-056A-48A3-A82E-0B0F0C824256}" srcOrd="0" destOrd="0" presId="urn:microsoft.com/office/officeart/2005/8/layout/default"/>
    <dgm:cxn modelId="{3FC9D3F8-B96A-4967-BC43-DA96A01CDD6A}" type="presParOf" srcId="{304C8F22-969D-49EB-BBB2-BFB71CFBC1CF}" destId="{7CD9D8D3-475D-4700-A3AB-C13D7103107D}" srcOrd="1" destOrd="0" presId="urn:microsoft.com/office/officeart/2005/8/layout/default"/>
    <dgm:cxn modelId="{C04260BD-AD61-4117-9E8F-23EE63C94CB9}" type="presParOf" srcId="{304C8F22-969D-49EB-BBB2-BFB71CFBC1CF}" destId="{638B61EE-DAD7-4DCA-84A5-04CDBE64D349}" srcOrd="2" destOrd="0" presId="urn:microsoft.com/office/officeart/2005/8/layout/default"/>
    <dgm:cxn modelId="{271E12E6-A81E-4D8A-B864-FD188B6E82D9}" type="presParOf" srcId="{304C8F22-969D-49EB-BBB2-BFB71CFBC1CF}" destId="{FDC8AB38-19C0-425E-B9D5-0CEF871087E2}" srcOrd="3" destOrd="0" presId="urn:microsoft.com/office/officeart/2005/8/layout/default"/>
    <dgm:cxn modelId="{3EE3F65F-8897-4FFA-B6D5-6D47EA72621A}" type="presParOf" srcId="{304C8F22-969D-49EB-BBB2-BFB71CFBC1CF}" destId="{D0FC9A87-B87B-46DD-B139-C8675F830E3A}" srcOrd="4" destOrd="0" presId="urn:microsoft.com/office/officeart/2005/8/layout/default"/>
    <dgm:cxn modelId="{9F89D678-17E9-429B-8793-F9C494045357}" type="presParOf" srcId="{304C8F22-969D-49EB-BBB2-BFB71CFBC1CF}" destId="{9A16AE34-154C-4E59-BD85-D58B5C18E782}" srcOrd="5" destOrd="0" presId="urn:microsoft.com/office/officeart/2005/8/layout/default"/>
    <dgm:cxn modelId="{2CDE7A37-33AE-4FFC-B7B4-5D5C1988A768}" type="presParOf" srcId="{304C8F22-969D-49EB-BBB2-BFB71CFBC1CF}" destId="{46B548C0-43A3-4F89-9685-11706CF43E9B}" srcOrd="6" destOrd="0" presId="urn:microsoft.com/office/officeart/2005/8/layout/default"/>
    <dgm:cxn modelId="{8A2A13D8-0643-42E5-B11E-251D916011B7}" type="presParOf" srcId="{304C8F22-969D-49EB-BBB2-BFB71CFBC1CF}" destId="{99D64BAC-8481-4579-BFA2-0C066AAD65A4}" srcOrd="7" destOrd="0" presId="urn:microsoft.com/office/officeart/2005/8/layout/default"/>
    <dgm:cxn modelId="{514D7AB5-1FCB-45B0-AC48-60F04EE7E6AB}" type="presParOf" srcId="{304C8F22-969D-49EB-BBB2-BFB71CFBC1CF}" destId="{0098645E-0EB4-49E3-AD8C-A975CA57C684}" srcOrd="8" destOrd="0" presId="urn:microsoft.com/office/officeart/2005/8/layout/default"/>
    <dgm:cxn modelId="{606CF23E-5B4D-4EEE-B2BC-7C7E43F7221E}" type="presParOf" srcId="{304C8F22-969D-49EB-BBB2-BFB71CFBC1CF}" destId="{5A519174-43D7-4F98-8825-5E530289932E}" srcOrd="9" destOrd="0" presId="urn:microsoft.com/office/officeart/2005/8/layout/default"/>
    <dgm:cxn modelId="{B5118852-73CF-41A7-B072-2A043029F3BE}" type="presParOf" srcId="{304C8F22-969D-49EB-BBB2-BFB71CFBC1CF}" destId="{989FA96B-CA28-4833-A664-4C2F0FE358B5}" srcOrd="10" destOrd="0" presId="urn:microsoft.com/office/officeart/2005/8/layout/default"/>
    <dgm:cxn modelId="{2E9B9E34-E31C-4BF3-81E0-6EFAE7F40A47}" type="presParOf" srcId="{304C8F22-969D-49EB-BBB2-BFB71CFBC1CF}" destId="{9E495E3D-9392-4B70-B63F-985F44276499}" srcOrd="11" destOrd="0" presId="urn:microsoft.com/office/officeart/2005/8/layout/default"/>
    <dgm:cxn modelId="{9EB3CCEA-5702-4F14-AB81-CF41B8BA32B5}" type="presParOf" srcId="{304C8F22-969D-49EB-BBB2-BFB71CFBC1CF}" destId="{6CABFE58-C5FA-4893-BC6E-C53A9ECC4485}" srcOrd="12"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4A8D0BFB-4F4B-43D8-8E20-62D7D5A04546}" type="doc">
      <dgm:prSet loTypeId="urn:microsoft.com/office/officeart/2018/2/layout/IconVerticalSolidList" loCatId="icon" qsTypeId="urn:microsoft.com/office/officeart/2005/8/quickstyle/simple1" qsCatId="simple" csTypeId="urn:microsoft.com/office/officeart/2018/5/colors/Iconchunking_neutralicontext_colorful1" csCatId="colorful" phldr="1"/>
      <dgm:spPr/>
      <dgm:t>
        <a:bodyPr/>
        <a:lstStyle/>
        <a:p>
          <a:endParaRPr lang="en-US"/>
        </a:p>
      </dgm:t>
    </dgm:pt>
    <dgm:pt modelId="{7E37113A-64BA-4380-B29C-7865E5C5B4DE}">
      <dgm:prSet/>
      <dgm:spPr/>
      <dgm:t>
        <a:bodyPr/>
        <a:lstStyle/>
        <a:p>
          <a:r>
            <a:rPr lang="en-US"/>
            <a:t>Lots of disruption</a:t>
          </a:r>
        </a:p>
      </dgm:t>
    </dgm:pt>
    <dgm:pt modelId="{3F059980-5C20-4F79-A5F8-90371A4873E8}" type="parTrans" cxnId="{3054010D-4C05-4C98-926F-6A96A394CB92}">
      <dgm:prSet/>
      <dgm:spPr/>
      <dgm:t>
        <a:bodyPr/>
        <a:lstStyle/>
        <a:p>
          <a:endParaRPr lang="en-US"/>
        </a:p>
      </dgm:t>
    </dgm:pt>
    <dgm:pt modelId="{862C27E4-B04F-42C9-B701-153F9D9E2F1E}" type="sibTrans" cxnId="{3054010D-4C05-4C98-926F-6A96A394CB92}">
      <dgm:prSet/>
      <dgm:spPr/>
      <dgm:t>
        <a:bodyPr/>
        <a:lstStyle/>
        <a:p>
          <a:endParaRPr lang="en-US"/>
        </a:p>
      </dgm:t>
    </dgm:pt>
    <dgm:pt modelId="{FE138A9E-0623-44B2-8E15-ECAFE3B14BF3}">
      <dgm:prSet/>
      <dgm:spPr/>
      <dgm:t>
        <a:bodyPr/>
        <a:lstStyle/>
        <a:p>
          <a:r>
            <a:rPr lang="en-US"/>
            <a:t>Hunter recently bought out, lots of shake up</a:t>
          </a:r>
        </a:p>
      </dgm:t>
    </dgm:pt>
    <dgm:pt modelId="{2F087B3C-F923-4761-9B56-73273C821ABF}" type="parTrans" cxnId="{DB846799-D1D7-4AC0-9266-C5E4B2B34FF4}">
      <dgm:prSet/>
      <dgm:spPr/>
      <dgm:t>
        <a:bodyPr/>
        <a:lstStyle/>
        <a:p>
          <a:endParaRPr lang="en-US"/>
        </a:p>
      </dgm:t>
    </dgm:pt>
    <dgm:pt modelId="{6C5033A9-FBD0-46FE-9205-929D1BC68234}" type="sibTrans" cxnId="{DB846799-D1D7-4AC0-9266-C5E4B2B34FF4}">
      <dgm:prSet/>
      <dgm:spPr/>
      <dgm:t>
        <a:bodyPr/>
        <a:lstStyle/>
        <a:p>
          <a:endParaRPr lang="en-US"/>
        </a:p>
      </dgm:t>
    </dgm:pt>
    <dgm:pt modelId="{AE14C7BB-B8DC-42BA-BCAD-E030C264454C}">
      <dgm:prSet/>
      <dgm:spPr/>
      <dgm:t>
        <a:bodyPr/>
        <a:lstStyle/>
        <a:p>
          <a:r>
            <a:rPr lang="en-US"/>
            <a:t>Nearby Kenworth also getting purchase</a:t>
          </a:r>
        </a:p>
      </dgm:t>
    </dgm:pt>
    <dgm:pt modelId="{AB63D10C-3E49-4C5A-8B44-4437631F2C75}" type="parTrans" cxnId="{73507079-3220-47E6-9128-0FA17BE57CEF}">
      <dgm:prSet/>
      <dgm:spPr/>
      <dgm:t>
        <a:bodyPr/>
        <a:lstStyle/>
        <a:p>
          <a:endParaRPr lang="en-US"/>
        </a:p>
      </dgm:t>
    </dgm:pt>
    <dgm:pt modelId="{8A5681CE-4B68-491F-B1F7-84045C4DDA7D}" type="sibTrans" cxnId="{73507079-3220-47E6-9128-0FA17BE57CEF}">
      <dgm:prSet/>
      <dgm:spPr/>
      <dgm:t>
        <a:bodyPr/>
        <a:lstStyle/>
        <a:p>
          <a:endParaRPr lang="en-US"/>
        </a:p>
      </dgm:t>
    </dgm:pt>
    <dgm:pt modelId="{C39D0350-0FDD-4E68-BF0D-6DF3FA5B25C2}">
      <dgm:prSet/>
      <dgm:spPr/>
      <dgm:t>
        <a:bodyPr/>
        <a:lstStyle/>
        <a:p>
          <a:r>
            <a:rPr lang="en-US"/>
            <a:t>Some of our competitors have terrible reputations, making us a more appealing option if we can serve their needs</a:t>
          </a:r>
        </a:p>
      </dgm:t>
    </dgm:pt>
    <dgm:pt modelId="{EC866BA5-B0AF-4E36-8628-770B94B8FE7A}" type="parTrans" cxnId="{5A9E36D3-A243-4166-8A49-494E9725D6E8}">
      <dgm:prSet/>
      <dgm:spPr/>
      <dgm:t>
        <a:bodyPr/>
        <a:lstStyle/>
        <a:p>
          <a:endParaRPr lang="en-US"/>
        </a:p>
      </dgm:t>
    </dgm:pt>
    <dgm:pt modelId="{29C3A4E0-87A5-4833-86B3-58E11D398C6D}" type="sibTrans" cxnId="{5A9E36D3-A243-4166-8A49-494E9725D6E8}">
      <dgm:prSet/>
      <dgm:spPr/>
      <dgm:t>
        <a:bodyPr/>
        <a:lstStyle/>
        <a:p>
          <a:endParaRPr lang="en-US"/>
        </a:p>
      </dgm:t>
    </dgm:pt>
    <dgm:pt modelId="{AB854DBC-C24A-4BC5-B8B8-83F02CF96BB2}">
      <dgm:prSet/>
      <dgm:spPr/>
      <dgm:t>
        <a:bodyPr/>
        <a:lstStyle/>
        <a:p>
          <a:r>
            <a:rPr lang="en-US"/>
            <a:t>The City of Philly is a massive port and freight hub, and we tap into very little</a:t>
          </a:r>
        </a:p>
      </dgm:t>
    </dgm:pt>
    <dgm:pt modelId="{E231F4AE-E5BD-4328-B46B-1FD5916B4A03}" type="parTrans" cxnId="{BEB1FE93-7DE6-472A-A0D1-FD35610CD3DE}">
      <dgm:prSet/>
      <dgm:spPr/>
      <dgm:t>
        <a:bodyPr/>
        <a:lstStyle/>
        <a:p>
          <a:endParaRPr lang="en-US"/>
        </a:p>
      </dgm:t>
    </dgm:pt>
    <dgm:pt modelId="{B65F337E-B0E7-4080-A8E3-39B57EAF4C42}" type="sibTrans" cxnId="{BEB1FE93-7DE6-472A-A0D1-FD35610CD3DE}">
      <dgm:prSet/>
      <dgm:spPr/>
      <dgm:t>
        <a:bodyPr/>
        <a:lstStyle/>
        <a:p>
          <a:endParaRPr lang="en-US"/>
        </a:p>
      </dgm:t>
    </dgm:pt>
    <dgm:pt modelId="{7B504964-E3C5-41B5-9B42-981ECC771C40}">
      <dgm:prSet/>
      <dgm:spPr/>
      <dgm:t>
        <a:bodyPr/>
        <a:lstStyle/>
        <a:p>
          <a:r>
            <a:rPr lang="en-US"/>
            <a:t>Lack of aggressive marketing in the past means there may be some low hanging fruit, i.e. dissatisfied customers, that we just arn’t aware of</a:t>
          </a:r>
        </a:p>
      </dgm:t>
    </dgm:pt>
    <dgm:pt modelId="{EFFB3CF7-CE50-48B4-B560-805FC6785EDA}" type="parTrans" cxnId="{76B36CBB-5444-4AE2-A242-A637E6D8AC6E}">
      <dgm:prSet/>
      <dgm:spPr/>
      <dgm:t>
        <a:bodyPr/>
        <a:lstStyle/>
        <a:p>
          <a:endParaRPr lang="en-US"/>
        </a:p>
      </dgm:t>
    </dgm:pt>
    <dgm:pt modelId="{3815FB40-B219-4B68-B188-F6568C1588EB}" type="sibTrans" cxnId="{76B36CBB-5444-4AE2-A242-A637E6D8AC6E}">
      <dgm:prSet/>
      <dgm:spPr/>
      <dgm:t>
        <a:bodyPr/>
        <a:lstStyle/>
        <a:p>
          <a:endParaRPr lang="en-US"/>
        </a:p>
      </dgm:t>
    </dgm:pt>
    <dgm:pt modelId="{AEED03B4-BC0A-48BB-945D-FC21ED93EDB0}" type="pres">
      <dgm:prSet presAssocID="{4A8D0BFB-4F4B-43D8-8E20-62D7D5A04546}" presName="root" presStyleCnt="0">
        <dgm:presLayoutVars>
          <dgm:dir/>
          <dgm:resizeHandles val="exact"/>
        </dgm:presLayoutVars>
      </dgm:prSet>
      <dgm:spPr/>
    </dgm:pt>
    <dgm:pt modelId="{98F4744F-104D-4E70-B191-04A0F10A095A}" type="pres">
      <dgm:prSet presAssocID="{7E37113A-64BA-4380-B29C-7865E5C5B4DE}" presName="compNode" presStyleCnt="0"/>
      <dgm:spPr/>
    </dgm:pt>
    <dgm:pt modelId="{095BA03C-16E7-4F1F-B5EF-33B160B897A8}" type="pres">
      <dgm:prSet presAssocID="{7E37113A-64BA-4380-B29C-7865E5C5B4DE}" presName="bgRect" presStyleLbl="bgShp" presStyleIdx="0" presStyleCnt="4"/>
      <dgm:spPr/>
    </dgm:pt>
    <dgm:pt modelId="{9390E68C-7EE4-4B2D-B66E-44C7B7C058AC}" type="pres">
      <dgm:prSet presAssocID="{7E37113A-64BA-4380-B29C-7865E5C5B4DE}"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Store"/>
        </a:ext>
      </dgm:extLst>
    </dgm:pt>
    <dgm:pt modelId="{6F613015-6961-4E1C-993E-094C5A583185}" type="pres">
      <dgm:prSet presAssocID="{7E37113A-64BA-4380-B29C-7865E5C5B4DE}" presName="spaceRect" presStyleCnt="0"/>
      <dgm:spPr/>
    </dgm:pt>
    <dgm:pt modelId="{C495BBCA-A472-42F7-AA95-30C8ABB118E2}" type="pres">
      <dgm:prSet presAssocID="{7E37113A-64BA-4380-B29C-7865E5C5B4DE}" presName="parTx" presStyleLbl="revTx" presStyleIdx="0" presStyleCnt="5">
        <dgm:presLayoutVars>
          <dgm:chMax val="0"/>
          <dgm:chPref val="0"/>
        </dgm:presLayoutVars>
      </dgm:prSet>
      <dgm:spPr/>
    </dgm:pt>
    <dgm:pt modelId="{F407A059-00B6-4F8E-A5B4-F4088970175A}" type="pres">
      <dgm:prSet presAssocID="{7E37113A-64BA-4380-B29C-7865E5C5B4DE}" presName="desTx" presStyleLbl="revTx" presStyleIdx="1" presStyleCnt="5">
        <dgm:presLayoutVars/>
      </dgm:prSet>
      <dgm:spPr/>
    </dgm:pt>
    <dgm:pt modelId="{5E8EB3D2-6C9D-4694-9EEA-234159EE6065}" type="pres">
      <dgm:prSet presAssocID="{862C27E4-B04F-42C9-B701-153F9D9E2F1E}" presName="sibTrans" presStyleCnt="0"/>
      <dgm:spPr/>
    </dgm:pt>
    <dgm:pt modelId="{C6ED5ECB-B398-44C4-83D5-80C07875DAD7}" type="pres">
      <dgm:prSet presAssocID="{C39D0350-0FDD-4E68-BF0D-6DF3FA5B25C2}" presName="compNode" presStyleCnt="0"/>
      <dgm:spPr/>
    </dgm:pt>
    <dgm:pt modelId="{195AC7D4-D745-45DC-9F33-A91311D0441A}" type="pres">
      <dgm:prSet presAssocID="{C39D0350-0FDD-4E68-BF0D-6DF3FA5B25C2}" presName="bgRect" presStyleLbl="bgShp" presStyleIdx="1" presStyleCnt="4"/>
      <dgm:spPr/>
    </dgm:pt>
    <dgm:pt modelId="{05CE4D97-245F-4D4E-94FF-BDC7D05B3818}" type="pres">
      <dgm:prSet presAssocID="{C39D0350-0FDD-4E68-BF0D-6DF3FA5B25C2}"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Irritant"/>
        </a:ext>
      </dgm:extLst>
    </dgm:pt>
    <dgm:pt modelId="{7FC2F689-17FE-44FF-A4B6-372144D23BC0}" type="pres">
      <dgm:prSet presAssocID="{C39D0350-0FDD-4E68-BF0D-6DF3FA5B25C2}" presName="spaceRect" presStyleCnt="0"/>
      <dgm:spPr/>
    </dgm:pt>
    <dgm:pt modelId="{3ACDD154-EEF0-410D-8A9F-807988918AD1}" type="pres">
      <dgm:prSet presAssocID="{C39D0350-0FDD-4E68-BF0D-6DF3FA5B25C2}" presName="parTx" presStyleLbl="revTx" presStyleIdx="2" presStyleCnt="5">
        <dgm:presLayoutVars>
          <dgm:chMax val="0"/>
          <dgm:chPref val="0"/>
        </dgm:presLayoutVars>
      </dgm:prSet>
      <dgm:spPr/>
    </dgm:pt>
    <dgm:pt modelId="{ED03E08F-B9A1-4EC6-9D23-9E8D8378CCDA}" type="pres">
      <dgm:prSet presAssocID="{29C3A4E0-87A5-4833-86B3-58E11D398C6D}" presName="sibTrans" presStyleCnt="0"/>
      <dgm:spPr/>
    </dgm:pt>
    <dgm:pt modelId="{17DBE551-EF3E-4093-8658-9785D3F2B340}" type="pres">
      <dgm:prSet presAssocID="{AB854DBC-C24A-4BC5-B8B8-83F02CF96BB2}" presName="compNode" presStyleCnt="0"/>
      <dgm:spPr/>
    </dgm:pt>
    <dgm:pt modelId="{2134CB41-D047-408C-B33D-5AC14168D995}" type="pres">
      <dgm:prSet presAssocID="{AB854DBC-C24A-4BC5-B8B8-83F02CF96BB2}" presName="bgRect" presStyleLbl="bgShp" presStyleIdx="2" presStyleCnt="4"/>
      <dgm:spPr/>
    </dgm:pt>
    <dgm:pt modelId="{574458AF-A151-4824-8DCD-FB4991C9FD39}" type="pres">
      <dgm:prSet presAssocID="{AB854DBC-C24A-4BC5-B8B8-83F02CF96BB2}"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City"/>
        </a:ext>
      </dgm:extLst>
    </dgm:pt>
    <dgm:pt modelId="{CB1FB5E0-120E-4476-A1A2-EABA2C473849}" type="pres">
      <dgm:prSet presAssocID="{AB854DBC-C24A-4BC5-B8B8-83F02CF96BB2}" presName="spaceRect" presStyleCnt="0"/>
      <dgm:spPr/>
    </dgm:pt>
    <dgm:pt modelId="{60F17E6C-4B82-4B2D-890F-1294164A252C}" type="pres">
      <dgm:prSet presAssocID="{AB854DBC-C24A-4BC5-B8B8-83F02CF96BB2}" presName="parTx" presStyleLbl="revTx" presStyleIdx="3" presStyleCnt="5">
        <dgm:presLayoutVars>
          <dgm:chMax val="0"/>
          <dgm:chPref val="0"/>
        </dgm:presLayoutVars>
      </dgm:prSet>
      <dgm:spPr/>
    </dgm:pt>
    <dgm:pt modelId="{F6C78482-8CB1-4A33-8F03-55304092242E}" type="pres">
      <dgm:prSet presAssocID="{B65F337E-B0E7-4080-A8E3-39B57EAF4C42}" presName="sibTrans" presStyleCnt="0"/>
      <dgm:spPr/>
    </dgm:pt>
    <dgm:pt modelId="{C39F681B-2E7B-4B74-A326-9C2D7B041B0D}" type="pres">
      <dgm:prSet presAssocID="{7B504964-E3C5-41B5-9B42-981ECC771C40}" presName="compNode" presStyleCnt="0"/>
      <dgm:spPr/>
    </dgm:pt>
    <dgm:pt modelId="{6065FDFE-7835-47CC-8E64-A3812E81E6F0}" type="pres">
      <dgm:prSet presAssocID="{7B504964-E3C5-41B5-9B42-981ECC771C40}" presName="bgRect" presStyleLbl="bgShp" presStyleIdx="3" presStyleCnt="4"/>
      <dgm:spPr/>
    </dgm:pt>
    <dgm:pt modelId="{DDB15DBB-CFE3-4019-ACB2-6899D7988EBE}" type="pres">
      <dgm:prSet presAssocID="{7B504964-E3C5-41B5-9B42-981ECC771C40}"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Grapes"/>
        </a:ext>
      </dgm:extLst>
    </dgm:pt>
    <dgm:pt modelId="{C68B13C1-257B-4455-941B-3FC8C705162C}" type="pres">
      <dgm:prSet presAssocID="{7B504964-E3C5-41B5-9B42-981ECC771C40}" presName="spaceRect" presStyleCnt="0"/>
      <dgm:spPr/>
    </dgm:pt>
    <dgm:pt modelId="{528BD42B-2F71-4AD6-B76B-7E2F18D421CC}" type="pres">
      <dgm:prSet presAssocID="{7B504964-E3C5-41B5-9B42-981ECC771C40}" presName="parTx" presStyleLbl="revTx" presStyleIdx="4" presStyleCnt="5">
        <dgm:presLayoutVars>
          <dgm:chMax val="0"/>
          <dgm:chPref val="0"/>
        </dgm:presLayoutVars>
      </dgm:prSet>
      <dgm:spPr/>
    </dgm:pt>
  </dgm:ptLst>
  <dgm:cxnLst>
    <dgm:cxn modelId="{ED4A6204-B6C0-4ECF-8D83-5723F20D8067}" type="presOf" srcId="{FE138A9E-0623-44B2-8E15-ECAFE3B14BF3}" destId="{F407A059-00B6-4F8E-A5B4-F4088970175A}" srcOrd="0" destOrd="0" presId="urn:microsoft.com/office/officeart/2018/2/layout/IconVerticalSolidList"/>
    <dgm:cxn modelId="{36247609-0AA0-4054-A301-99B6177BF99F}" type="presOf" srcId="{AB854DBC-C24A-4BC5-B8B8-83F02CF96BB2}" destId="{60F17E6C-4B82-4B2D-890F-1294164A252C}" srcOrd="0" destOrd="0" presId="urn:microsoft.com/office/officeart/2018/2/layout/IconVerticalSolidList"/>
    <dgm:cxn modelId="{3054010D-4C05-4C98-926F-6A96A394CB92}" srcId="{4A8D0BFB-4F4B-43D8-8E20-62D7D5A04546}" destId="{7E37113A-64BA-4380-B29C-7865E5C5B4DE}" srcOrd="0" destOrd="0" parTransId="{3F059980-5C20-4F79-A5F8-90371A4873E8}" sibTransId="{862C27E4-B04F-42C9-B701-153F9D9E2F1E}"/>
    <dgm:cxn modelId="{8D188F46-BC5F-4119-94C7-E842780CB01D}" type="presOf" srcId="{7B504964-E3C5-41B5-9B42-981ECC771C40}" destId="{528BD42B-2F71-4AD6-B76B-7E2F18D421CC}" srcOrd="0" destOrd="0" presId="urn:microsoft.com/office/officeart/2018/2/layout/IconVerticalSolidList"/>
    <dgm:cxn modelId="{33B7F074-E312-4952-8802-9F2F1A17005C}" type="presOf" srcId="{AE14C7BB-B8DC-42BA-BCAD-E030C264454C}" destId="{F407A059-00B6-4F8E-A5B4-F4088970175A}" srcOrd="0" destOrd="1" presId="urn:microsoft.com/office/officeart/2018/2/layout/IconVerticalSolidList"/>
    <dgm:cxn modelId="{73507079-3220-47E6-9128-0FA17BE57CEF}" srcId="{7E37113A-64BA-4380-B29C-7865E5C5B4DE}" destId="{AE14C7BB-B8DC-42BA-BCAD-E030C264454C}" srcOrd="1" destOrd="0" parTransId="{AB63D10C-3E49-4C5A-8B44-4437631F2C75}" sibTransId="{8A5681CE-4B68-491F-B1F7-84045C4DDA7D}"/>
    <dgm:cxn modelId="{3FEBEB5A-6FA1-4057-9C4A-CED8220B575F}" type="presOf" srcId="{7E37113A-64BA-4380-B29C-7865E5C5B4DE}" destId="{C495BBCA-A472-42F7-AA95-30C8ABB118E2}" srcOrd="0" destOrd="0" presId="urn:microsoft.com/office/officeart/2018/2/layout/IconVerticalSolidList"/>
    <dgm:cxn modelId="{2A9D238D-8948-4536-A13F-E4A364B54C87}" type="presOf" srcId="{4A8D0BFB-4F4B-43D8-8E20-62D7D5A04546}" destId="{AEED03B4-BC0A-48BB-945D-FC21ED93EDB0}" srcOrd="0" destOrd="0" presId="urn:microsoft.com/office/officeart/2018/2/layout/IconVerticalSolidList"/>
    <dgm:cxn modelId="{BEB1FE93-7DE6-472A-A0D1-FD35610CD3DE}" srcId="{4A8D0BFB-4F4B-43D8-8E20-62D7D5A04546}" destId="{AB854DBC-C24A-4BC5-B8B8-83F02CF96BB2}" srcOrd="2" destOrd="0" parTransId="{E231F4AE-E5BD-4328-B46B-1FD5916B4A03}" sibTransId="{B65F337E-B0E7-4080-A8E3-39B57EAF4C42}"/>
    <dgm:cxn modelId="{DB846799-D1D7-4AC0-9266-C5E4B2B34FF4}" srcId="{7E37113A-64BA-4380-B29C-7865E5C5B4DE}" destId="{FE138A9E-0623-44B2-8E15-ECAFE3B14BF3}" srcOrd="0" destOrd="0" parTransId="{2F087B3C-F923-4761-9B56-73273C821ABF}" sibTransId="{6C5033A9-FBD0-46FE-9205-929D1BC68234}"/>
    <dgm:cxn modelId="{505939B9-B71E-4F60-9FA6-E0BD33949A29}" type="presOf" srcId="{C39D0350-0FDD-4E68-BF0D-6DF3FA5B25C2}" destId="{3ACDD154-EEF0-410D-8A9F-807988918AD1}" srcOrd="0" destOrd="0" presId="urn:microsoft.com/office/officeart/2018/2/layout/IconVerticalSolidList"/>
    <dgm:cxn modelId="{76B36CBB-5444-4AE2-A242-A637E6D8AC6E}" srcId="{4A8D0BFB-4F4B-43D8-8E20-62D7D5A04546}" destId="{7B504964-E3C5-41B5-9B42-981ECC771C40}" srcOrd="3" destOrd="0" parTransId="{EFFB3CF7-CE50-48B4-B560-805FC6785EDA}" sibTransId="{3815FB40-B219-4B68-B188-F6568C1588EB}"/>
    <dgm:cxn modelId="{5A9E36D3-A243-4166-8A49-494E9725D6E8}" srcId="{4A8D0BFB-4F4B-43D8-8E20-62D7D5A04546}" destId="{C39D0350-0FDD-4E68-BF0D-6DF3FA5B25C2}" srcOrd="1" destOrd="0" parTransId="{EC866BA5-B0AF-4E36-8628-770B94B8FE7A}" sibTransId="{29C3A4E0-87A5-4833-86B3-58E11D398C6D}"/>
    <dgm:cxn modelId="{841A46D6-27AD-47EE-90A6-E861A9132A54}" type="presParOf" srcId="{AEED03B4-BC0A-48BB-945D-FC21ED93EDB0}" destId="{98F4744F-104D-4E70-B191-04A0F10A095A}" srcOrd="0" destOrd="0" presId="urn:microsoft.com/office/officeart/2018/2/layout/IconVerticalSolidList"/>
    <dgm:cxn modelId="{B58FD94F-DAA9-4024-9ABD-D29B6E801A0F}" type="presParOf" srcId="{98F4744F-104D-4E70-B191-04A0F10A095A}" destId="{095BA03C-16E7-4F1F-B5EF-33B160B897A8}" srcOrd="0" destOrd="0" presId="urn:microsoft.com/office/officeart/2018/2/layout/IconVerticalSolidList"/>
    <dgm:cxn modelId="{A27D2F3B-A023-4455-98B6-05C60D25B1B8}" type="presParOf" srcId="{98F4744F-104D-4E70-B191-04A0F10A095A}" destId="{9390E68C-7EE4-4B2D-B66E-44C7B7C058AC}" srcOrd="1" destOrd="0" presId="urn:microsoft.com/office/officeart/2018/2/layout/IconVerticalSolidList"/>
    <dgm:cxn modelId="{FF6C9744-AA99-4DD3-AAE0-F6CAE66EB3D1}" type="presParOf" srcId="{98F4744F-104D-4E70-B191-04A0F10A095A}" destId="{6F613015-6961-4E1C-993E-094C5A583185}" srcOrd="2" destOrd="0" presId="urn:microsoft.com/office/officeart/2018/2/layout/IconVerticalSolidList"/>
    <dgm:cxn modelId="{CC2B3DBE-4C0F-42F9-A8D7-1E0D6BC7053D}" type="presParOf" srcId="{98F4744F-104D-4E70-B191-04A0F10A095A}" destId="{C495BBCA-A472-42F7-AA95-30C8ABB118E2}" srcOrd="3" destOrd="0" presId="urn:microsoft.com/office/officeart/2018/2/layout/IconVerticalSolidList"/>
    <dgm:cxn modelId="{BCB61E0D-EE49-4401-9BD5-7D00D891A56F}" type="presParOf" srcId="{98F4744F-104D-4E70-B191-04A0F10A095A}" destId="{F407A059-00B6-4F8E-A5B4-F4088970175A}" srcOrd="4" destOrd="0" presId="urn:microsoft.com/office/officeart/2018/2/layout/IconVerticalSolidList"/>
    <dgm:cxn modelId="{956EC46F-4BA1-41AB-978D-0B9F8633A3B6}" type="presParOf" srcId="{AEED03B4-BC0A-48BB-945D-FC21ED93EDB0}" destId="{5E8EB3D2-6C9D-4694-9EEA-234159EE6065}" srcOrd="1" destOrd="0" presId="urn:microsoft.com/office/officeart/2018/2/layout/IconVerticalSolidList"/>
    <dgm:cxn modelId="{A046E5E4-9D8C-4C7D-A5E1-DB6B670E914B}" type="presParOf" srcId="{AEED03B4-BC0A-48BB-945D-FC21ED93EDB0}" destId="{C6ED5ECB-B398-44C4-83D5-80C07875DAD7}" srcOrd="2" destOrd="0" presId="urn:microsoft.com/office/officeart/2018/2/layout/IconVerticalSolidList"/>
    <dgm:cxn modelId="{97A17189-2C27-4540-B198-A71EC4B39DC3}" type="presParOf" srcId="{C6ED5ECB-B398-44C4-83D5-80C07875DAD7}" destId="{195AC7D4-D745-45DC-9F33-A91311D0441A}" srcOrd="0" destOrd="0" presId="urn:microsoft.com/office/officeart/2018/2/layout/IconVerticalSolidList"/>
    <dgm:cxn modelId="{BF983E06-F2AC-4AEE-B800-437353791D52}" type="presParOf" srcId="{C6ED5ECB-B398-44C4-83D5-80C07875DAD7}" destId="{05CE4D97-245F-4D4E-94FF-BDC7D05B3818}" srcOrd="1" destOrd="0" presId="urn:microsoft.com/office/officeart/2018/2/layout/IconVerticalSolidList"/>
    <dgm:cxn modelId="{5DE4F36E-A0BD-408E-B8C9-3FBB422C48E3}" type="presParOf" srcId="{C6ED5ECB-B398-44C4-83D5-80C07875DAD7}" destId="{7FC2F689-17FE-44FF-A4B6-372144D23BC0}" srcOrd="2" destOrd="0" presId="urn:microsoft.com/office/officeart/2018/2/layout/IconVerticalSolidList"/>
    <dgm:cxn modelId="{04974F16-EE3B-4C17-8D88-0FA8BCFDA720}" type="presParOf" srcId="{C6ED5ECB-B398-44C4-83D5-80C07875DAD7}" destId="{3ACDD154-EEF0-410D-8A9F-807988918AD1}" srcOrd="3" destOrd="0" presId="urn:microsoft.com/office/officeart/2018/2/layout/IconVerticalSolidList"/>
    <dgm:cxn modelId="{6B724F4D-2344-4F89-A0A5-2824CBB33BFC}" type="presParOf" srcId="{AEED03B4-BC0A-48BB-945D-FC21ED93EDB0}" destId="{ED03E08F-B9A1-4EC6-9D23-9E8D8378CCDA}" srcOrd="3" destOrd="0" presId="urn:microsoft.com/office/officeart/2018/2/layout/IconVerticalSolidList"/>
    <dgm:cxn modelId="{896444A9-E142-4117-B893-388B9C548220}" type="presParOf" srcId="{AEED03B4-BC0A-48BB-945D-FC21ED93EDB0}" destId="{17DBE551-EF3E-4093-8658-9785D3F2B340}" srcOrd="4" destOrd="0" presId="urn:microsoft.com/office/officeart/2018/2/layout/IconVerticalSolidList"/>
    <dgm:cxn modelId="{65956474-1CB3-499C-8715-B65C23D363AB}" type="presParOf" srcId="{17DBE551-EF3E-4093-8658-9785D3F2B340}" destId="{2134CB41-D047-408C-B33D-5AC14168D995}" srcOrd="0" destOrd="0" presId="urn:microsoft.com/office/officeart/2018/2/layout/IconVerticalSolidList"/>
    <dgm:cxn modelId="{909160DB-F33F-42F0-B816-3416EA8C4CA1}" type="presParOf" srcId="{17DBE551-EF3E-4093-8658-9785D3F2B340}" destId="{574458AF-A151-4824-8DCD-FB4991C9FD39}" srcOrd="1" destOrd="0" presId="urn:microsoft.com/office/officeart/2018/2/layout/IconVerticalSolidList"/>
    <dgm:cxn modelId="{6635D9C8-E848-4FF3-A359-802F6429FB90}" type="presParOf" srcId="{17DBE551-EF3E-4093-8658-9785D3F2B340}" destId="{CB1FB5E0-120E-4476-A1A2-EABA2C473849}" srcOrd="2" destOrd="0" presId="urn:microsoft.com/office/officeart/2018/2/layout/IconVerticalSolidList"/>
    <dgm:cxn modelId="{D6B5C8C4-28D2-4EAA-AC26-77063B6C1313}" type="presParOf" srcId="{17DBE551-EF3E-4093-8658-9785D3F2B340}" destId="{60F17E6C-4B82-4B2D-890F-1294164A252C}" srcOrd="3" destOrd="0" presId="urn:microsoft.com/office/officeart/2018/2/layout/IconVerticalSolidList"/>
    <dgm:cxn modelId="{44BA0B4D-6AA6-4D72-81DF-6F4F8DF62F38}" type="presParOf" srcId="{AEED03B4-BC0A-48BB-945D-FC21ED93EDB0}" destId="{F6C78482-8CB1-4A33-8F03-55304092242E}" srcOrd="5" destOrd="0" presId="urn:microsoft.com/office/officeart/2018/2/layout/IconVerticalSolidList"/>
    <dgm:cxn modelId="{80421EAD-78DD-434E-8CFC-81880AE76B1D}" type="presParOf" srcId="{AEED03B4-BC0A-48BB-945D-FC21ED93EDB0}" destId="{C39F681B-2E7B-4B74-A326-9C2D7B041B0D}" srcOrd="6" destOrd="0" presId="urn:microsoft.com/office/officeart/2018/2/layout/IconVerticalSolidList"/>
    <dgm:cxn modelId="{A85D1D0D-95D2-4C24-B1B9-63C34F6D3197}" type="presParOf" srcId="{C39F681B-2E7B-4B74-A326-9C2D7B041B0D}" destId="{6065FDFE-7835-47CC-8E64-A3812E81E6F0}" srcOrd="0" destOrd="0" presId="urn:microsoft.com/office/officeart/2018/2/layout/IconVerticalSolidList"/>
    <dgm:cxn modelId="{93E2411B-4873-492B-A252-52F688AA8581}" type="presParOf" srcId="{C39F681B-2E7B-4B74-A326-9C2D7B041B0D}" destId="{DDB15DBB-CFE3-4019-ACB2-6899D7988EBE}" srcOrd="1" destOrd="0" presId="urn:microsoft.com/office/officeart/2018/2/layout/IconVerticalSolidList"/>
    <dgm:cxn modelId="{D72F524F-5375-43A0-BD41-2BA6415C7A0A}" type="presParOf" srcId="{C39F681B-2E7B-4B74-A326-9C2D7B041B0D}" destId="{C68B13C1-257B-4455-941B-3FC8C705162C}" srcOrd="2" destOrd="0" presId="urn:microsoft.com/office/officeart/2018/2/layout/IconVerticalSolidList"/>
    <dgm:cxn modelId="{E55F94CF-02ED-42E4-A41D-4F701FD3A8E0}" type="presParOf" srcId="{C39F681B-2E7B-4B74-A326-9C2D7B041B0D}" destId="{528BD42B-2F71-4AD6-B76B-7E2F18D421CC}"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BCC45837-50E2-4032-BB67-4E629CD7D508}" type="doc">
      <dgm:prSet loTypeId="urn:microsoft.com/office/officeart/2005/8/layout/list1" loCatId="list" qsTypeId="urn:microsoft.com/office/officeart/2005/8/quickstyle/simple1" qsCatId="simple" csTypeId="urn:microsoft.com/office/officeart/2005/8/colors/colorful1" csCatId="colorful"/>
      <dgm:spPr/>
      <dgm:t>
        <a:bodyPr/>
        <a:lstStyle/>
        <a:p>
          <a:endParaRPr lang="en-US"/>
        </a:p>
      </dgm:t>
    </dgm:pt>
    <dgm:pt modelId="{919218F1-9FF2-45FC-BA8E-103CCD9DA672}">
      <dgm:prSet/>
      <dgm:spPr/>
      <dgm:t>
        <a:bodyPr/>
        <a:lstStyle/>
        <a:p>
          <a:r>
            <a:rPr lang="en-US"/>
            <a:t>All our surrounding competitors are massive in comparison:</a:t>
          </a:r>
        </a:p>
      </dgm:t>
    </dgm:pt>
    <dgm:pt modelId="{EE566496-2143-41F2-B005-DB3826CF632E}" type="parTrans" cxnId="{2E70D57B-A9DD-4763-B451-2C53059A981B}">
      <dgm:prSet/>
      <dgm:spPr/>
      <dgm:t>
        <a:bodyPr/>
        <a:lstStyle/>
        <a:p>
          <a:endParaRPr lang="en-US"/>
        </a:p>
      </dgm:t>
    </dgm:pt>
    <dgm:pt modelId="{48381C5B-F253-411E-8A9B-42CA32BCF62B}" type="sibTrans" cxnId="{2E70D57B-A9DD-4763-B451-2C53059A981B}">
      <dgm:prSet/>
      <dgm:spPr/>
      <dgm:t>
        <a:bodyPr/>
        <a:lstStyle/>
        <a:p>
          <a:endParaRPr lang="en-US"/>
        </a:p>
      </dgm:t>
    </dgm:pt>
    <dgm:pt modelId="{BC8DB581-3574-4921-B049-F374E51B72E1}">
      <dgm:prSet/>
      <dgm:spPr/>
      <dgm:t>
        <a:bodyPr/>
        <a:lstStyle/>
        <a:p>
          <a:r>
            <a:rPr lang="en-US"/>
            <a:t>Hunter</a:t>
          </a:r>
        </a:p>
      </dgm:t>
    </dgm:pt>
    <dgm:pt modelId="{A5ED82B1-1858-4638-B671-4AA4DEF35AA7}" type="parTrans" cxnId="{EB0F78EB-B9B9-47F8-BD9D-7230F235CEEE}">
      <dgm:prSet/>
      <dgm:spPr/>
      <dgm:t>
        <a:bodyPr/>
        <a:lstStyle/>
        <a:p>
          <a:endParaRPr lang="en-US"/>
        </a:p>
      </dgm:t>
    </dgm:pt>
    <dgm:pt modelId="{120213DA-D1D2-464E-BB39-74B3358DD719}" type="sibTrans" cxnId="{EB0F78EB-B9B9-47F8-BD9D-7230F235CEEE}">
      <dgm:prSet/>
      <dgm:spPr/>
      <dgm:t>
        <a:bodyPr/>
        <a:lstStyle/>
        <a:p>
          <a:endParaRPr lang="en-US"/>
        </a:p>
      </dgm:t>
    </dgm:pt>
    <dgm:pt modelId="{B8851B4B-0F4E-4F81-9432-E2ADA08B0970}">
      <dgm:prSet/>
      <dgm:spPr/>
      <dgm:t>
        <a:bodyPr/>
        <a:lstStyle/>
        <a:p>
          <a:r>
            <a:rPr lang="en-US"/>
            <a:t>Pete Store</a:t>
          </a:r>
        </a:p>
      </dgm:t>
    </dgm:pt>
    <dgm:pt modelId="{C53B9975-B62F-4609-A94A-9241075F7553}" type="parTrans" cxnId="{65E31684-4B70-42F8-9055-73E0FDFD693B}">
      <dgm:prSet/>
      <dgm:spPr/>
      <dgm:t>
        <a:bodyPr/>
        <a:lstStyle/>
        <a:p>
          <a:endParaRPr lang="en-US"/>
        </a:p>
      </dgm:t>
    </dgm:pt>
    <dgm:pt modelId="{48979DD8-EEF6-4031-9B85-5FDD3575D666}" type="sibTrans" cxnId="{65E31684-4B70-42F8-9055-73E0FDFD693B}">
      <dgm:prSet/>
      <dgm:spPr/>
      <dgm:t>
        <a:bodyPr/>
        <a:lstStyle/>
        <a:p>
          <a:endParaRPr lang="en-US"/>
        </a:p>
      </dgm:t>
    </dgm:pt>
    <dgm:pt modelId="{26ACEA50-403C-4881-8D6A-2462F09FD9FF}">
      <dgm:prSet/>
      <dgm:spPr/>
      <dgm:t>
        <a:bodyPr/>
        <a:lstStyle/>
        <a:p>
          <a:r>
            <a:rPr lang="en-US"/>
            <a:t>Alliance </a:t>
          </a:r>
        </a:p>
      </dgm:t>
    </dgm:pt>
    <dgm:pt modelId="{A00786F2-642A-4C35-B90E-BF3C024BA49A}" type="parTrans" cxnId="{855F83C4-031F-4356-87F5-323F13CA009A}">
      <dgm:prSet/>
      <dgm:spPr/>
      <dgm:t>
        <a:bodyPr/>
        <a:lstStyle/>
        <a:p>
          <a:endParaRPr lang="en-US"/>
        </a:p>
      </dgm:t>
    </dgm:pt>
    <dgm:pt modelId="{EFF0AC6A-A15C-4BDA-BF51-171F177D540E}" type="sibTrans" cxnId="{855F83C4-031F-4356-87F5-323F13CA009A}">
      <dgm:prSet/>
      <dgm:spPr/>
      <dgm:t>
        <a:bodyPr/>
        <a:lstStyle/>
        <a:p>
          <a:endParaRPr lang="en-US"/>
        </a:p>
      </dgm:t>
    </dgm:pt>
    <dgm:pt modelId="{F9BF57C9-6238-4EA5-9890-D7AEAFB21746}">
      <dgm:prSet/>
      <dgm:spPr/>
      <dgm:t>
        <a:bodyPr/>
        <a:lstStyle/>
        <a:p>
          <a:r>
            <a:rPr lang="en-US"/>
            <a:t>Bergy’s</a:t>
          </a:r>
        </a:p>
      </dgm:t>
    </dgm:pt>
    <dgm:pt modelId="{F2C7E7C9-01C7-47B9-83BF-219D8F9A5F0E}" type="parTrans" cxnId="{12E9F644-86E5-4278-94E0-E9BB1E9A2731}">
      <dgm:prSet/>
      <dgm:spPr/>
      <dgm:t>
        <a:bodyPr/>
        <a:lstStyle/>
        <a:p>
          <a:endParaRPr lang="en-US"/>
        </a:p>
      </dgm:t>
    </dgm:pt>
    <dgm:pt modelId="{4512F595-77B4-4A37-BA83-B8A5691EBCDD}" type="sibTrans" cxnId="{12E9F644-86E5-4278-94E0-E9BB1E9A2731}">
      <dgm:prSet/>
      <dgm:spPr/>
      <dgm:t>
        <a:bodyPr/>
        <a:lstStyle/>
        <a:p>
          <a:endParaRPr lang="en-US"/>
        </a:p>
      </dgm:t>
    </dgm:pt>
    <dgm:pt modelId="{26CC9935-852D-460D-AA1B-56EFDB3630D3}">
      <dgm:prSet/>
      <dgm:spPr/>
      <dgm:t>
        <a:bodyPr/>
        <a:lstStyle/>
        <a:p>
          <a:r>
            <a:rPr lang="en-US"/>
            <a:t>Allows for us to be squeezed very easily out of the market though just lack of scale</a:t>
          </a:r>
        </a:p>
      </dgm:t>
    </dgm:pt>
    <dgm:pt modelId="{51DDB152-D079-44F1-9042-31E9BC2A319C}" type="parTrans" cxnId="{697B1E5B-6F36-4AFC-8F05-49267B0175DA}">
      <dgm:prSet/>
      <dgm:spPr/>
      <dgm:t>
        <a:bodyPr/>
        <a:lstStyle/>
        <a:p>
          <a:endParaRPr lang="en-US"/>
        </a:p>
      </dgm:t>
    </dgm:pt>
    <dgm:pt modelId="{A482F788-5A57-4C95-885C-7CC433AFB290}" type="sibTrans" cxnId="{697B1E5B-6F36-4AFC-8F05-49267B0175DA}">
      <dgm:prSet/>
      <dgm:spPr/>
      <dgm:t>
        <a:bodyPr/>
        <a:lstStyle/>
        <a:p>
          <a:endParaRPr lang="en-US"/>
        </a:p>
      </dgm:t>
    </dgm:pt>
    <dgm:pt modelId="{0F1CE342-2791-453B-B347-85BD1504F573}">
      <dgm:prSet/>
      <dgm:spPr/>
      <dgm:t>
        <a:bodyPr/>
        <a:lstStyle/>
        <a:p>
          <a:r>
            <a:rPr lang="en-US"/>
            <a:t>High expenses result in us currently loosing money in service</a:t>
          </a:r>
        </a:p>
      </dgm:t>
    </dgm:pt>
    <dgm:pt modelId="{DDBD55A3-9F1B-4D9C-90F1-FF2B38AFC572}" type="parTrans" cxnId="{83ADF3A2-6EF6-47B2-8497-39CD90E6976E}">
      <dgm:prSet/>
      <dgm:spPr/>
      <dgm:t>
        <a:bodyPr/>
        <a:lstStyle/>
        <a:p>
          <a:endParaRPr lang="en-US"/>
        </a:p>
      </dgm:t>
    </dgm:pt>
    <dgm:pt modelId="{35240C68-CDD7-47B5-8012-114CD09C9E55}" type="sibTrans" cxnId="{83ADF3A2-6EF6-47B2-8497-39CD90E6976E}">
      <dgm:prSet/>
      <dgm:spPr/>
      <dgm:t>
        <a:bodyPr/>
        <a:lstStyle/>
        <a:p>
          <a:endParaRPr lang="en-US"/>
        </a:p>
      </dgm:t>
    </dgm:pt>
    <dgm:pt modelId="{A8AE5958-B0E3-4372-B4A0-08E24B657671}">
      <dgm:prSet/>
      <dgm:spPr/>
      <dgm:t>
        <a:bodyPr/>
        <a:lstStyle/>
        <a:p>
          <a:r>
            <a:rPr lang="en-US"/>
            <a:t>The 2027 Carb/EPA changes will change quite a bit, and right now its unclear how that will go for us.</a:t>
          </a:r>
        </a:p>
      </dgm:t>
    </dgm:pt>
    <dgm:pt modelId="{EA4248D2-F9D0-49B6-AF60-8FAC1E219E34}" type="parTrans" cxnId="{F74C8A00-3C49-4E71-8851-CB90136DE0D3}">
      <dgm:prSet/>
      <dgm:spPr/>
      <dgm:t>
        <a:bodyPr/>
        <a:lstStyle/>
        <a:p>
          <a:endParaRPr lang="en-US"/>
        </a:p>
      </dgm:t>
    </dgm:pt>
    <dgm:pt modelId="{2D120DFA-77F7-4481-B923-94F7CD4619F1}" type="sibTrans" cxnId="{F74C8A00-3C49-4E71-8851-CB90136DE0D3}">
      <dgm:prSet/>
      <dgm:spPr/>
      <dgm:t>
        <a:bodyPr/>
        <a:lstStyle/>
        <a:p>
          <a:endParaRPr lang="en-US"/>
        </a:p>
      </dgm:t>
    </dgm:pt>
    <dgm:pt modelId="{5C87A784-4DCE-4C28-A888-32A8B5CCF2B0}" type="pres">
      <dgm:prSet presAssocID="{BCC45837-50E2-4032-BB67-4E629CD7D508}" presName="linear" presStyleCnt="0">
        <dgm:presLayoutVars>
          <dgm:dir/>
          <dgm:animLvl val="lvl"/>
          <dgm:resizeHandles val="exact"/>
        </dgm:presLayoutVars>
      </dgm:prSet>
      <dgm:spPr/>
    </dgm:pt>
    <dgm:pt modelId="{DCDA6F8F-3529-4562-AF46-60B2372B4664}" type="pres">
      <dgm:prSet presAssocID="{919218F1-9FF2-45FC-BA8E-103CCD9DA672}" presName="parentLin" presStyleCnt="0"/>
      <dgm:spPr/>
    </dgm:pt>
    <dgm:pt modelId="{CDC602CC-26BF-44FD-83C9-9FDB1D6FE08D}" type="pres">
      <dgm:prSet presAssocID="{919218F1-9FF2-45FC-BA8E-103CCD9DA672}" presName="parentLeftMargin" presStyleLbl="node1" presStyleIdx="0" presStyleCnt="4"/>
      <dgm:spPr/>
    </dgm:pt>
    <dgm:pt modelId="{6A7D20AB-D28C-405E-A204-B63E8EBBE014}" type="pres">
      <dgm:prSet presAssocID="{919218F1-9FF2-45FC-BA8E-103CCD9DA672}" presName="parentText" presStyleLbl="node1" presStyleIdx="0" presStyleCnt="4">
        <dgm:presLayoutVars>
          <dgm:chMax val="0"/>
          <dgm:bulletEnabled val="1"/>
        </dgm:presLayoutVars>
      </dgm:prSet>
      <dgm:spPr/>
    </dgm:pt>
    <dgm:pt modelId="{2DA078E3-DA07-4747-BF7B-5B48595C7260}" type="pres">
      <dgm:prSet presAssocID="{919218F1-9FF2-45FC-BA8E-103CCD9DA672}" presName="negativeSpace" presStyleCnt="0"/>
      <dgm:spPr/>
    </dgm:pt>
    <dgm:pt modelId="{7A07CF5F-3978-4593-9D0D-F05E61399765}" type="pres">
      <dgm:prSet presAssocID="{919218F1-9FF2-45FC-BA8E-103CCD9DA672}" presName="childText" presStyleLbl="conFgAcc1" presStyleIdx="0" presStyleCnt="4">
        <dgm:presLayoutVars>
          <dgm:bulletEnabled val="1"/>
        </dgm:presLayoutVars>
      </dgm:prSet>
      <dgm:spPr/>
    </dgm:pt>
    <dgm:pt modelId="{4AF319E6-8B3F-4E0D-AC45-EF5350D62D16}" type="pres">
      <dgm:prSet presAssocID="{48381C5B-F253-411E-8A9B-42CA32BCF62B}" presName="spaceBetweenRectangles" presStyleCnt="0"/>
      <dgm:spPr/>
    </dgm:pt>
    <dgm:pt modelId="{13F0FF79-3613-46D4-AF4A-C49B0B309EC2}" type="pres">
      <dgm:prSet presAssocID="{26CC9935-852D-460D-AA1B-56EFDB3630D3}" presName="parentLin" presStyleCnt="0"/>
      <dgm:spPr/>
    </dgm:pt>
    <dgm:pt modelId="{55E375A5-69A5-4359-AC58-E5B9E9D48C2C}" type="pres">
      <dgm:prSet presAssocID="{26CC9935-852D-460D-AA1B-56EFDB3630D3}" presName="parentLeftMargin" presStyleLbl="node1" presStyleIdx="0" presStyleCnt="4"/>
      <dgm:spPr/>
    </dgm:pt>
    <dgm:pt modelId="{378063B4-EB10-479F-B8AB-96CE77D86919}" type="pres">
      <dgm:prSet presAssocID="{26CC9935-852D-460D-AA1B-56EFDB3630D3}" presName="parentText" presStyleLbl="node1" presStyleIdx="1" presStyleCnt="4">
        <dgm:presLayoutVars>
          <dgm:chMax val="0"/>
          <dgm:bulletEnabled val="1"/>
        </dgm:presLayoutVars>
      </dgm:prSet>
      <dgm:spPr/>
    </dgm:pt>
    <dgm:pt modelId="{0FE408E2-0DC6-4DBB-8045-A6D30E496314}" type="pres">
      <dgm:prSet presAssocID="{26CC9935-852D-460D-AA1B-56EFDB3630D3}" presName="negativeSpace" presStyleCnt="0"/>
      <dgm:spPr/>
    </dgm:pt>
    <dgm:pt modelId="{F38E81B2-0A76-4DF2-85C1-A68324066F4A}" type="pres">
      <dgm:prSet presAssocID="{26CC9935-852D-460D-AA1B-56EFDB3630D3}" presName="childText" presStyleLbl="conFgAcc1" presStyleIdx="1" presStyleCnt="4">
        <dgm:presLayoutVars>
          <dgm:bulletEnabled val="1"/>
        </dgm:presLayoutVars>
      </dgm:prSet>
      <dgm:spPr/>
    </dgm:pt>
    <dgm:pt modelId="{E21B97CB-0FEE-427C-8364-7E1D844254DA}" type="pres">
      <dgm:prSet presAssocID="{A482F788-5A57-4C95-885C-7CC433AFB290}" presName="spaceBetweenRectangles" presStyleCnt="0"/>
      <dgm:spPr/>
    </dgm:pt>
    <dgm:pt modelId="{88975487-4537-47A7-A141-E6A78E4DEA40}" type="pres">
      <dgm:prSet presAssocID="{0F1CE342-2791-453B-B347-85BD1504F573}" presName="parentLin" presStyleCnt="0"/>
      <dgm:spPr/>
    </dgm:pt>
    <dgm:pt modelId="{0463BD6A-457E-44ED-B10F-6AAA439AE127}" type="pres">
      <dgm:prSet presAssocID="{0F1CE342-2791-453B-B347-85BD1504F573}" presName="parentLeftMargin" presStyleLbl="node1" presStyleIdx="1" presStyleCnt="4"/>
      <dgm:spPr/>
    </dgm:pt>
    <dgm:pt modelId="{D5124156-6B56-439C-B9A7-A5634DF79BEE}" type="pres">
      <dgm:prSet presAssocID="{0F1CE342-2791-453B-B347-85BD1504F573}" presName="parentText" presStyleLbl="node1" presStyleIdx="2" presStyleCnt="4">
        <dgm:presLayoutVars>
          <dgm:chMax val="0"/>
          <dgm:bulletEnabled val="1"/>
        </dgm:presLayoutVars>
      </dgm:prSet>
      <dgm:spPr/>
    </dgm:pt>
    <dgm:pt modelId="{9A825147-4FB8-40C3-8399-A6B25283C2DB}" type="pres">
      <dgm:prSet presAssocID="{0F1CE342-2791-453B-B347-85BD1504F573}" presName="negativeSpace" presStyleCnt="0"/>
      <dgm:spPr/>
    </dgm:pt>
    <dgm:pt modelId="{CF6ACDAC-3122-44C8-A339-EA0381EE3332}" type="pres">
      <dgm:prSet presAssocID="{0F1CE342-2791-453B-B347-85BD1504F573}" presName="childText" presStyleLbl="conFgAcc1" presStyleIdx="2" presStyleCnt="4">
        <dgm:presLayoutVars>
          <dgm:bulletEnabled val="1"/>
        </dgm:presLayoutVars>
      </dgm:prSet>
      <dgm:spPr/>
    </dgm:pt>
    <dgm:pt modelId="{CBBDB8D8-A888-43DE-9356-47A7C5C1C091}" type="pres">
      <dgm:prSet presAssocID="{35240C68-CDD7-47B5-8012-114CD09C9E55}" presName="spaceBetweenRectangles" presStyleCnt="0"/>
      <dgm:spPr/>
    </dgm:pt>
    <dgm:pt modelId="{4A997419-2175-4BEA-8EE2-E5BD7F2B6C85}" type="pres">
      <dgm:prSet presAssocID="{A8AE5958-B0E3-4372-B4A0-08E24B657671}" presName="parentLin" presStyleCnt="0"/>
      <dgm:spPr/>
    </dgm:pt>
    <dgm:pt modelId="{0DD5C186-F426-4BCD-9D47-631C7738D48E}" type="pres">
      <dgm:prSet presAssocID="{A8AE5958-B0E3-4372-B4A0-08E24B657671}" presName="parentLeftMargin" presStyleLbl="node1" presStyleIdx="2" presStyleCnt="4"/>
      <dgm:spPr/>
    </dgm:pt>
    <dgm:pt modelId="{270EAAB1-7A59-45C9-9EB6-3DE912A74C79}" type="pres">
      <dgm:prSet presAssocID="{A8AE5958-B0E3-4372-B4A0-08E24B657671}" presName="parentText" presStyleLbl="node1" presStyleIdx="3" presStyleCnt="4">
        <dgm:presLayoutVars>
          <dgm:chMax val="0"/>
          <dgm:bulletEnabled val="1"/>
        </dgm:presLayoutVars>
      </dgm:prSet>
      <dgm:spPr/>
    </dgm:pt>
    <dgm:pt modelId="{F8C993FA-8DF8-4219-9BFE-23251DF3FBA5}" type="pres">
      <dgm:prSet presAssocID="{A8AE5958-B0E3-4372-B4A0-08E24B657671}" presName="negativeSpace" presStyleCnt="0"/>
      <dgm:spPr/>
    </dgm:pt>
    <dgm:pt modelId="{80EBA09D-29F2-4C14-9A1A-EFF3022DE246}" type="pres">
      <dgm:prSet presAssocID="{A8AE5958-B0E3-4372-B4A0-08E24B657671}" presName="childText" presStyleLbl="conFgAcc1" presStyleIdx="3" presStyleCnt="4">
        <dgm:presLayoutVars>
          <dgm:bulletEnabled val="1"/>
        </dgm:presLayoutVars>
      </dgm:prSet>
      <dgm:spPr/>
    </dgm:pt>
  </dgm:ptLst>
  <dgm:cxnLst>
    <dgm:cxn modelId="{F74C8A00-3C49-4E71-8851-CB90136DE0D3}" srcId="{BCC45837-50E2-4032-BB67-4E629CD7D508}" destId="{A8AE5958-B0E3-4372-B4A0-08E24B657671}" srcOrd="3" destOrd="0" parTransId="{EA4248D2-F9D0-49B6-AF60-8FAC1E219E34}" sibTransId="{2D120DFA-77F7-4481-B923-94F7CD4619F1}"/>
    <dgm:cxn modelId="{F5AF0802-5617-4715-A6E3-6F20C0A9F7F0}" type="presOf" srcId="{F9BF57C9-6238-4EA5-9890-D7AEAFB21746}" destId="{7A07CF5F-3978-4593-9D0D-F05E61399765}" srcOrd="0" destOrd="3" presId="urn:microsoft.com/office/officeart/2005/8/layout/list1"/>
    <dgm:cxn modelId="{028A0108-CC93-423E-BF92-F16B12571BE6}" type="presOf" srcId="{BC8DB581-3574-4921-B049-F374E51B72E1}" destId="{7A07CF5F-3978-4593-9D0D-F05E61399765}" srcOrd="0" destOrd="0" presId="urn:microsoft.com/office/officeart/2005/8/layout/list1"/>
    <dgm:cxn modelId="{E895EA2A-9248-4F24-AF56-F51EECCD4A8C}" type="presOf" srcId="{BCC45837-50E2-4032-BB67-4E629CD7D508}" destId="{5C87A784-4DCE-4C28-A888-32A8B5CCF2B0}" srcOrd="0" destOrd="0" presId="urn:microsoft.com/office/officeart/2005/8/layout/list1"/>
    <dgm:cxn modelId="{E3A95C2C-6A7A-41E2-8A63-C4425E75EBD3}" type="presOf" srcId="{919218F1-9FF2-45FC-BA8E-103CCD9DA672}" destId="{CDC602CC-26BF-44FD-83C9-9FDB1D6FE08D}" srcOrd="0" destOrd="0" presId="urn:microsoft.com/office/officeart/2005/8/layout/list1"/>
    <dgm:cxn modelId="{697B1E5B-6F36-4AFC-8F05-49267B0175DA}" srcId="{BCC45837-50E2-4032-BB67-4E629CD7D508}" destId="{26CC9935-852D-460D-AA1B-56EFDB3630D3}" srcOrd="1" destOrd="0" parTransId="{51DDB152-D079-44F1-9042-31E9BC2A319C}" sibTransId="{A482F788-5A57-4C95-885C-7CC433AFB290}"/>
    <dgm:cxn modelId="{12E9F644-86E5-4278-94E0-E9BB1E9A2731}" srcId="{919218F1-9FF2-45FC-BA8E-103CCD9DA672}" destId="{F9BF57C9-6238-4EA5-9890-D7AEAFB21746}" srcOrd="3" destOrd="0" parTransId="{F2C7E7C9-01C7-47B9-83BF-219D8F9A5F0E}" sibTransId="{4512F595-77B4-4A37-BA83-B8A5691EBCDD}"/>
    <dgm:cxn modelId="{92C77E70-A991-424B-A4BD-07C2D546378B}" type="presOf" srcId="{919218F1-9FF2-45FC-BA8E-103CCD9DA672}" destId="{6A7D20AB-D28C-405E-A204-B63E8EBBE014}" srcOrd="1" destOrd="0" presId="urn:microsoft.com/office/officeart/2005/8/layout/list1"/>
    <dgm:cxn modelId="{340C7073-51CF-448C-B460-0B126D9FD206}" type="presOf" srcId="{26CC9935-852D-460D-AA1B-56EFDB3630D3}" destId="{55E375A5-69A5-4359-AC58-E5B9E9D48C2C}" srcOrd="0" destOrd="0" presId="urn:microsoft.com/office/officeart/2005/8/layout/list1"/>
    <dgm:cxn modelId="{2E70D57B-A9DD-4763-B451-2C53059A981B}" srcId="{BCC45837-50E2-4032-BB67-4E629CD7D508}" destId="{919218F1-9FF2-45FC-BA8E-103CCD9DA672}" srcOrd="0" destOrd="0" parTransId="{EE566496-2143-41F2-B005-DB3826CF632E}" sibTransId="{48381C5B-F253-411E-8A9B-42CA32BCF62B}"/>
    <dgm:cxn modelId="{65E31684-4B70-42F8-9055-73E0FDFD693B}" srcId="{919218F1-9FF2-45FC-BA8E-103CCD9DA672}" destId="{B8851B4B-0F4E-4F81-9432-E2ADA08B0970}" srcOrd="1" destOrd="0" parTransId="{C53B9975-B62F-4609-A94A-9241075F7553}" sibTransId="{48979DD8-EEF6-4031-9B85-5FDD3575D666}"/>
    <dgm:cxn modelId="{4DD32C88-B540-49F7-9CDA-E777206C45AB}" type="presOf" srcId="{B8851B4B-0F4E-4F81-9432-E2ADA08B0970}" destId="{7A07CF5F-3978-4593-9D0D-F05E61399765}" srcOrd="0" destOrd="1" presId="urn:microsoft.com/office/officeart/2005/8/layout/list1"/>
    <dgm:cxn modelId="{E41FDE88-09EA-4422-85F0-E8ADD9F9A03B}" type="presOf" srcId="{0F1CE342-2791-453B-B347-85BD1504F573}" destId="{D5124156-6B56-439C-B9A7-A5634DF79BEE}" srcOrd="1" destOrd="0" presId="urn:microsoft.com/office/officeart/2005/8/layout/list1"/>
    <dgm:cxn modelId="{0ECEB6A2-7B2B-479D-951E-F88D8C0AA510}" type="presOf" srcId="{0F1CE342-2791-453B-B347-85BD1504F573}" destId="{0463BD6A-457E-44ED-B10F-6AAA439AE127}" srcOrd="0" destOrd="0" presId="urn:microsoft.com/office/officeart/2005/8/layout/list1"/>
    <dgm:cxn modelId="{83ADF3A2-6EF6-47B2-8497-39CD90E6976E}" srcId="{BCC45837-50E2-4032-BB67-4E629CD7D508}" destId="{0F1CE342-2791-453B-B347-85BD1504F573}" srcOrd="2" destOrd="0" parTransId="{DDBD55A3-9F1B-4D9C-90F1-FF2B38AFC572}" sibTransId="{35240C68-CDD7-47B5-8012-114CD09C9E55}"/>
    <dgm:cxn modelId="{855F83C4-031F-4356-87F5-323F13CA009A}" srcId="{919218F1-9FF2-45FC-BA8E-103CCD9DA672}" destId="{26ACEA50-403C-4881-8D6A-2462F09FD9FF}" srcOrd="2" destOrd="0" parTransId="{A00786F2-642A-4C35-B90E-BF3C024BA49A}" sibTransId="{EFF0AC6A-A15C-4BDA-BF51-171F177D540E}"/>
    <dgm:cxn modelId="{106D59D7-BDBF-4B0A-853D-6FD92A4A72B2}" type="presOf" srcId="{A8AE5958-B0E3-4372-B4A0-08E24B657671}" destId="{0DD5C186-F426-4BCD-9D47-631C7738D48E}" srcOrd="0" destOrd="0" presId="urn:microsoft.com/office/officeart/2005/8/layout/list1"/>
    <dgm:cxn modelId="{19CD23D8-1880-42C0-A342-5BF4F90CC3FD}" type="presOf" srcId="{26CC9935-852D-460D-AA1B-56EFDB3630D3}" destId="{378063B4-EB10-479F-B8AB-96CE77D86919}" srcOrd="1" destOrd="0" presId="urn:microsoft.com/office/officeart/2005/8/layout/list1"/>
    <dgm:cxn modelId="{618560E8-3BF4-44D1-8BE1-E955C9CF3C86}" type="presOf" srcId="{A8AE5958-B0E3-4372-B4A0-08E24B657671}" destId="{270EAAB1-7A59-45C9-9EB6-3DE912A74C79}" srcOrd="1" destOrd="0" presId="urn:microsoft.com/office/officeart/2005/8/layout/list1"/>
    <dgm:cxn modelId="{EB0F78EB-B9B9-47F8-BD9D-7230F235CEEE}" srcId="{919218F1-9FF2-45FC-BA8E-103CCD9DA672}" destId="{BC8DB581-3574-4921-B049-F374E51B72E1}" srcOrd="0" destOrd="0" parTransId="{A5ED82B1-1858-4638-B671-4AA4DEF35AA7}" sibTransId="{120213DA-D1D2-464E-BB39-74B3358DD719}"/>
    <dgm:cxn modelId="{67EFBBED-5FC5-488D-990A-48F11CD175E4}" type="presOf" srcId="{26ACEA50-403C-4881-8D6A-2462F09FD9FF}" destId="{7A07CF5F-3978-4593-9D0D-F05E61399765}" srcOrd="0" destOrd="2" presId="urn:microsoft.com/office/officeart/2005/8/layout/list1"/>
    <dgm:cxn modelId="{28903B52-BE47-4C85-B176-46B506B77434}" type="presParOf" srcId="{5C87A784-4DCE-4C28-A888-32A8B5CCF2B0}" destId="{DCDA6F8F-3529-4562-AF46-60B2372B4664}" srcOrd="0" destOrd="0" presId="urn:microsoft.com/office/officeart/2005/8/layout/list1"/>
    <dgm:cxn modelId="{492DC0E6-6558-44BE-8378-7EA8177D5854}" type="presParOf" srcId="{DCDA6F8F-3529-4562-AF46-60B2372B4664}" destId="{CDC602CC-26BF-44FD-83C9-9FDB1D6FE08D}" srcOrd="0" destOrd="0" presId="urn:microsoft.com/office/officeart/2005/8/layout/list1"/>
    <dgm:cxn modelId="{298953E5-3E30-4EBB-853B-08AF9CC5C600}" type="presParOf" srcId="{DCDA6F8F-3529-4562-AF46-60B2372B4664}" destId="{6A7D20AB-D28C-405E-A204-B63E8EBBE014}" srcOrd="1" destOrd="0" presId="urn:microsoft.com/office/officeart/2005/8/layout/list1"/>
    <dgm:cxn modelId="{6C797BA9-A4FE-4A9D-8875-F4AAFDB73F94}" type="presParOf" srcId="{5C87A784-4DCE-4C28-A888-32A8B5CCF2B0}" destId="{2DA078E3-DA07-4747-BF7B-5B48595C7260}" srcOrd="1" destOrd="0" presId="urn:microsoft.com/office/officeart/2005/8/layout/list1"/>
    <dgm:cxn modelId="{1B7C67F7-0AEB-4A90-A9BD-0E0508479FBF}" type="presParOf" srcId="{5C87A784-4DCE-4C28-A888-32A8B5CCF2B0}" destId="{7A07CF5F-3978-4593-9D0D-F05E61399765}" srcOrd="2" destOrd="0" presId="urn:microsoft.com/office/officeart/2005/8/layout/list1"/>
    <dgm:cxn modelId="{2AE9254F-1DF1-4EEA-B754-8B4043568FCC}" type="presParOf" srcId="{5C87A784-4DCE-4C28-A888-32A8B5CCF2B0}" destId="{4AF319E6-8B3F-4E0D-AC45-EF5350D62D16}" srcOrd="3" destOrd="0" presId="urn:microsoft.com/office/officeart/2005/8/layout/list1"/>
    <dgm:cxn modelId="{D3A9D5DE-3B30-42F0-9658-986BA60C5D86}" type="presParOf" srcId="{5C87A784-4DCE-4C28-A888-32A8B5CCF2B0}" destId="{13F0FF79-3613-46D4-AF4A-C49B0B309EC2}" srcOrd="4" destOrd="0" presId="urn:microsoft.com/office/officeart/2005/8/layout/list1"/>
    <dgm:cxn modelId="{B73FD118-D571-4E3A-ADCB-6BECFB0273A9}" type="presParOf" srcId="{13F0FF79-3613-46D4-AF4A-C49B0B309EC2}" destId="{55E375A5-69A5-4359-AC58-E5B9E9D48C2C}" srcOrd="0" destOrd="0" presId="urn:microsoft.com/office/officeart/2005/8/layout/list1"/>
    <dgm:cxn modelId="{FDFBD65C-E0AB-46C0-AA4E-222395747BB9}" type="presParOf" srcId="{13F0FF79-3613-46D4-AF4A-C49B0B309EC2}" destId="{378063B4-EB10-479F-B8AB-96CE77D86919}" srcOrd="1" destOrd="0" presId="urn:microsoft.com/office/officeart/2005/8/layout/list1"/>
    <dgm:cxn modelId="{FA86B64B-D0E5-4D60-9C45-E1E62A51F0C4}" type="presParOf" srcId="{5C87A784-4DCE-4C28-A888-32A8B5CCF2B0}" destId="{0FE408E2-0DC6-4DBB-8045-A6D30E496314}" srcOrd="5" destOrd="0" presId="urn:microsoft.com/office/officeart/2005/8/layout/list1"/>
    <dgm:cxn modelId="{B538F2E2-EC2B-47DC-BE75-8A04C12BD02D}" type="presParOf" srcId="{5C87A784-4DCE-4C28-A888-32A8B5CCF2B0}" destId="{F38E81B2-0A76-4DF2-85C1-A68324066F4A}" srcOrd="6" destOrd="0" presId="urn:microsoft.com/office/officeart/2005/8/layout/list1"/>
    <dgm:cxn modelId="{C6E9DF42-B75A-4798-9DB9-4228227F48E1}" type="presParOf" srcId="{5C87A784-4DCE-4C28-A888-32A8B5CCF2B0}" destId="{E21B97CB-0FEE-427C-8364-7E1D844254DA}" srcOrd="7" destOrd="0" presId="urn:microsoft.com/office/officeart/2005/8/layout/list1"/>
    <dgm:cxn modelId="{0ED01C9A-501E-462B-9525-0B091E683888}" type="presParOf" srcId="{5C87A784-4DCE-4C28-A888-32A8B5CCF2B0}" destId="{88975487-4537-47A7-A141-E6A78E4DEA40}" srcOrd="8" destOrd="0" presId="urn:microsoft.com/office/officeart/2005/8/layout/list1"/>
    <dgm:cxn modelId="{E16EB77B-2D63-4121-9542-7754B83F9DDB}" type="presParOf" srcId="{88975487-4537-47A7-A141-E6A78E4DEA40}" destId="{0463BD6A-457E-44ED-B10F-6AAA439AE127}" srcOrd="0" destOrd="0" presId="urn:microsoft.com/office/officeart/2005/8/layout/list1"/>
    <dgm:cxn modelId="{18745473-7926-4C9E-BDB8-782A08F631F5}" type="presParOf" srcId="{88975487-4537-47A7-A141-E6A78E4DEA40}" destId="{D5124156-6B56-439C-B9A7-A5634DF79BEE}" srcOrd="1" destOrd="0" presId="urn:microsoft.com/office/officeart/2005/8/layout/list1"/>
    <dgm:cxn modelId="{8424CF51-C6ED-4223-8772-B59527512717}" type="presParOf" srcId="{5C87A784-4DCE-4C28-A888-32A8B5CCF2B0}" destId="{9A825147-4FB8-40C3-8399-A6B25283C2DB}" srcOrd="9" destOrd="0" presId="urn:microsoft.com/office/officeart/2005/8/layout/list1"/>
    <dgm:cxn modelId="{E420E41F-C423-4511-A577-71D3E5711489}" type="presParOf" srcId="{5C87A784-4DCE-4C28-A888-32A8B5CCF2B0}" destId="{CF6ACDAC-3122-44C8-A339-EA0381EE3332}" srcOrd="10" destOrd="0" presId="urn:microsoft.com/office/officeart/2005/8/layout/list1"/>
    <dgm:cxn modelId="{8A4FC83C-2E96-4716-8111-34978153C317}" type="presParOf" srcId="{5C87A784-4DCE-4C28-A888-32A8B5CCF2B0}" destId="{CBBDB8D8-A888-43DE-9356-47A7C5C1C091}" srcOrd="11" destOrd="0" presId="urn:microsoft.com/office/officeart/2005/8/layout/list1"/>
    <dgm:cxn modelId="{0571D098-A401-4E62-9A37-1B1710605C57}" type="presParOf" srcId="{5C87A784-4DCE-4C28-A888-32A8B5CCF2B0}" destId="{4A997419-2175-4BEA-8EE2-E5BD7F2B6C85}" srcOrd="12" destOrd="0" presId="urn:microsoft.com/office/officeart/2005/8/layout/list1"/>
    <dgm:cxn modelId="{90ECBBB6-8F04-45FA-8DA7-82EDAD62F70A}" type="presParOf" srcId="{4A997419-2175-4BEA-8EE2-E5BD7F2B6C85}" destId="{0DD5C186-F426-4BCD-9D47-631C7738D48E}" srcOrd="0" destOrd="0" presId="urn:microsoft.com/office/officeart/2005/8/layout/list1"/>
    <dgm:cxn modelId="{3EE49AB9-4B74-4135-9D15-4DD1168ABD6F}" type="presParOf" srcId="{4A997419-2175-4BEA-8EE2-E5BD7F2B6C85}" destId="{270EAAB1-7A59-45C9-9EB6-3DE912A74C79}" srcOrd="1" destOrd="0" presId="urn:microsoft.com/office/officeart/2005/8/layout/list1"/>
    <dgm:cxn modelId="{BCDEF3F1-2478-4164-8306-0EFCCDCF9A5D}" type="presParOf" srcId="{5C87A784-4DCE-4C28-A888-32A8B5CCF2B0}" destId="{F8C993FA-8DF8-4219-9BFE-23251DF3FBA5}" srcOrd="13" destOrd="0" presId="urn:microsoft.com/office/officeart/2005/8/layout/list1"/>
    <dgm:cxn modelId="{37E879E4-F834-4F2A-92E3-D1E1795121AD}" type="presParOf" srcId="{5C87A784-4DCE-4C28-A888-32A8B5CCF2B0}" destId="{80EBA09D-29F2-4C14-9A1A-EFF3022DE246}" srcOrd="14"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EC4A16E5-7941-4055-AB21-8CB1D389AD89}" type="doc">
      <dgm:prSet loTypeId="urn:microsoft.com/office/officeart/2018/2/layout/IconCircleList" loCatId="icon" qsTypeId="urn:microsoft.com/office/officeart/2005/8/quickstyle/simple1" qsCatId="simple" csTypeId="urn:microsoft.com/office/officeart/2018/5/colors/Iconchunking_neutralicon_colorful1" csCatId="colorful" phldr="1"/>
      <dgm:spPr/>
      <dgm:t>
        <a:bodyPr/>
        <a:lstStyle/>
        <a:p>
          <a:endParaRPr lang="en-US"/>
        </a:p>
      </dgm:t>
    </dgm:pt>
    <dgm:pt modelId="{B148FA5B-2015-49F1-A9B2-4C6C94F5926D}">
      <dgm:prSet/>
      <dgm:spPr/>
      <dgm:t>
        <a:bodyPr/>
        <a:lstStyle/>
        <a:p>
          <a:r>
            <a:rPr lang="en-US"/>
            <a:t>Improve function of the shop to encourage more business and facilitate a better product</a:t>
          </a:r>
        </a:p>
      </dgm:t>
    </dgm:pt>
    <dgm:pt modelId="{C406D8D2-F6EE-438C-92D1-FDB4281CCBCB}" type="parTrans" cxnId="{F0919262-992B-46E4-9F4E-B75D310CCC97}">
      <dgm:prSet/>
      <dgm:spPr/>
      <dgm:t>
        <a:bodyPr/>
        <a:lstStyle/>
        <a:p>
          <a:endParaRPr lang="en-US"/>
        </a:p>
      </dgm:t>
    </dgm:pt>
    <dgm:pt modelId="{0CD4D5FA-E44E-46FB-A7B8-A03DCA736288}" type="sibTrans" cxnId="{F0919262-992B-46E4-9F4E-B75D310CCC97}">
      <dgm:prSet/>
      <dgm:spPr/>
      <dgm:t>
        <a:bodyPr/>
        <a:lstStyle/>
        <a:p>
          <a:endParaRPr lang="en-US"/>
        </a:p>
      </dgm:t>
    </dgm:pt>
    <dgm:pt modelId="{2D60C915-874A-4BBD-980A-BAEB2DD5AC1E}">
      <dgm:prSet/>
      <dgm:spPr/>
      <dgm:t>
        <a:bodyPr/>
        <a:lstStyle/>
        <a:p>
          <a:r>
            <a:rPr lang="en-US"/>
            <a:t>Leverage better product to bring in more business</a:t>
          </a:r>
        </a:p>
      </dgm:t>
    </dgm:pt>
    <dgm:pt modelId="{5C8E507C-AA60-4B91-A1A2-06247A3C7C45}" type="parTrans" cxnId="{B726A2DD-A863-4FCC-A46D-84071970D9F1}">
      <dgm:prSet/>
      <dgm:spPr/>
      <dgm:t>
        <a:bodyPr/>
        <a:lstStyle/>
        <a:p>
          <a:endParaRPr lang="en-US"/>
        </a:p>
      </dgm:t>
    </dgm:pt>
    <dgm:pt modelId="{32762CC0-8B53-4AC0-B881-D606FA65801C}" type="sibTrans" cxnId="{B726A2DD-A863-4FCC-A46D-84071970D9F1}">
      <dgm:prSet/>
      <dgm:spPr/>
      <dgm:t>
        <a:bodyPr/>
        <a:lstStyle/>
        <a:p>
          <a:endParaRPr lang="en-US"/>
        </a:p>
      </dgm:t>
    </dgm:pt>
    <dgm:pt modelId="{9992B2AE-B7F6-409D-88A7-5AC79BD8FCD0}" type="pres">
      <dgm:prSet presAssocID="{EC4A16E5-7941-4055-AB21-8CB1D389AD89}" presName="root" presStyleCnt="0">
        <dgm:presLayoutVars>
          <dgm:dir/>
          <dgm:resizeHandles val="exact"/>
        </dgm:presLayoutVars>
      </dgm:prSet>
      <dgm:spPr/>
    </dgm:pt>
    <dgm:pt modelId="{0F5C7C21-681C-4DE4-97FF-7C95117CABD9}" type="pres">
      <dgm:prSet presAssocID="{EC4A16E5-7941-4055-AB21-8CB1D389AD89}" presName="container" presStyleCnt="0">
        <dgm:presLayoutVars>
          <dgm:dir/>
          <dgm:resizeHandles val="exact"/>
        </dgm:presLayoutVars>
      </dgm:prSet>
      <dgm:spPr/>
    </dgm:pt>
    <dgm:pt modelId="{1BC5052F-1C4A-4AFB-8291-B0C4C62F9667}" type="pres">
      <dgm:prSet presAssocID="{B148FA5B-2015-49F1-A9B2-4C6C94F5926D}" presName="compNode" presStyleCnt="0"/>
      <dgm:spPr/>
    </dgm:pt>
    <dgm:pt modelId="{F5CE8367-A75F-40CA-93B6-76ED22F3A772}" type="pres">
      <dgm:prSet presAssocID="{B148FA5B-2015-49F1-A9B2-4C6C94F5926D}" presName="iconBgRect" presStyleLbl="bgShp" presStyleIdx="0" presStyleCnt="2"/>
      <dgm:spPr/>
    </dgm:pt>
    <dgm:pt modelId="{CDDBAC0E-626E-4103-8B4A-02F10C553C3C}" type="pres">
      <dgm:prSet presAssocID="{B148FA5B-2015-49F1-A9B2-4C6C94F5926D}"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Business Growth"/>
        </a:ext>
      </dgm:extLst>
    </dgm:pt>
    <dgm:pt modelId="{683A371A-566B-4F26-93D1-BF93B0FCC8DB}" type="pres">
      <dgm:prSet presAssocID="{B148FA5B-2015-49F1-A9B2-4C6C94F5926D}" presName="spaceRect" presStyleCnt="0"/>
      <dgm:spPr/>
    </dgm:pt>
    <dgm:pt modelId="{E4003204-C6B8-44AF-8FA1-58C58238763C}" type="pres">
      <dgm:prSet presAssocID="{B148FA5B-2015-49F1-A9B2-4C6C94F5926D}" presName="textRect" presStyleLbl="revTx" presStyleIdx="0" presStyleCnt="2">
        <dgm:presLayoutVars>
          <dgm:chMax val="1"/>
          <dgm:chPref val="1"/>
        </dgm:presLayoutVars>
      </dgm:prSet>
      <dgm:spPr/>
    </dgm:pt>
    <dgm:pt modelId="{F8735747-DAA2-44A0-BD46-A874361727AF}" type="pres">
      <dgm:prSet presAssocID="{0CD4D5FA-E44E-46FB-A7B8-A03DCA736288}" presName="sibTrans" presStyleLbl="sibTrans2D1" presStyleIdx="0" presStyleCnt="0"/>
      <dgm:spPr/>
    </dgm:pt>
    <dgm:pt modelId="{F8630A3B-625A-47BE-8B21-37B23D918EF6}" type="pres">
      <dgm:prSet presAssocID="{2D60C915-874A-4BBD-980A-BAEB2DD5AC1E}" presName="compNode" presStyleCnt="0"/>
      <dgm:spPr/>
    </dgm:pt>
    <dgm:pt modelId="{CD1DB352-4F95-4E90-A5B3-BE91D88CE253}" type="pres">
      <dgm:prSet presAssocID="{2D60C915-874A-4BBD-980A-BAEB2DD5AC1E}" presName="iconBgRect" presStyleLbl="bgShp" presStyleIdx="1" presStyleCnt="2"/>
      <dgm:spPr/>
    </dgm:pt>
    <dgm:pt modelId="{B82FAFA0-71D9-495E-BEB8-935160F5EDC5}" type="pres">
      <dgm:prSet presAssocID="{2D60C915-874A-4BBD-980A-BAEB2DD5AC1E}"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Upward trend"/>
        </a:ext>
      </dgm:extLst>
    </dgm:pt>
    <dgm:pt modelId="{7C834F18-97C2-46E6-B85C-38B4BE76F828}" type="pres">
      <dgm:prSet presAssocID="{2D60C915-874A-4BBD-980A-BAEB2DD5AC1E}" presName="spaceRect" presStyleCnt="0"/>
      <dgm:spPr/>
    </dgm:pt>
    <dgm:pt modelId="{DB3A0388-3A25-45D6-BE1B-61F5C417DCAB}" type="pres">
      <dgm:prSet presAssocID="{2D60C915-874A-4BBD-980A-BAEB2DD5AC1E}" presName="textRect" presStyleLbl="revTx" presStyleIdx="1" presStyleCnt="2">
        <dgm:presLayoutVars>
          <dgm:chMax val="1"/>
          <dgm:chPref val="1"/>
        </dgm:presLayoutVars>
      </dgm:prSet>
      <dgm:spPr/>
    </dgm:pt>
  </dgm:ptLst>
  <dgm:cxnLst>
    <dgm:cxn modelId="{A8DFC427-A333-4561-8A1A-93F17051BFC6}" type="presOf" srcId="{EC4A16E5-7941-4055-AB21-8CB1D389AD89}" destId="{9992B2AE-B7F6-409D-88A7-5AC79BD8FCD0}" srcOrd="0" destOrd="0" presId="urn:microsoft.com/office/officeart/2018/2/layout/IconCircleList"/>
    <dgm:cxn modelId="{F0919262-992B-46E4-9F4E-B75D310CCC97}" srcId="{EC4A16E5-7941-4055-AB21-8CB1D389AD89}" destId="{B148FA5B-2015-49F1-A9B2-4C6C94F5926D}" srcOrd="0" destOrd="0" parTransId="{C406D8D2-F6EE-438C-92D1-FDB4281CCBCB}" sibTransId="{0CD4D5FA-E44E-46FB-A7B8-A03DCA736288}"/>
    <dgm:cxn modelId="{41CEA791-B681-4DE4-9564-1595B6300035}" type="presOf" srcId="{0CD4D5FA-E44E-46FB-A7B8-A03DCA736288}" destId="{F8735747-DAA2-44A0-BD46-A874361727AF}" srcOrd="0" destOrd="0" presId="urn:microsoft.com/office/officeart/2018/2/layout/IconCircleList"/>
    <dgm:cxn modelId="{5E326DA5-0C2B-4310-8A79-BF3DA0C6C1F5}" type="presOf" srcId="{2D60C915-874A-4BBD-980A-BAEB2DD5AC1E}" destId="{DB3A0388-3A25-45D6-BE1B-61F5C417DCAB}" srcOrd="0" destOrd="0" presId="urn:microsoft.com/office/officeart/2018/2/layout/IconCircleList"/>
    <dgm:cxn modelId="{B726A2DD-A863-4FCC-A46D-84071970D9F1}" srcId="{EC4A16E5-7941-4055-AB21-8CB1D389AD89}" destId="{2D60C915-874A-4BBD-980A-BAEB2DD5AC1E}" srcOrd="1" destOrd="0" parTransId="{5C8E507C-AA60-4B91-A1A2-06247A3C7C45}" sibTransId="{32762CC0-8B53-4AC0-B881-D606FA65801C}"/>
    <dgm:cxn modelId="{F1DCEAF3-5E17-42F9-BE0E-B2A963C526B4}" type="presOf" srcId="{B148FA5B-2015-49F1-A9B2-4C6C94F5926D}" destId="{E4003204-C6B8-44AF-8FA1-58C58238763C}" srcOrd="0" destOrd="0" presId="urn:microsoft.com/office/officeart/2018/2/layout/IconCircleList"/>
    <dgm:cxn modelId="{53E9A8AC-75A7-42A0-BCED-0B7A5A3E884A}" type="presParOf" srcId="{9992B2AE-B7F6-409D-88A7-5AC79BD8FCD0}" destId="{0F5C7C21-681C-4DE4-97FF-7C95117CABD9}" srcOrd="0" destOrd="0" presId="urn:microsoft.com/office/officeart/2018/2/layout/IconCircleList"/>
    <dgm:cxn modelId="{247EB671-64C5-47F1-99C8-412E5F8FB82A}" type="presParOf" srcId="{0F5C7C21-681C-4DE4-97FF-7C95117CABD9}" destId="{1BC5052F-1C4A-4AFB-8291-B0C4C62F9667}" srcOrd="0" destOrd="0" presId="urn:microsoft.com/office/officeart/2018/2/layout/IconCircleList"/>
    <dgm:cxn modelId="{645B9C2C-1A2E-41B2-9A93-62092FA2875F}" type="presParOf" srcId="{1BC5052F-1C4A-4AFB-8291-B0C4C62F9667}" destId="{F5CE8367-A75F-40CA-93B6-76ED22F3A772}" srcOrd="0" destOrd="0" presId="urn:microsoft.com/office/officeart/2018/2/layout/IconCircleList"/>
    <dgm:cxn modelId="{E4251134-4F25-4B04-BAC4-4364E0728572}" type="presParOf" srcId="{1BC5052F-1C4A-4AFB-8291-B0C4C62F9667}" destId="{CDDBAC0E-626E-4103-8B4A-02F10C553C3C}" srcOrd="1" destOrd="0" presId="urn:microsoft.com/office/officeart/2018/2/layout/IconCircleList"/>
    <dgm:cxn modelId="{64BCC9A2-39B3-4AD5-A29F-00D5D452B76B}" type="presParOf" srcId="{1BC5052F-1C4A-4AFB-8291-B0C4C62F9667}" destId="{683A371A-566B-4F26-93D1-BF93B0FCC8DB}" srcOrd="2" destOrd="0" presId="urn:microsoft.com/office/officeart/2018/2/layout/IconCircleList"/>
    <dgm:cxn modelId="{691E4F63-2AF8-4DAD-8538-56AB50DAB709}" type="presParOf" srcId="{1BC5052F-1C4A-4AFB-8291-B0C4C62F9667}" destId="{E4003204-C6B8-44AF-8FA1-58C58238763C}" srcOrd="3" destOrd="0" presId="urn:microsoft.com/office/officeart/2018/2/layout/IconCircleList"/>
    <dgm:cxn modelId="{C4B6FA39-CC4C-400F-ADB8-EEBD1A9446B6}" type="presParOf" srcId="{0F5C7C21-681C-4DE4-97FF-7C95117CABD9}" destId="{F8735747-DAA2-44A0-BD46-A874361727AF}" srcOrd="1" destOrd="0" presId="urn:microsoft.com/office/officeart/2018/2/layout/IconCircleList"/>
    <dgm:cxn modelId="{8D005FAA-7147-4075-802D-117896AED481}" type="presParOf" srcId="{0F5C7C21-681C-4DE4-97FF-7C95117CABD9}" destId="{F8630A3B-625A-47BE-8B21-37B23D918EF6}" srcOrd="2" destOrd="0" presId="urn:microsoft.com/office/officeart/2018/2/layout/IconCircleList"/>
    <dgm:cxn modelId="{E33034CE-8C6E-404B-8A33-4258F988237E}" type="presParOf" srcId="{F8630A3B-625A-47BE-8B21-37B23D918EF6}" destId="{CD1DB352-4F95-4E90-A5B3-BE91D88CE253}" srcOrd="0" destOrd="0" presId="urn:microsoft.com/office/officeart/2018/2/layout/IconCircleList"/>
    <dgm:cxn modelId="{2C52A069-32FB-4B66-8A67-D412F92F82C3}" type="presParOf" srcId="{F8630A3B-625A-47BE-8B21-37B23D918EF6}" destId="{B82FAFA0-71D9-495E-BEB8-935160F5EDC5}" srcOrd="1" destOrd="0" presId="urn:microsoft.com/office/officeart/2018/2/layout/IconCircleList"/>
    <dgm:cxn modelId="{5C06CE97-199F-41AD-BEEC-8861B64256EF}" type="presParOf" srcId="{F8630A3B-625A-47BE-8B21-37B23D918EF6}" destId="{7C834F18-97C2-46E6-B85C-38B4BE76F828}" srcOrd="2" destOrd="0" presId="urn:microsoft.com/office/officeart/2018/2/layout/IconCircleList"/>
    <dgm:cxn modelId="{B016AA3C-DC49-48DA-A077-DF55D51128AF}" type="presParOf" srcId="{F8630A3B-625A-47BE-8B21-37B23D918EF6}" destId="{DB3A0388-3A25-45D6-BE1B-61F5C417DCAB}" srcOrd="3" destOrd="0" presId="urn:microsoft.com/office/officeart/2018/2/layout/IconCircle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4CEDE5AB-505D-4F2E-B0E1-FF77D23FA12A}" type="doc">
      <dgm:prSet loTypeId="urn:microsoft.com/office/officeart/2018/5/layout/IconCircleLabelList" loCatId="icon" qsTypeId="urn:microsoft.com/office/officeart/2005/8/quickstyle/simple1" qsCatId="simple" csTypeId="urn:microsoft.com/office/officeart/2018/5/colors/Iconchunking_neutralbg_accent1_2" csCatId="accent1" phldr="1"/>
      <dgm:spPr/>
      <dgm:t>
        <a:bodyPr/>
        <a:lstStyle/>
        <a:p>
          <a:endParaRPr lang="en-US"/>
        </a:p>
      </dgm:t>
    </dgm:pt>
    <dgm:pt modelId="{5598EC60-8125-4F84-AC27-933164B5FFDD}">
      <dgm:prSet/>
      <dgm:spPr/>
      <dgm:t>
        <a:bodyPr/>
        <a:lstStyle/>
        <a:p>
          <a:pPr>
            <a:defRPr cap="all"/>
          </a:pPr>
          <a:r>
            <a:rPr lang="en-US"/>
            <a:t>Increase Sales by 100%</a:t>
          </a:r>
        </a:p>
      </dgm:t>
    </dgm:pt>
    <dgm:pt modelId="{9092AFB9-2568-4CAF-8B97-5467E09FB8F1}" type="parTrans" cxnId="{4406B4B1-F601-4B4A-AF78-BA7FF529B86D}">
      <dgm:prSet/>
      <dgm:spPr/>
      <dgm:t>
        <a:bodyPr/>
        <a:lstStyle/>
        <a:p>
          <a:endParaRPr lang="en-US"/>
        </a:p>
      </dgm:t>
    </dgm:pt>
    <dgm:pt modelId="{98672E6F-6550-469F-94E8-F7751C50B351}" type="sibTrans" cxnId="{4406B4B1-F601-4B4A-AF78-BA7FF529B86D}">
      <dgm:prSet/>
      <dgm:spPr/>
      <dgm:t>
        <a:bodyPr/>
        <a:lstStyle/>
        <a:p>
          <a:endParaRPr lang="en-US"/>
        </a:p>
      </dgm:t>
    </dgm:pt>
    <dgm:pt modelId="{023134B7-1A40-4BB0-A0D5-FC0EBE53457F}">
      <dgm:prSet/>
      <dgm:spPr/>
      <dgm:t>
        <a:bodyPr/>
        <a:lstStyle/>
        <a:p>
          <a:pPr>
            <a:defRPr cap="all"/>
          </a:pPr>
          <a:r>
            <a:rPr lang="en-US"/>
            <a:t>Reduce Comebacks by 80%</a:t>
          </a:r>
        </a:p>
      </dgm:t>
    </dgm:pt>
    <dgm:pt modelId="{FFDF3509-471F-45EC-A3FF-FAFD212B5E51}" type="parTrans" cxnId="{D9A90F41-9D1F-463E-BC90-11AD2A8DD671}">
      <dgm:prSet/>
      <dgm:spPr/>
      <dgm:t>
        <a:bodyPr/>
        <a:lstStyle/>
        <a:p>
          <a:endParaRPr lang="en-US"/>
        </a:p>
      </dgm:t>
    </dgm:pt>
    <dgm:pt modelId="{D4D4BE72-F5FE-4526-A2F8-0BB1922EE045}" type="sibTrans" cxnId="{D9A90F41-9D1F-463E-BC90-11AD2A8DD671}">
      <dgm:prSet/>
      <dgm:spPr/>
      <dgm:t>
        <a:bodyPr/>
        <a:lstStyle/>
        <a:p>
          <a:endParaRPr lang="en-US"/>
        </a:p>
      </dgm:t>
    </dgm:pt>
    <dgm:pt modelId="{B111A16E-543A-4031-8945-94D7D74499FE}">
      <dgm:prSet/>
      <dgm:spPr/>
      <dgm:t>
        <a:bodyPr/>
        <a:lstStyle/>
        <a:p>
          <a:pPr>
            <a:defRPr cap="all"/>
          </a:pPr>
          <a:r>
            <a:rPr lang="en-US"/>
            <a:t>Increase Proficiency to 80% </a:t>
          </a:r>
        </a:p>
      </dgm:t>
    </dgm:pt>
    <dgm:pt modelId="{9117FB57-5906-4745-AEDF-D68244DC1399}" type="parTrans" cxnId="{297DC9C0-684D-443A-9505-B2ED22EA760B}">
      <dgm:prSet/>
      <dgm:spPr/>
      <dgm:t>
        <a:bodyPr/>
        <a:lstStyle/>
        <a:p>
          <a:endParaRPr lang="en-US"/>
        </a:p>
      </dgm:t>
    </dgm:pt>
    <dgm:pt modelId="{0410C86D-7F06-43AA-BB23-AD831C55FB80}" type="sibTrans" cxnId="{297DC9C0-684D-443A-9505-B2ED22EA760B}">
      <dgm:prSet/>
      <dgm:spPr/>
      <dgm:t>
        <a:bodyPr/>
        <a:lstStyle/>
        <a:p>
          <a:endParaRPr lang="en-US"/>
        </a:p>
      </dgm:t>
    </dgm:pt>
    <dgm:pt modelId="{3EB0F5E0-BD34-4FF7-8B62-8BB62AA0CAD3}" type="pres">
      <dgm:prSet presAssocID="{4CEDE5AB-505D-4F2E-B0E1-FF77D23FA12A}" presName="root" presStyleCnt="0">
        <dgm:presLayoutVars>
          <dgm:dir/>
          <dgm:resizeHandles val="exact"/>
        </dgm:presLayoutVars>
      </dgm:prSet>
      <dgm:spPr/>
    </dgm:pt>
    <dgm:pt modelId="{C3FE17AE-9CF4-43DA-BE5B-08E15CDBBFC2}" type="pres">
      <dgm:prSet presAssocID="{5598EC60-8125-4F84-AC27-933164B5FFDD}" presName="compNode" presStyleCnt="0"/>
      <dgm:spPr/>
    </dgm:pt>
    <dgm:pt modelId="{2E289906-6F2D-4BB3-A189-44B7020E894D}" type="pres">
      <dgm:prSet presAssocID="{5598EC60-8125-4F84-AC27-933164B5FFDD}" presName="iconBgRect" presStyleLbl="bgShp" presStyleIdx="0" presStyleCnt="3"/>
      <dgm:spPr/>
    </dgm:pt>
    <dgm:pt modelId="{28237A8C-76B1-4271-84FB-A2F48198ECBB}" type="pres">
      <dgm:prSet presAssocID="{5598EC60-8125-4F84-AC27-933164B5FFDD}"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Upward trend"/>
        </a:ext>
      </dgm:extLst>
    </dgm:pt>
    <dgm:pt modelId="{D6C79FEA-37EA-4E2C-835F-6B972E733B36}" type="pres">
      <dgm:prSet presAssocID="{5598EC60-8125-4F84-AC27-933164B5FFDD}" presName="spaceRect" presStyleCnt="0"/>
      <dgm:spPr/>
    </dgm:pt>
    <dgm:pt modelId="{5F67452C-08BB-44BF-81C9-F2D4280706C3}" type="pres">
      <dgm:prSet presAssocID="{5598EC60-8125-4F84-AC27-933164B5FFDD}" presName="textRect" presStyleLbl="revTx" presStyleIdx="0" presStyleCnt="3">
        <dgm:presLayoutVars>
          <dgm:chMax val="1"/>
          <dgm:chPref val="1"/>
        </dgm:presLayoutVars>
      </dgm:prSet>
      <dgm:spPr/>
    </dgm:pt>
    <dgm:pt modelId="{809C364E-4ED8-4E4F-9C20-604B331040F9}" type="pres">
      <dgm:prSet presAssocID="{98672E6F-6550-469F-94E8-F7751C50B351}" presName="sibTrans" presStyleCnt="0"/>
      <dgm:spPr/>
    </dgm:pt>
    <dgm:pt modelId="{302DF492-317A-4C79-916B-B9102AB70645}" type="pres">
      <dgm:prSet presAssocID="{023134B7-1A40-4BB0-A0D5-FC0EBE53457F}" presName="compNode" presStyleCnt="0"/>
      <dgm:spPr/>
    </dgm:pt>
    <dgm:pt modelId="{15B6CCD0-E7E8-47C2-88B2-4B1100CE6203}" type="pres">
      <dgm:prSet presAssocID="{023134B7-1A40-4BB0-A0D5-FC0EBE53457F}" presName="iconBgRect" presStyleLbl="bgShp" presStyleIdx="1" presStyleCnt="3"/>
      <dgm:spPr/>
    </dgm:pt>
    <dgm:pt modelId="{E2D94A99-267E-4150-ADE8-793CB6A95D05}" type="pres">
      <dgm:prSet presAssocID="{023134B7-1A40-4BB0-A0D5-FC0EBE53457F}"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Recycle"/>
        </a:ext>
      </dgm:extLst>
    </dgm:pt>
    <dgm:pt modelId="{0F719AB3-888F-4193-8BD4-D55E7265D248}" type="pres">
      <dgm:prSet presAssocID="{023134B7-1A40-4BB0-A0D5-FC0EBE53457F}" presName="spaceRect" presStyleCnt="0"/>
      <dgm:spPr/>
    </dgm:pt>
    <dgm:pt modelId="{1FCBDC93-59F6-42EA-8623-53DBA6722A1F}" type="pres">
      <dgm:prSet presAssocID="{023134B7-1A40-4BB0-A0D5-FC0EBE53457F}" presName="textRect" presStyleLbl="revTx" presStyleIdx="1" presStyleCnt="3">
        <dgm:presLayoutVars>
          <dgm:chMax val="1"/>
          <dgm:chPref val="1"/>
        </dgm:presLayoutVars>
      </dgm:prSet>
      <dgm:spPr/>
    </dgm:pt>
    <dgm:pt modelId="{3336F200-FF2B-4DDA-A607-075B358A8C67}" type="pres">
      <dgm:prSet presAssocID="{D4D4BE72-F5FE-4526-A2F8-0BB1922EE045}" presName="sibTrans" presStyleCnt="0"/>
      <dgm:spPr/>
    </dgm:pt>
    <dgm:pt modelId="{334E87DF-72E0-4FF4-ACD4-EF661E59DE13}" type="pres">
      <dgm:prSet presAssocID="{B111A16E-543A-4031-8945-94D7D74499FE}" presName="compNode" presStyleCnt="0"/>
      <dgm:spPr/>
    </dgm:pt>
    <dgm:pt modelId="{0669D8FF-3585-4308-8777-973E6E6C797F}" type="pres">
      <dgm:prSet presAssocID="{B111A16E-543A-4031-8945-94D7D74499FE}" presName="iconBgRect" presStyleLbl="bgShp" presStyleIdx="2" presStyleCnt="3"/>
      <dgm:spPr/>
    </dgm:pt>
    <dgm:pt modelId="{30291A7A-4A1A-44B9-B470-BA4C9D41BC24}" type="pres">
      <dgm:prSet presAssocID="{B111A16E-543A-4031-8945-94D7D74499FE}"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Business Growth"/>
        </a:ext>
      </dgm:extLst>
    </dgm:pt>
    <dgm:pt modelId="{DAB9B6D3-95D1-40E6-84E8-70B8002AC917}" type="pres">
      <dgm:prSet presAssocID="{B111A16E-543A-4031-8945-94D7D74499FE}" presName="spaceRect" presStyleCnt="0"/>
      <dgm:spPr/>
    </dgm:pt>
    <dgm:pt modelId="{DA9E019F-0793-4E23-B82C-A676AEFC6ABD}" type="pres">
      <dgm:prSet presAssocID="{B111A16E-543A-4031-8945-94D7D74499FE}" presName="textRect" presStyleLbl="revTx" presStyleIdx="2" presStyleCnt="3">
        <dgm:presLayoutVars>
          <dgm:chMax val="1"/>
          <dgm:chPref val="1"/>
        </dgm:presLayoutVars>
      </dgm:prSet>
      <dgm:spPr/>
    </dgm:pt>
  </dgm:ptLst>
  <dgm:cxnLst>
    <dgm:cxn modelId="{A7BA220F-51EC-42CC-9FCF-0FE32EAF3958}" type="presOf" srcId="{4CEDE5AB-505D-4F2E-B0E1-FF77D23FA12A}" destId="{3EB0F5E0-BD34-4FF7-8B62-8BB62AA0CAD3}" srcOrd="0" destOrd="0" presId="urn:microsoft.com/office/officeart/2018/5/layout/IconCircleLabelList"/>
    <dgm:cxn modelId="{91616960-41EF-4649-87B7-8CBDD8F154E7}" type="presOf" srcId="{B111A16E-543A-4031-8945-94D7D74499FE}" destId="{DA9E019F-0793-4E23-B82C-A676AEFC6ABD}" srcOrd="0" destOrd="0" presId="urn:microsoft.com/office/officeart/2018/5/layout/IconCircleLabelList"/>
    <dgm:cxn modelId="{D9A90F41-9D1F-463E-BC90-11AD2A8DD671}" srcId="{4CEDE5AB-505D-4F2E-B0E1-FF77D23FA12A}" destId="{023134B7-1A40-4BB0-A0D5-FC0EBE53457F}" srcOrd="1" destOrd="0" parTransId="{FFDF3509-471F-45EC-A3FF-FAFD212B5E51}" sibTransId="{D4D4BE72-F5FE-4526-A2F8-0BB1922EE045}"/>
    <dgm:cxn modelId="{4406B4B1-F601-4B4A-AF78-BA7FF529B86D}" srcId="{4CEDE5AB-505D-4F2E-B0E1-FF77D23FA12A}" destId="{5598EC60-8125-4F84-AC27-933164B5FFDD}" srcOrd="0" destOrd="0" parTransId="{9092AFB9-2568-4CAF-8B97-5467E09FB8F1}" sibTransId="{98672E6F-6550-469F-94E8-F7751C50B351}"/>
    <dgm:cxn modelId="{297DC9C0-684D-443A-9505-B2ED22EA760B}" srcId="{4CEDE5AB-505D-4F2E-B0E1-FF77D23FA12A}" destId="{B111A16E-543A-4031-8945-94D7D74499FE}" srcOrd="2" destOrd="0" parTransId="{9117FB57-5906-4745-AEDF-D68244DC1399}" sibTransId="{0410C86D-7F06-43AA-BB23-AD831C55FB80}"/>
    <dgm:cxn modelId="{B509DEC2-AE35-48DB-A0C0-56CCA3B3E4D7}" type="presOf" srcId="{5598EC60-8125-4F84-AC27-933164B5FFDD}" destId="{5F67452C-08BB-44BF-81C9-F2D4280706C3}" srcOrd="0" destOrd="0" presId="urn:microsoft.com/office/officeart/2018/5/layout/IconCircleLabelList"/>
    <dgm:cxn modelId="{B29CA3C3-65F9-4DEB-B821-EB5876557F56}" type="presOf" srcId="{023134B7-1A40-4BB0-A0D5-FC0EBE53457F}" destId="{1FCBDC93-59F6-42EA-8623-53DBA6722A1F}" srcOrd="0" destOrd="0" presId="urn:microsoft.com/office/officeart/2018/5/layout/IconCircleLabelList"/>
    <dgm:cxn modelId="{7B90CFEA-CB07-4F11-8020-888DF4F039B3}" type="presParOf" srcId="{3EB0F5E0-BD34-4FF7-8B62-8BB62AA0CAD3}" destId="{C3FE17AE-9CF4-43DA-BE5B-08E15CDBBFC2}" srcOrd="0" destOrd="0" presId="urn:microsoft.com/office/officeart/2018/5/layout/IconCircleLabelList"/>
    <dgm:cxn modelId="{373D9E84-F0BD-42E1-B3B9-7F2AA08D9154}" type="presParOf" srcId="{C3FE17AE-9CF4-43DA-BE5B-08E15CDBBFC2}" destId="{2E289906-6F2D-4BB3-A189-44B7020E894D}" srcOrd="0" destOrd="0" presId="urn:microsoft.com/office/officeart/2018/5/layout/IconCircleLabelList"/>
    <dgm:cxn modelId="{58E522C0-310E-4D6F-8782-D8C52300C81C}" type="presParOf" srcId="{C3FE17AE-9CF4-43DA-BE5B-08E15CDBBFC2}" destId="{28237A8C-76B1-4271-84FB-A2F48198ECBB}" srcOrd="1" destOrd="0" presId="urn:microsoft.com/office/officeart/2018/5/layout/IconCircleLabelList"/>
    <dgm:cxn modelId="{760E1A98-6CA0-4340-BC66-9B8C1B6C59E7}" type="presParOf" srcId="{C3FE17AE-9CF4-43DA-BE5B-08E15CDBBFC2}" destId="{D6C79FEA-37EA-4E2C-835F-6B972E733B36}" srcOrd="2" destOrd="0" presId="urn:microsoft.com/office/officeart/2018/5/layout/IconCircleLabelList"/>
    <dgm:cxn modelId="{803E06A5-38C4-4B5A-89A3-401B0C95EA87}" type="presParOf" srcId="{C3FE17AE-9CF4-43DA-BE5B-08E15CDBBFC2}" destId="{5F67452C-08BB-44BF-81C9-F2D4280706C3}" srcOrd="3" destOrd="0" presId="urn:microsoft.com/office/officeart/2018/5/layout/IconCircleLabelList"/>
    <dgm:cxn modelId="{8920B948-E719-482F-BDCA-07B8063D2835}" type="presParOf" srcId="{3EB0F5E0-BD34-4FF7-8B62-8BB62AA0CAD3}" destId="{809C364E-4ED8-4E4F-9C20-604B331040F9}" srcOrd="1" destOrd="0" presId="urn:microsoft.com/office/officeart/2018/5/layout/IconCircleLabelList"/>
    <dgm:cxn modelId="{47824F7A-792D-4AF2-B7C8-2807F936FAAC}" type="presParOf" srcId="{3EB0F5E0-BD34-4FF7-8B62-8BB62AA0CAD3}" destId="{302DF492-317A-4C79-916B-B9102AB70645}" srcOrd="2" destOrd="0" presId="urn:microsoft.com/office/officeart/2018/5/layout/IconCircleLabelList"/>
    <dgm:cxn modelId="{B14F33F9-E46B-4241-93BB-5E75E3222D01}" type="presParOf" srcId="{302DF492-317A-4C79-916B-B9102AB70645}" destId="{15B6CCD0-E7E8-47C2-88B2-4B1100CE6203}" srcOrd="0" destOrd="0" presId="urn:microsoft.com/office/officeart/2018/5/layout/IconCircleLabelList"/>
    <dgm:cxn modelId="{B5EC7A5C-4EAA-45BD-AE64-56EFDCF81E2D}" type="presParOf" srcId="{302DF492-317A-4C79-916B-B9102AB70645}" destId="{E2D94A99-267E-4150-ADE8-793CB6A95D05}" srcOrd="1" destOrd="0" presId="urn:microsoft.com/office/officeart/2018/5/layout/IconCircleLabelList"/>
    <dgm:cxn modelId="{071CB601-DF56-4CAD-BB0D-AE966E08B29C}" type="presParOf" srcId="{302DF492-317A-4C79-916B-B9102AB70645}" destId="{0F719AB3-888F-4193-8BD4-D55E7265D248}" srcOrd="2" destOrd="0" presId="urn:microsoft.com/office/officeart/2018/5/layout/IconCircleLabelList"/>
    <dgm:cxn modelId="{F187173D-B5C5-48FB-A7AD-E9EC812D5239}" type="presParOf" srcId="{302DF492-317A-4C79-916B-B9102AB70645}" destId="{1FCBDC93-59F6-42EA-8623-53DBA6722A1F}" srcOrd="3" destOrd="0" presId="urn:microsoft.com/office/officeart/2018/5/layout/IconCircleLabelList"/>
    <dgm:cxn modelId="{9AAD9470-D08F-4379-B681-F9CB30798CF8}" type="presParOf" srcId="{3EB0F5E0-BD34-4FF7-8B62-8BB62AA0CAD3}" destId="{3336F200-FF2B-4DDA-A607-075B358A8C67}" srcOrd="3" destOrd="0" presId="urn:microsoft.com/office/officeart/2018/5/layout/IconCircleLabelList"/>
    <dgm:cxn modelId="{B28AFA15-9077-4F78-8ECA-FDB7F12B04F5}" type="presParOf" srcId="{3EB0F5E0-BD34-4FF7-8B62-8BB62AA0CAD3}" destId="{334E87DF-72E0-4FF4-ACD4-EF661E59DE13}" srcOrd="4" destOrd="0" presId="urn:microsoft.com/office/officeart/2018/5/layout/IconCircleLabelList"/>
    <dgm:cxn modelId="{C06873C2-D76F-423B-B212-D6EDDE66EFD7}" type="presParOf" srcId="{334E87DF-72E0-4FF4-ACD4-EF661E59DE13}" destId="{0669D8FF-3585-4308-8777-973E6E6C797F}" srcOrd="0" destOrd="0" presId="urn:microsoft.com/office/officeart/2018/5/layout/IconCircleLabelList"/>
    <dgm:cxn modelId="{27E6EE37-80D5-4933-AC07-0EB3CC5AC675}" type="presParOf" srcId="{334E87DF-72E0-4FF4-ACD4-EF661E59DE13}" destId="{30291A7A-4A1A-44B9-B470-BA4C9D41BC24}" srcOrd="1" destOrd="0" presId="urn:microsoft.com/office/officeart/2018/5/layout/IconCircleLabelList"/>
    <dgm:cxn modelId="{33BE5E1F-FDEF-4CAD-A0CC-2BE1740F1B5B}" type="presParOf" srcId="{334E87DF-72E0-4FF4-ACD4-EF661E59DE13}" destId="{DAB9B6D3-95D1-40E6-84E8-70B8002AC917}" srcOrd="2" destOrd="0" presId="urn:microsoft.com/office/officeart/2018/5/layout/IconCircleLabelList"/>
    <dgm:cxn modelId="{9202B56C-115D-41FE-83D8-D0883B3FDCAB}" type="presParOf" srcId="{334E87DF-72E0-4FF4-ACD4-EF661E59DE13}" destId="{DA9E019F-0793-4E23-B82C-A676AEFC6ABD}" srcOrd="3" destOrd="0" presId="urn:microsoft.com/office/officeart/2018/5/layout/IconCircle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B4C4E79-B59C-4083-BC9E-A6E366EF6039}">
      <dsp:nvSpPr>
        <dsp:cNvPr id="0" name=""/>
        <dsp:cNvSpPr/>
      </dsp:nvSpPr>
      <dsp:spPr>
        <a:xfrm>
          <a:off x="898313" y="287965"/>
          <a:ext cx="726152" cy="726152"/>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B63E2B5-2304-4814-91F4-6BCF69B8A381}">
      <dsp:nvSpPr>
        <dsp:cNvPr id="0" name=""/>
        <dsp:cNvSpPr/>
      </dsp:nvSpPr>
      <dsp:spPr>
        <a:xfrm>
          <a:off x="454554" y="1274035"/>
          <a:ext cx="1613671" cy="74632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100000"/>
            </a:lnSpc>
            <a:spcBef>
              <a:spcPct val="0"/>
            </a:spcBef>
            <a:spcAft>
              <a:spcPct val="35000"/>
            </a:spcAft>
            <a:buNone/>
          </a:pPr>
          <a:r>
            <a:rPr lang="en-US" sz="1100" kern="1200"/>
            <a:t>GP is looking very healthy</a:t>
          </a:r>
        </a:p>
      </dsp:txBody>
      <dsp:txXfrm>
        <a:off x="454554" y="1274035"/>
        <a:ext cx="1613671" cy="746323"/>
      </dsp:txXfrm>
    </dsp:sp>
    <dsp:sp modelId="{C834D3E5-D60E-496B-AD8C-F1B31CA885C1}">
      <dsp:nvSpPr>
        <dsp:cNvPr id="0" name=""/>
        <dsp:cNvSpPr/>
      </dsp:nvSpPr>
      <dsp:spPr>
        <a:xfrm>
          <a:off x="2794378" y="287965"/>
          <a:ext cx="726152" cy="726152"/>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F59542D-C2ED-4680-A130-29628B1EABB8}">
      <dsp:nvSpPr>
        <dsp:cNvPr id="0" name=""/>
        <dsp:cNvSpPr/>
      </dsp:nvSpPr>
      <dsp:spPr>
        <a:xfrm>
          <a:off x="2350618" y="1274035"/>
          <a:ext cx="1613671" cy="74632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100000"/>
            </a:lnSpc>
            <a:spcBef>
              <a:spcPct val="0"/>
            </a:spcBef>
            <a:spcAft>
              <a:spcPct val="35000"/>
            </a:spcAft>
            <a:buNone/>
          </a:pPr>
          <a:r>
            <a:rPr lang="en-US" sz="1100" kern="1200"/>
            <a:t>A large bump in labor rate helped keep GP up.</a:t>
          </a:r>
        </a:p>
      </dsp:txBody>
      <dsp:txXfrm>
        <a:off x="2350618" y="1274035"/>
        <a:ext cx="1613671" cy="746323"/>
      </dsp:txXfrm>
    </dsp:sp>
    <dsp:sp modelId="{A10A8D46-D18F-4964-8ED1-76FEEA8AA98A}">
      <dsp:nvSpPr>
        <dsp:cNvPr id="0" name=""/>
        <dsp:cNvSpPr/>
      </dsp:nvSpPr>
      <dsp:spPr>
        <a:xfrm>
          <a:off x="4690442" y="287965"/>
          <a:ext cx="726152" cy="726152"/>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476CD92-DC12-497A-9015-4509A79B275D}">
      <dsp:nvSpPr>
        <dsp:cNvPr id="0" name=""/>
        <dsp:cNvSpPr/>
      </dsp:nvSpPr>
      <dsp:spPr>
        <a:xfrm>
          <a:off x="4246683" y="1274035"/>
          <a:ext cx="1613671" cy="74632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100000"/>
            </a:lnSpc>
            <a:spcBef>
              <a:spcPct val="0"/>
            </a:spcBef>
            <a:spcAft>
              <a:spcPct val="35000"/>
            </a:spcAft>
            <a:buNone/>
          </a:pPr>
          <a:r>
            <a:rPr lang="en-US" sz="1100" kern="1200"/>
            <a:t>Biggest thing to work on is the adjusted cost of labor, techs will still be clocked on to jobs to decrease the unproductive time.</a:t>
          </a:r>
        </a:p>
      </dsp:txBody>
      <dsp:txXfrm>
        <a:off x="4246683" y="1274035"/>
        <a:ext cx="1613671" cy="746323"/>
      </dsp:txXfrm>
    </dsp:sp>
    <dsp:sp modelId="{5A1440E8-4099-4C0E-87D1-ABA4A256CD15}">
      <dsp:nvSpPr>
        <dsp:cNvPr id="0" name=""/>
        <dsp:cNvSpPr/>
      </dsp:nvSpPr>
      <dsp:spPr>
        <a:xfrm>
          <a:off x="6586507" y="287965"/>
          <a:ext cx="726152" cy="726152"/>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83A3549-9C53-4674-914C-32B9CBDE5A08}">
      <dsp:nvSpPr>
        <dsp:cNvPr id="0" name=""/>
        <dsp:cNvSpPr/>
      </dsp:nvSpPr>
      <dsp:spPr>
        <a:xfrm>
          <a:off x="6142747" y="1274035"/>
          <a:ext cx="1613671" cy="74632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100000"/>
            </a:lnSpc>
            <a:spcBef>
              <a:spcPct val="0"/>
            </a:spcBef>
            <a:spcAft>
              <a:spcPct val="35000"/>
            </a:spcAft>
            <a:buNone/>
          </a:pPr>
          <a:r>
            <a:rPr lang="en-US" sz="1100" kern="1200"/>
            <a:t>We need to prevent clock on times from being abused, keeping unproductive time used correctly so that we get clear Data</a:t>
          </a:r>
        </a:p>
      </dsp:txBody>
      <dsp:txXfrm>
        <a:off x="6142747" y="1274035"/>
        <a:ext cx="1613671" cy="746323"/>
      </dsp:txXfrm>
    </dsp:sp>
    <dsp:sp modelId="{0ECCC9BE-DC10-48BD-BBF7-D819A95664AB}">
      <dsp:nvSpPr>
        <dsp:cNvPr id="0" name=""/>
        <dsp:cNvSpPr/>
      </dsp:nvSpPr>
      <dsp:spPr>
        <a:xfrm>
          <a:off x="8482571" y="287965"/>
          <a:ext cx="726152" cy="726152"/>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11C0A51-0C41-44D3-AC50-2D2394669FC6}">
      <dsp:nvSpPr>
        <dsp:cNvPr id="0" name=""/>
        <dsp:cNvSpPr/>
      </dsp:nvSpPr>
      <dsp:spPr>
        <a:xfrm>
          <a:off x="8038811" y="1274035"/>
          <a:ext cx="1613671" cy="74632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100000"/>
            </a:lnSpc>
            <a:spcBef>
              <a:spcPct val="0"/>
            </a:spcBef>
            <a:spcAft>
              <a:spcPct val="35000"/>
            </a:spcAft>
            <a:buNone/>
          </a:pPr>
          <a:r>
            <a:rPr lang="en-US" sz="1100" kern="1200"/>
            <a:t>Check weekly at manager meeting to look at unproductive time vs cost of labor</a:t>
          </a:r>
        </a:p>
      </dsp:txBody>
      <dsp:txXfrm>
        <a:off x="8038811" y="1274035"/>
        <a:ext cx="1613671" cy="746323"/>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0A85E73-946B-4CF6-9B0A-439F5D0055FB}">
      <dsp:nvSpPr>
        <dsp:cNvPr id="0" name=""/>
        <dsp:cNvSpPr/>
      </dsp:nvSpPr>
      <dsp:spPr>
        <a:xfrm>
          <a:off x="1923626" y="1888"/>
          <a:ext cx="7694506" cy="978398"/>
        </a:xfrm>
        <a:prstGeom prst="rect">
          <a:avLst/>
        </a:prstGeom>
        <a:solidFill>
          <a:schemeClr val="accent2">
            <a:tint val="40000"/>
            <a:alpha val="90000"/>
            <a:hueOff val="0"/>
            <a:satOff val="0"/>
            <a:lumOff val="0"/>
            <a:alphaOff val="0"/>
          </a:schemeClr>
        </a:solidFill>
        <a:ln w="19050" cap="rnd"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9295" tIns="248513" rIns="149295" bIns="248513" numCol="1" spcCol="1270" anchor="ctr" anchorCtr="0">
          <a:noAutofit/>
        </a:bodyPr>
        <a:lstStyle/>
        <a:p>
          <a:pPr marL="0" lvl="0" indent="0" algn="l" defTabSz="800100">
            <a:lnSpc>
              <a:spcPct val="90000"/>
            </a:lnSpc>
            <a:spcBef>
              <a:spcPct val="0"/>
            </a:spcBef>
            <a:spcAft>
              <a:spcPct val="35000"/>
            </a:spcAft>
            <a:buNone/>
          </a:pPr>
          <a:r>
            <a:rPr lang="en-US" sz="1800" kern="1200"/>
            <a:t>Create a double check system, where more experienced techs will check newer techs work to ensure there are correct and acceptable</a:t>
          </a:r>
        </a:p>
      </dsp:txBody>
      <dsp:txXfrm>
        <a:off x="1923626" y="1888"/>
        <a:ext cx="7694506" cy="978398"/>
      </dsp:txXfrm>
    </dsp:sp>
    <dsp:sp modelId="{66E0AF4E-CBE2-4ABC-BD6D-9F22187ED2DD}">
      <dsp:nvSpPr>
        <dsp:cNvPr id="0" name=""/>
        <dsp:cNvSpPr/>
      </dsp:nvSpPr>
      <dsp:spPr>
        <a:xfrm>
          <a:off x="0" y="1888"/>
          <a:ext cx="1923626" cy="978398"/>
        </a:xfrm>
        <a:prstGeom prst="rect">
          <a:avLst/>
        </a:prstGeom>
        <a:solidFill>
          <a:schemeClr val="accent2">
            <a:hueOff val="0"/>
            <a:satOff val="0"/>
            <a:lumOff val="0"/>
            <a:alphaOff val="0"/>
          </a:schemeClr>
        </a:solidFill>
        <a:ln w="19050" cap="rnd"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792" tIns="96644" rIns="101792" bIns="96644" numCol="1" spcCol="1270" anchor="ctr" anchorCtr="0">
          <a:noAutofit/>
        </a:bodyPr>
        <a:lstStyle/>
        <a:p>
          <a:pPr marL="0" lvl="0" indent="0" algn="ctr" defTabSz="1022350">
            <a:lnSpc>
              <a:spcPct val="90000"/>
            </a:lnSpc>
            <a:spcBef>
              <a:spcPct val="0"/>
            </a:spcBef>
            <a:spcAft>
              <a:spcPct val="35000"/>
            </a:spcAft>
            <a:buNone/>
          </a:pPr>
          <a:r>
            <a:rPr lang="en-US" sz="2300" kern="1200"/>
            <a:t>Create</a:t>
          </a:r>
        </a:p>
      </dsp:txBody>
      <dsp:txXfrm>
        <a:off x="0" y="1888"/>
        <a:ext cx="1923626" cy="978398"/>
      </dsp:txXfrm>
    </dsp:sp>
    <dsp:sp modelId="{5FC98425-BA6E-46C5-BC20-13091AAF263D}">
      <dsp:nvSpPr>
        <dsp:cNvPr id="0" name=""/>
        <dsp:cNvSpPr/>
      </dsp:nvSpPr>
      <dsp:spPr>
        <a:xfrm>
          <a:off x="1923626" y="1038990"/>
          <a:ext cx="7694506" cy="978398"/>
        </a:xfrm>
        <a:prstGeom prst="rect">
          <a:avLst/>
        </a:prstGeom>
        <a:solidFill>
          <a:schemeClr val="accent2">
            <a:tint val="40000"/>
            <a:alpha val="90000"/>
            <a:hueOff val="-1363946"/>
            <a:satOff val="15036"/>
            <a:lumOff val="1432"/>
            <a:alphaOff val="0"/>
          </a:schemeClr>
        </a:solidFill>
        <a:ln w="19050" cap="rnd" cmpd="sng" algn="ctr">
          <a:solidFill>
            <a:schemeClr val="accent2">
              <a:tint val="40000"/>
              <a:alpha val="90000"/>
              <a:hueOff val="-1363946"/>
              <a:satOff val="15036"/>
              <a:lumOff val="1432"/>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9295" tIns="248513" rIns="149295" bIns="248513" numCol="1" spcCol="1270" anchor="ctr" anchorCtr="0">
          <a:noAutofit/>
        </a:bodyPr>
        <a:lstStyle/>
        <a:p>
          <a:pPr marL="0" lvl="0" indent="0" algn="l" defTabSz="800100">
            <a:lnSpc>
              <a:spcPct val="90000"/>
            </a:lnSpc>
            <a:spcBef>
              <a:spcPct val="0"/>
            </a:spcBef>
            <a:spcAft>
              <a:spcPct val="35000"/>
            </a:spcAft>
            <a:buNone/>
          </a:pPr>
          <a:r>
            <a:rPr lang="en-US" sz="1800" kern="1200"/>
            <a:t>Improve the way work is assigned, preloading techs with 7 hours the day before so they have a map for the whole day.</a:t>
          </a:r>
        </a:p>
      </dsp:txBody>
      <dsp:txXfrm>
        <a:off x="1923626" y="1038990"/>
        <a:ext cx="7694506" cy="978398"/>
      </dsp:txXfrm>
    </dsp:sp>
    <dsp:sp modelId="{D19C9A8F-FA64-4970-9BDC-A7376A435526}">
      <dsp:nvSpPr>
        <dsp:cNvPr id="0" name=""/>
        <dsp:cNvSpPr/>
      </dsp:nvSpPr>
      <dsp:spPr>
        <a:xfrm>
          <a:off x="0" y="1038990"/>
          <a:ext cx="1923626" cy="978398"/>
        </a:xfrm>
        <a:prstGeom prst="rect">
          <a:avLst/>
        </a:prstGeom>
        <a:solidFill>
          <a:schemeClr val="accent2">
            <a:hueOff val="-988095"/>
            <a:satOff val="4733"/>
            <a:lumOff val="4379"/>
            <a:alphaOff val="0"/>
          </a:schemeClr>
        </a:solidFill>
        <a:ln w="19050" cap="rnd" cmpd="sng" algn="ctr">
          <a:solidFill>
            <a:schemeClr val="accent2">
              <a:hueOff val="-988095"/>
              <a:satOff val="4733"/>
              <a:lumOff val="4379"/>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792" tIns="96644" rIns="101792" bIns="96644" numCol="1" spcCol="1270" anchor="ctr" anchorCtr="0">
          <a:noAutofit/>
        </a:bodyPr>
        <a:lstStyle/>
        <a:p>
          <a:pPr marL="0" lvl="0" indent="0" algn="ctr" defTabSz="1022350">
            <a:lnSpc>
              <a:spcPct val="90000"/>
            </a:lnSpc>
            <a:spcBef>
              <a:spcPct val="0"/>
            </a:spcBef>
            <a:spcAft>
              <a:spcPct val="35000"/>
            </a:spcAft>
            <a:buNone/>
          </a:pPr>
          <a:r>
            <a:rPr lang="en-US" sz="2300" kern="1200"/>
            <a:t>Improve</a:t>
          </a:r>
        </a:p>
      </dsp:txBody>
      <dsp:txXfrm>
        <a:off x="0" y="1038990"/>
        <a:ext cx="1923626" cy="978398"/>
      </dsp:txXfrm>
    </dsp:sp>
    <dsp:sp modelId="{5CAADFA0-EE6F-4B08-8D92-AF2E68849942}">
      <dsp:nvSpPr>
        <dsp:cNvPr id="0" name=""/>
        <dsp:cNvSpPr/>
      </dsp:nvSpPr>
      <dsp:spPr>
        <a:xfrm>
          <a:off x="1923626" y="2076092"/>
          <a:ext cx="7694506" cy="978398"/>
        </a:xfrm>
        <a:prstGeom prst="rect">
          <a:avLst/>
        </a:prstGeom>
        <a:solidFill>
          <a:schemeClr val="accent2">
            <a:tint val="40000"/>
            <a:alpha val="90000"/>
            <a:hueOff val="-2727893"/>
            <a:satOff val="30071"/>
            <a:lumOff val="2864"/>
            <a:alphaOff val="0"/>
          </a:schemeClr>
        </a:solidFill>
        <a:ln w="19050" cap="rnd" cmpd="sng" algn="ctr">
          <a:solidFill>
            <a:schemeClr val="accent2">
              <a:tint val="40000"/>
              <a:alpha val="90000"/>
              <a:hueOff val="-2727893"/>
              <a:satOff val="30071"/>
              <a:lumOff val="2864"/>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9295" tIns="248513" rIns="149295" bIns="248513" numCol="1" spcCol="1270" anchor="ctr" anchorCtr="0">
          <a:noAutofit/>
        </a:bodyPr>
        <a:lstStyle/>
        <a:p>
          <a:pPr marL="0" lvl="0" indent="0" algn="l" defTabSz="800100">
            <a:lnSpc>
              <a:spcPct val="90000"/>
            </a:lnSpc>
            <a:spcBef>
              <a:spcPct val="0"/>
            </a:spcBef>
            <a:spcAft>
              <a:spcPct val="35000"/>
            </a:spcAft>
            <a:buNone/>
          </a:pPr>
          <a:r>
            <a:rPr lang="en-US" sz="1800" kern="1200" dirty="0"/>
            <a:t>Develop a mentor system, to help move our C techs to B’s.</a:t>
          </a:r>
        </a:p>
      </dsp:txBody>
      <dsp:txXfrm>
        <a:off x="1923626" y="2076092"/>
        <a:ext cx="7694506" cy="978398"/>
      </dsp:txXfrm>
    </dsp:sp>
    <dsp:sp modelId="{4097867A-41E8-4E08-A7AC-71FC9AB83C89}">
      <dsp:nvSpPr>
        <dsp:cNvPr id="0" name=""/>
        <dsp:cNvSpPr/>
      </dsp:nvSpPr>
      <dsp:spPr>
        <a:xfrm>
          <a:off x="0" y="2076092"/>
          <a:ext cx="1923626" cy="978398"/>
        </a:xfrm>
        <a:prstGeom prst="rect">
          <a:avLst/>
        </a:prstGeom>
        <a:solidFill>
          <a:schemeClr val="accent2">
            <a:hueOff val="-1976191"/>
            <a:satOff val="9467"/>
            <a:lumOff val="8758"/>
            <a:alphaOff val="0"/>
          </a:schemeClr>
        </a:solidFill>
        <a:ln w="19050" cap="rnd" cmpd="sng" algn="ctr">
          <a:solidFill>
            <a:schemeClr val="accent2">
              <a:hueOff val="-1976191"/>
              <a:satOff val="9467"/>
              <a:lumOff val="8758"/>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792" tIns="96644" rIns="101792" bIns="96644" numCol="1" spcCol="1270" anchor="ctr" anchorCtr="0">
          <a:noAutofit/>
        </a:bodyPr>
        <a:lstStyle/>
        <a:p>
          <a:pPr marL="0" lvl="0" indent="0" algn="ctr" defTabSz="1022350">
            <a:lnSpc>
              <a:spcPct val="90000"/>
            </a:lnSpc>
            <a:spcBef>
              <a:spcPct val="0"/>
            </a:spcBef>
            <a:spcAft>
              <a:spcPct val="35000"/>
            </a:spcAft>
            <a:buNone/>
          </a:pPr>
          <a:r>
            <a:rPr lang="en-US" sz="2300" kern="1200" dirty="0"/>
            <a:t>Develop</a:t>
          </a:r>
        </a:p>
      </dsp:txBody>
      <dsp:txXfrm>
        <a:off x="0" y="2076092"/>
        <a:ext cx="1923626" cy="978398"/>
      </dsp:txXfrm>
    </dsp:sp>
    <dsp:sp modelId="{7BE050A4-6973-43A8-9709-6AEA6382A473}">
      <dsp:nvSpPr>
        <dsp:cNvPr id="0" name=""/>
        <dsp:cNvSpPr/>
      </dsp:nvSpPr>
      <dsp:spPr>
        <a:xfrm>
          <a:off x="1923626" y="3113194"/>
          <a:ext cx="7694506" cy="978398"/>
        </a:xfrm>
        <a:prstGeom prst="rect">
          <a:avLst/>
        </a:prstGeom>
        <a:solidFill>
          <a:schemeClr val="accent2">
            <a:tint val="40000"/>
            <a:alpha val="90000"/>
            <a:hueOff val="-4091839"/>
            <a:satOff val="45107"/>
            <a:lumOff val="4296"/>
            <a:alphaOff val="0"/>
          </a:schemeClr>
        </a:solidFill>
        <a:ln w="19050" cap="rnd" cmpd="sng" algn="ctr">
          <a:solidFill>
            <a:schemeClr val="accent2">
              <a:tint val="40000"/>
              <a:alpha val="90000"/>
              <a:hueOff val="-4091839"/>
              <a:satOff val="45107"/>
              <a:lumOff val="4296"/>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9295" tIns="248513" rIns="149295" bIns="248513" numCol="1" spcCol="1270" anchor="ctr" anchorCtr="0">
          <a:noAutofit/>
        </a:bodyPr>
        <a:lstStyle/>
        <a:p>
          <a:pPr marL="0" lvl="0" indent="0" algn="l" defTabSz="800100">
            <a:lnSpc>
              <a:spcPct val="90000"/>
            </a:lnSpc>
            <a:spcBef>
              <a:spcPct val="0"/>
            </a:spcBef>
            <a:spcAft>
              <a:spcPct val="35000"/>
            </a:spcAft>
            <a:buNone/>
          </a:pPr>
          <a:r>
            <a:rPr lang="en-US" sz="1800" kern="1200"/>
            <a:t>Hire a Service Salesman to increase our sales</a:t>
          </a:r>
        </a:p>
      </dsp:txBody>
      <dsp:txXfrm>
        <a:off x="1923626" y="3113194"/>
        <a:ext cx="7694506" cy="978398"/>
      </dsp:txXfrm>
    </dsp:sp>
    <dsp:sp modelId="{2F13A65C-A5FD-4F46-8BA1-0C5F2F58652B}">
      <dsp:nvSpPr>
        <dsp:cNvPr id="0" name=""/>
        <dsp:cNvSpPr/>
      </dsp:nvSpPr>
      <dsp:spPr>
        <a:xfrm>
          <a:off x="0" y="3113194"/>
          <a:ext cx="1923626" cy="978398"/>
        </a:xfrm>
        <a:prstGeom prst="rect">
          <a:avLst/>
        </a:prstGeom>
        <a:solidFill>
          <a:schemeClr val="accent2">
            <a:hueOff val="-2964286"/>
            <a:satOff val="14200"/>
            <a:lumOff val="13137"/>
            <a:alphaOff val="0"/>
          </a:schemeClr>
        </a:solidFill>
        <a:ln w="19050" cap="rnd" cmpd="sng" algn="ctr">
          <a:solidFill>
            <a:schemeClr val="accent2">
              <a:hueOff val="-2964286"/>
              <a:satOff val="14200"/>
              <a:lumOff val="13137"/>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792" tIns="96644" rIns="101792" bIns="96644" numCol="1" spcCol="1270" anchor="ctr" anchorCtr="0">
          <a:noAutofit/>
        </a:bodyPr>
        <a:lstStyle/>
        <a:p>
          <a:pPr marL="0" lvl="0" indent="0" algn="ctr" defTabSz="1022350">
            <a:lnSpc>
              <a:spcPct val="90000"/>
            </a:lnSpc>
            <a:spcBef>
              <a:spcPct val="0"/>
            </a:spcBef>
            <a:spcAft>
              <a:spcPct val="35000"/>
            </a:spcAft>
            <a:buNone/>
          </a:pPr>
          <a:r>
            <a:rPr lang="en-US" sz="2300" kern="1200"/>
            <a:t>Hire</a:t>
          </a:r>
        </a:p>
      </dsp:txBody>
      <dsp:txXfrm>
        <a:off x="0" y="3113194"/>
        <a:ext cx="1923626" cy="97839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4E4711A-A21E-4095-AF40-118D60170F34}">
      <dsp:nvSpPr>
        <dsp:cNvPr id="0" name=""/>
        <dsp:cNvSpPr/>
      </dsp:nvSpPr>
      <dsp:spPr>
        <a:xfrm>
          <a:off x="0" y="1324"/>
          <a:ext cx="9618133" cy="564252"/>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CE35DC3-74F9-4891-B19B-BF99E9FFA7A6}">
      <dsp:nvSpPr>
        <dsp:cNvPr id="0" name=""/>
        <dsp:cNvSpPr/>
      </dsp:nvSpPr>
      <dsp:spPr>
        <a:xfrm>
          <a:off x="170686" y="128281"/>
          <a:ext cx="310339" cy="310339"/>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CABD3F9E-9A68-4908-9BD5-B0AF9A529D18}">
      <dsp:nvSpPr>
        <dsp:cNvPr id="0" name=""/>
        <dsp:cNvSpPr/>
      </dsp:nvSpPr>
      <dsp:spPr>
        <a:xfrm>
          <a:off x="651712" y="1324"/>
          <a:ext cx="8966420" cy="5642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9717" tIns="59717" rIns="59717" bIns="59717" numCol="1" spcCol="1270" anchor="ctr" anchorCtr="0">
          <a:noAutofit/>
        </a:bodyPr>
        <a:lstStyle/>
        <a:p>
          <a:pPr marL="0" lvl="0" indent="0" algn="l" defTabSz="622300">
            <a:lnSpc>
              <a:spcPct val="90000"/>
            </a:lnSpc>
            <a:spcBef>
              <a:spcPct val="0"/>
            </a:spcBef>
            <a:spcAft>
              <a:spcPct val="35000"/>
            </a:spcAft>
            <a:buNone/>
          </a:pPr>
          <a:r>
            <a:rPr lang="en-US" sz="1400" kern="1200"/>
            <a:t>Proficiency is low, mainly due to lack of work coming in, but its only slightly worse then the past 3 months.</a:t>
          </a:r>
        </a:p>
      </dsp:txBody>
      <dsp:txXfrm>
        <a:off x="651712" y="1324"/>
        <a:ext cx="8966420" cy="564252"/>
      </dsp:txXfrm>
    </dsp:sp>
    <dsp:sp modelId="{6342CF2B-AFB7-4369-8687-DA21E2D9773F}">
      <dsp:nvSpPr>
        <dsp:cNvPr id="0" name=""/>
        <dsp:cNvSpPr/>
      </dsp:nvSpPr>
      <dsp:spPr>
        <a:xfrm>
          <a:off x="0" y="706640"/>
          <a:ext cx="9618133" cy="564252"/>
        </a:xfrm>
        <a:prstGeom prst="roundRect">
          <a:avLst>
            <a:gd name="adj" fmla="val 1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D40C7F1-933B-4FAA-B422-B74BF13EE831}">
      <dsp:nvSpPr>
        <dsp:cNvPr id="0" name=""/>
        <dsp:cNvSpPr/>
      </dsp:nvSpPr>
      <dsp:spPr>
        <a:xfrm>
          <a:off x="170686" y="833597"/>
          <a:ext cx="310339" cy="310339"/>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3651736B-668A-4B49-8BD9-C86D7E8E9427}">
      <dsp:nvSpPr>
        <dsp:cNvPr id="0" name=""/>
        <dsp:cNvSpPr/>
      </dsp:nvSpPr>
      <dsp:spPr>
        <a:xfrm>
          <a:off x="651712" y="706640"/>
          <a:ext cx="8966420" cy="5642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9717" tIns="59717" rIns="59717" bIns="59717" numCol="1" spcCol="1270" anchor="ctr" anchorCtr="0">
          <a:noAutofit/>
        </a:bodyPr>
        <a:lstStyle/>
        <a:p>
          <a:pPr marL="0" lvl="0" indent="0" algn="l" defTabSz="622300">
            <a:lnSpc>
              <a:spcPct val="90000"/>
            </a:lnSpc>
            <a:spcBef>
              <a:spcPct val="0"/>
            </a:spcBef>
            <a:spcAft>
              <a:spcPct val="35000"/>
            </a:spcAft>
            <a:buNone/>
          </a:pPr>
          <a:r>
            <a:rPr lang="en-US" sz="1400" kern="1200"/>
            <a:t>The biggest hurdle to solving the proficiency issues,  is the lack of work.</a:t>
          </a:r>
        </a:p>
      </dsp:txBody>
      <dsp:txXfrm>
        <a:off x="651712" y="706640"/>
        <a:ext cx="8966420" cy="564252"/>
      </dsp:txXfrm>
    </dsp:sp>
    <dsp:sp modelId="{7C9DAA54-F68D-4041-B057-78BEEC3B9ACD}">
      <dsp:nvSpPr>
        <dsp:cNvPr id="0" name=""/>
        <dsp:cNvSpPr/>
      </dsp:nvSpPr>
      <dsp:spPr>
        <a:xfrm>
          <a:off x="0" y="1411956"/>
          <a:ext cx="9618133" cy="564252"/>
        </a:xfrm>
        <a:prstGeom prst="roundRect">
          <a:avLst>
            <a:gd name="adj" fmla="val 1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271FD29-E4D2-4E14-8594-A8F27B25C770}">
      <dsp:nvSpPr>
        <dsp:cNvPr id="0" name=""/>
        <dsp:cNvSpPr/>
      </dsp:nvSpPr>
      <dsp:spPr>
        <a:xfrm>
          <a:off x="170686" y="1538913"/>
          <a:ext cx="310339" cy="310339"/>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C84E2B38-F8D9-4BEF-82C5-1E0C59CEBC6B}">
      <dsp:nvSpPr>
        <dsp:cNvPr id="0" name=""/>
        <dsp:cNvSpPr/>
      </dsp:nvSpPr>
      <dsp:spPr>
        <a:xfrm>
          <a:off x="651712" y="1411956"/>
          <a:ext cx="4328159" cy="5642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9717" tIns="59717" rIns="59717" bIns="59717" numCol="1" spcCol="1270" anchor="ctr" anchorCtr="0">
          <a:noAutofit/>
        </a:bodyPr>
        <a:lstStyle/>
        <a:p>
          <a:pPr marL="0" lvl="0" indent="0" algn="l" defTabSz="622300">
            <a:lnSpc>
              <a:spcPct val="90000"/>
            </a:lnSpc>
            <a:spcBef>
              <a:spcPct val="0"/>
            </a:spcBef>
            <a:spcAft>
              <a:spcPct val="35000"/>
            </a:spcAft>
            <a:buNone/>
          </a:pPr>
          <a:r>
            <a:rPr lang="en-US" sz="1400" kern="1200"/>
            <a:t>Our most radical plan to change this is to hire a Service Salesmen.</a:t>
          </a:r>
        </a:p>
      </dsp:txBody>
      <dsp:txXfrm>
        <a:off x="651712" y="1411956"/>
        <a:ext cx="4328159" cy="564252"/>
      </dsp:txXfrm>
    </dsp:sp>
    <dsp:sp modelId="{5B4C09F6-EFDA-4309-97EA-7BFF0D291477}">
      <dsp:nvSpPr>
        <dsp:cNvPr id="0" name=""/>
        <dsp:cNvSpPr/>
      </dsp:nvSpPr>
      <dsp:spPr>
        <a:xfrm>
          <a:off x="4979871" y="1411956"/>
          <a:ext cx="4638261" cy="5642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9717" tIns="59717" rIns="59717" bIns="59717" numCol="1" spcCol="1270" anchor="ctr" anchorCtr="0">
          <a:noAutofit/>
        </a:bodyPr>
        <a:lstStyle/>
        <a:p>
          <a:pPr marL="0" lvl="0" indent="0" algn="l" defTabSz="488950">
            <a:lnSpc>
              <a:spcPct val="90000"/>
            </a:lnSpc>
            <a:spcBef>
              <a:spcPct val="0"/>
            </a:spcBef>
            <a:spcAft>
              <a:spcPct val="35000"/>
            </a:spcAft>
            <a:buNone/>
          </a:pPr>
          <a:r>
            <a:rPr lang="en-US" sz="1100" kern="1200"/>
            <a:t>If our highest grossing sale is on service, why not have a salesmen trying to sell this to customers</a:t>
          </a:r>
        </a:p>
      </dsp:txBody>
      <dsp:txXfrm>
        <a:off x="4979871" y="1411956"/>
        <a:ext cx="4638261" cy="564252"/>
      </dsp:txXfrm>
    </dsp:sp>
    <dsp:sp modelId="{FFAE2453-4FEA-427A-8CE0-2F76BBCEDA49}">
      <dsp:nvSpPr>
        <dsp:cNvPr id="0" name=""/>
        <dsp:cNvSpPr/>
      </dsp:nvSpPr>
      <dsp:spPr>
        <a:xfrm>
          <a:off x="0" y="2117272"/>
          <a:ext cx="9618133" cy="564252"/>
        </a:xfrm>
        <a:prstGeom prst="roundRect">
          <a:avLst>
            <a:gd name="adj" fmla="val 1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BEABE55-EBFA-450B-A582-18E30C549F02}">
      <dsp:nvSpPr>
        <dsp:cNvPr id="0" name=""/>
        <dsp:cNvSpPr/>
      </dsp:nvSpPr>
      <dsp:spPr>
        <a:xfrm>
          <a:off x="170686" y="2244229"/>
          <a:ext cx="310339" cy="310339"/>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6E7CD1B0-D3AA-4ADC-A31E-92175E1F378A}">
      <dsp:nvSpPr>
        <dsp:cNvPr id="0" name=""/>
        <dsp:cNvSpPr/>
      </dsp:nvSpPr>
      <dsp:spPr>
        <a:xfrm>
          <a:off x="651712" y="2117272"/>
          <a:ext cx="4328159" cy="5642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9717" tIns="59717" rIns="59717" bIns="59717" numCol="1" spcCol="1270" anchor="ctr" anchorCtr="0">
          <a:noAutofit/>
        </a:bodyPr>
        <a:lstStyle/>
        <a:p>
          <a:pPr marL="0" lvl="0" indent="0" algn="l" defTabSz="622300">
            <a:lnSpc>
              <a:spcPct val="90000"/>
            </a:lnSpc>
            <a:spcBef>
              <a:spcPct val="0"/>
            </a:spcBef>
            <a:spcAft>
              <a:spcPct val="35000"/>
            </a:spcAft>
            <a:buNone/>
          </a:pPr>
          <a:r>
            <a:rPr lang="en-US" sz="1400" kern="1200"/>
            <a:t>Even when we had a work backlogs, we historically haven’t had a proficiency much higher that 60%.</a:t>
          </a:r>
        </a:p>
      </dsp:txBody>
      <dsp:txXfrm>
        <a:off x="651712" y="2117272"/>
        <a:ext cx="4328159" cy="564252"/>
      </dsp:txXfrm>
    </dsp:sp>
    <dsp:sp modelId="{27E916FC-D35D-41F1-8F1C-D2E0D7195637}">
      <dsp:nvSpPr>
        <dsp:cNvPr id="0" name=""/>
        <dsp:cNvSpPr/>
      </dsp:nvSpPr>
      <dsp:spPr>
        <a:xfrm>
          <a:off x="4979871" y="2117272"/>
          <a:ext cx="4638261" cy="5642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9717" tIns="59717" rIns="59717" bIns="59717" numCol="1" spcCol="1270" anchor="ctr" anchorCtr="0">
          <a:noAutofit/>
        </a:bodyPr>
        <a:lstStyle/>
        <a:p>
          <a:pPr marL="0" lvl="0" indent="0" algn="l" defTabSz="488950">
            <a:lnSpc>
              <a:spcPct val="90000"/>
            </a:lnSpc>
            <a:spcBef>
              <a:spcPct val="0"/>
            </a:spcBef>
            <a:spcAft>
              <a:spcPct val="35000"/>
            </a:spcAft>
            <a:buNone/>
          </a:pPr>
          <a:r>
            <a:rPr lang="en-US" sz="1100" kern="1200"/>
            <a:t>Ensure that our Foreman is properly assigning work the day before, so everyone can stay on task for the full day.</a:t>
          </a:r>
        </a:p>
      </dsp:txBody>
      <dsp:txXfrm>
        <a:off x="4979871" y="2117272"/>
        <a:ext cx="4638261" cy="564252"/>
      </dsp:txXfrm>
    </dsp:sp>
    <dsp:sp modelId="{911FEE3E-D23F-4551-9470-743892D93AEC}">
      <dsp:nvSpPr>
        <dsp:cNvPr id="0" name=""/>
        <dsp:cNvSpPr/>
      </dsp:nvSpPr>
      <dsp:spPr>
        <a:xfrm>
          <a:off x="0" y="2822588"/>
          <a:ext cx="9618133" cy="564252"/>
        </a:xfrm>
        <a:prstGeom prst="roundRect">
          <a:avLst>
            <a:gd name="adj" fmla="val 10000"/>
          </a:avLst>
        </a:prstGeom>
        <a:solidFill>
          <a:schemeClr val="accent6">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5D94C09-0AF4-4F58-AFA4-8602F8B2C8D7}">
      <dsp:nvSpPr>
        <dsp:cNvPr id="0" name=""/>
        <dsp:cNvSpPr/>
      </dsp:nvSpPr>
      <dsp:spPr>
        <a:xfrm>
          <a:off x="170686" y="2949545"/>
          <a:ext cx="310339" cy="310339"/>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13F4F518-E6F4-4A2C-8A49-EEC8C2858D8D}">
      <dsp:nvSpPr>
        <dsp:cNvPr id="0" name=""/>
        <dsp:cNvSpPr/>
      </dsp:nvSpPr>
      <dsp:spPr>
        <a:xfrm>
          <a:off x="651712" y="2822588"/>
          <a:ext cx="8966420" cy="5642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9717" tIns="59717" rIns="59717" bIns="59717" numCol="1" spcCol="1270" anchor="ctr" anchorCtr="0">
          <a:noAutofit/>
        </a:bodyPr>
        <a:lstStyle/>
        <a:p>
          <a:pPr marL="0" lvl="0" indent="0" algn="l" defTabSz="622300">
            <a:lnSpc>
              <a:spcPct val="90000"/>
            </a:lnSpc>
            <a:spcBef>
              <a:spcPct val="0"/>
            </a:spcBef>
            <a:spcAft>
              <a:spcPct val="35000"/>
            </a:spcAft>
            <a:buNone/>
          </a:pPr>
          <a:r>
            <a:rPr lang="en-US" sz="1400" kern="1200"/>
            <a:t>We also have a low first-time fill rate, so getting together with the parts manager to find a way to stock the needed parts.</a:t>
          </a:r>
        </a:p>
      </dsp:txBody>
      <dsp:txXfrm>
        <a:off x="651712" y="2822588"/>
        <a:ext cx="8966420" cy="564252"/>
      </dsp:txXfrm>
    </dsp:sp>
    <dsp:sp modelId="{20DA023A-D9F1-41A3-A845-F4364DDC4FF4}">
      <dsp:nvSpPr>
        <dsp:cNvPr id="0" name=""/>
        <dsp:cNvSpPr/>
      </dsp:nvSpPr>
      <dsp:spPr>
        <a:xfrm>
          <a:off x="0" y="3527904"/>
          <a:ext cx="9618133" cy="564252"/>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AFF09E8-F1CB-4DA9-875E-83EC8267660E}">
      <dsp:nvSpPr>
        <dsp:cNvPr id="0" name=""/>
        <dsp:cNvSpPr/>
      </dsp:nvSpPr>
      <dsp:spPr>
        <a:xfrm>
          <a:off x="170686" y="3654861"/>
          <a:ext cx="310339" cy="310339"/>
        </a:xfrm>
        <a:prstGeom prst="rect">
          <a:avLst/>
        </a:prstGeom>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A77D0282-FF94-4F2B-8F82-AF2B8009A10A}">
      <dsp:nvSpPr>
        <dsp:cNvPr id="0" name=""/>
        <dsp:cNvSpPr/>
      </dsp:nvSpPr>
      <dsp:spPr>
        <a:xfrm>
          <a:off x="651712" y="3527904"/>
          <a:ext cx="8966420" cy="5642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9717" tIns="59717" rIns="59717" bIns="59717" numCol="1" spcCol="1270" anchor="ctr" anchorCtr="0">
          <a:noAutofit/>
        </a:bodyPr>
        <a:lstStyle/>
        <a:p>
          <a:pPr marL="0" lvl="0" indent="0" algn="l" defTabSz="622300">
            <a:lnSpc>
              <a:spcPct val="90000"/>
            </a:lnSpc>
            <a:spcBef>
              <a:spcPct val="0"/>
            </a:spcBef>
            <a:spcAft>
              <a:spcPct val="35000"/>
            </a:spcAft>
            <a:buNone/>
          </a:pPr>
          <a:r>
            <a:rPr lang="en-US" sz="1400" kern="1200"/>
            <a:t>Examine effectiveness of Service salesmen, Foreman pre-assignment, and adjusted inventory in weekly meetings to see if they are effective.</a:t>
          </a:r>
        </a:p>
      </dsp:txBody>
      <dsp:txXfrm>
        <a:off x="651712" y="3527904"/>
        <a:ext cx="8966420" cy="56425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D26F807-58BD-4825-8AF7-638BFAE43D94}">
      <dsp:nvSpPr>
        <dsp:cNvPr id="0" name=""/>
        <dsp:cNvSpPr/>
      </dsp:nvSpPr>
      <dsp:spPr>
        <a:xfrm>
          <a:off x="0" y="258724"/>
          <a:ext cx="6628804" cy="855562"/>
        </a:xfrm>
        <a:prstGeom prst="roundRect">
          <a:avLst/>
        </a:prstGeom>
        <a:gradFill rotWithShape="0">
          <a:gsLst>
            <a:gs pos="0">
              <a:schemeClr val="accent2">
                <a:hueOff val="0"/>
                <a:satOff val="0"/>
                <a:lumOff val="0"/>
                <a:alphaOff val="0"/>
                <a:tint val="96000"/>
                <a:lumMod val="100000"/>
              </a:schemeClr>
            </a:gs>
            <a:gs pos="78000">
              <a:schemeClr val="accent2">
                <a:hueOff val="0"/>
                <a:satOff val="0"/>
                <a:lumOff val="0"/>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kern="1200" dirty="0"/>
            <a:t>Currently our training is our best feature</a:t>
          </a:r>
        </a:p>
      </dsp:txBody>
      <dsp:txXfrm>
        <a:off x="41765" y="300489"/>
        <a:ext cx="6545274" cy="772032"/>
      </dsp:txXfrm>
    </dsp:sp>
    <dsp:sp modelId="{5D44ADEE-3084-4289-92F3-7401C6D8F805}">
      <dsp:nvSpPr>
        <dsp:cNvPr id="0" name=""/>
        <dsp:cNvSpPr/>
      </dsp:nvSpPr>
      <dsp:spPr>
        <a:xfrm>
          <a:off x="0" y="1160366"/>
          <a:ext cx="6628804" cy="855562"/>
        </a:xfrm>
        <a:prstGeom prst="roundRect">
          <a:avLst/>
        </a:prstGeom>
        <a:gradFill rotWithShape="0">
          <a:gsLst>
            <a:gs pos="0">
              <a:schemeClr val="accent2">
                <a:hueOff val="-741071"/>
                <a:satOff val="3550"/>
                <a:lumOff val="3284"/>
                <a:alphaOff val="0"/>
                <a:tint val="96000"/>
                <a:lumMod val="100000"/>
              </a:schemeClr>
            </a:gs>
            <a:gs pos="78000">
              <a:schemeClr val="accent2">
                <a:hueOff val="-741071"/>
                <a:satOff val="3550"/>
                <a:lumOff val="3284"/>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kern="1200" dirty="0"/>
            <a:t>Slow months allow for increased time to do training</a:t>
          </a:r>
        </a:p>
      </dsp:txBody>
      <dsp:txXfrm>
        <a:off x="41765" y="1202131"/>
        <a:ext cx="6545274" cy="772032"/>
      </dsp:txXfrm>
    </dsp:sp>
    <dsp:sp modelId="{96505F95-AB1D-4717-8530-52C2D23524AA}">
      <dsp:nvSpPr>
        <dsp:cNvPr id="0" name=""/>
        <dsp:cNvSpPr/>
      </dsp:nvSpPr>
      <dsp:spPr>
        <a:xfrm>
          <a:off x="0" y="2062009"/>
          <a:ext cx="6628804" cy="855562"/>
        </a:xfrm>
        <a:prstGeom prst="roundRect">
          <a:avLst/>
        </a:prstGeom>
        <a:gradFill rotWithShape="0">
          <a:gsLst>
            <a:gs pos="0">
              <a:schemeClr val="accent2">
                <a:hueOff val="-1482143"/>
                <a:satOff val="7100"/>
                <a:lumOff val="6569"/>
                <a:alphaOff val="0"/>
                <a:tint val="96000"/>
                <a:lumMod val="100000"/>
              </a:schemeClr>
            </a:gs>
            <a:gs pos="78000">
              <a:schemeClr val="accent2">
                <a:hueOff val="-1482143"/>
                <a:satOff val="7100"/>
                <a:lumOff val="6569"/>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kern="1200"/>
            <a:t>Currently we are above the needed certifications in the shop, and most of our training decently high.</a:t>
          </a:r>
        </a:p>
      </dsp:txBody>
      <dsp:txXfrm>
        <a:off x="41765" y="2103774"/>
        <a:ext cx="6545274" cy="772032"/>
      </dsp:txXfrm>
    </dsp:sp>
    <dsp:sp modelId="{543DB4E5-45F4-49A5-8FD6-63DCE0CE3FFD}">
      <dsp:nvSpPr>
        <dsp:cNvPr id="0" name=""/>
        <dsp:cNvSpPr/>
      </dsp:nvSpPr>
      <dsp:spPr>
        <a:xfrm>
          <a:off x="0" y="2963651"/>
          <a:ext cx="6628804" cy="855562"/>
        </a:xfrm>
        <a:prstGeom prst="roundRect">
          <a:avLst/>
        </a:prstGeom>
        <a:gradFill rotWithShape="0">
          <a:gsLst>
            <a:gs pos="0">
              <a:schemeClr val="accent2">
                <a:hueOff val="-2223214"/>
                <a:satOff val="10650"/>
                <a:lumOff val="9853"/>
                <a:alphaOff val="0"/>
                <a:tint val="96000"/>
                <a:lumMod val="100000"/>
              </a:schemeClr>
            </a:gs>
            <a:gs pos="78000">
              <a:schemeClr val="accent2">
                <a:hueOff val="-2223214"/>
                <a:satOff val="10650"/>
                <a:lumOff val="9853"/>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kern="1200" dirty="0"/>
            <a:t>We have a training schedule our serviced manager has, that marks an rough order for training for each tech, which makes it easier for our Foreman to plan on when to not put a tech on a new job.</a:t>
          </a:r>
        </a:p>
      </dsp:txBody>
      <dsp:txXfrm>
        <a:off x="41765" y="3005416"/>
        <a:ext cx="6545274" cy="772032"/>
      </dsp:txXfrm>
    </dsp:sp>
    <dsp:sp modelId="{7CF4AFED-471A-44F0-8CDE-218E73D17EDE}">
      <dsp:nvSpPr>
        <dsp:cNvPr id="0" name=""/>
        <dsp:cNvSpPr/>
      </dsp:nvSpPr>
      <dsp:spPr>
        <a:xfrm>
          <a:off x="0" y="3865294"/>
          <a:ext cx="6628804" cy="855562"/>
        </a:xfrm>
        <a:prstGeom prst="roundRect">
          <a:avLst/>
        </a:prstGeom>
        <a:gradFill rotWithShape="0">
          <a:gsLst>
            <a:gs pos="0">
              <a:schemeClr val="accent2">
                <a:hueOff val="-2964286"/>
                <a:satOff val="14200"/>
                <a:lumOff val="13137"/>
                <a:alphaOff val="0"/>
                <a:tint val="96000"/>
                <a:lumMod val="100000"/>
              </a:schemeClr>
            </a:gs>
            <a:gs pos="78000">
              <a:schemeClr val="accent2">
                <a:hueOff val="-2964286"/>
                <a:satOff val="14200"/>
                <a:lumOff val="13137"/>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kern="1200" dirty="0"/>
            <a:t>Utilizing Paccar's accelerated MX program, to drag our C techs to B techs in a matter or months.</a:t>
          </a:r>
        </a:p>
      </dsp:txBody>
      <dsp:txXfrm>
        <a:off x="41765" y="3907059"/>
        <a:ext cx="6545274" cy="77203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3A5E200-984D-4258-BEFD-A0E2CB3D009C}">
      <dsp:nvSpPr>
        <dsp:cNvPr id="0" name=""/>
        <dsp:cNvSpPr/>
      </dsp:nvSpPr>
      <dsp:spPr>
        <a:xfrm>
          <a:off x="0" y="43590"/>
          <a:ext cx="6628804" cy="1158299"/>
        </a:xfrm>
        <a:prstGeom prst="roundRect">
          <a:avLst/>
        </a:prstGeom>
        <a:gradFill rotWithShape="0">
          <a:gsLst>
            <a:gs pos="0">
              <a:schemeClr val="accent2">
                <a:hueOff val="0"/>
                <a:satOff val="0"/>
                <a:lumOff val="0"/>
                <a:alphaOff val="0"/>
                <a:tint val="96000"/>
                <a:lumMod val="100000"/>
              </a:schemeClr>
            </a:gs>
            <a:gs pos="78000">
              <a:schemeClr val="accent2">
                <a:hueOff val="0"/>
                <a:satOff val="0"/>
                <a:lumOff val="0"/>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l" defTabSz="1333500">
            <a:lnSpc>
              <a:spcPct val="90000"/>
            </a:lnSpc>
            <a:spcBef>
              <a:spcPct val="0"/>
            </a:spcBef>
            <a:spcAft>
              <a:spcPct val="35000"/>
            </a:spcAft>
            <a:buNone/>
          </a:pPr>
          <a:r>
            <a:rPr lang="en-US" sz="3000" kern="1200"/>
            <a:t>Long presence in our area (90 years), giving us a good reputation</a:t>
          </a:r>
        </a:p>
      </dsp:txBody>
      <dsp:txXfrm>
        <a:off x="56543" y="100133"/>
        <a:ext cx="6515718" cy="1045213"/>
      </dsp:txXfrm>
    </dsp:sp>
    <dsp:sp modelId="{880E767B-675A-4D40-A0E2-27E0CD180B4F}">
      <dsp:nvSpPr>
        <dsp:cNvPr id="0" name=""/>
        <dsp:cNvSpPr/>
      </dsp:nvSpPr>
      <dsp:spPr>
        <a:xfrm>
          <a:off x="0" y="1288290"/>
          <a:ext cx="6628804" cy="1158299"/>
        </a:xfrm>
        <a:prstGeom prst="roundRect">
          <a:avLst/>
        </a:prstGeom>
        <a:gradFill rotWithShape="0">
          <a:gsLst>
            <a:gs pos="0">
              <a:schemeClr val="accent2">
                <a:hueOff val="-988095"/>
                <a:satOff val="4733"/>
                <a:lumOff val="4379"/>
                <a:alphaOff val="0"/>
                <a:tint val="96000"/>
                <a:lumMod val="100000"/>
              </a:schemeClr>
            </a:gs>
            <a:gs pos="78000">
              <a:schemeClr val="accent2">
                <a:hueOff val="-988095"/>
                <a:satOff val="4733"/>
                <a:lumOff val="4379"/>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l" defTabSz="1333500">
            <a:lnSpc>
              <a:spcPct val="90000"/>
            </a:lnSpc>
            <a:spcBef>
              <a:spcPct val="0"/>
            </a:spcBef>
            <a:spcAft>
              <a:spcPct val="35000"/>
            </a:spcAft>
            <a:buNone/>
          </a:pPr>
          <a:r>
            <a:rPr lang="en-US" sz="3000" kern="1200"/>
            <a:t>Large facility, large enough to have specialized bays</a:t>
          </a:r>
        </a:p>
      </dsp:txBody>
      <dsp:txXfrm>
        <a:off x="56543" y="1344833"/>
        <a:ext cx="6515718" cy="1045213"/>
      </dsp:txXfrm>
    </dsp:sp>
    <dsp:sp modelId="{FEE7FA2E-EE65-4FAC-9AC0-FA03A2DD5FC6}">
      <dsp:nvSpPr>
        <dsp:cNvPr id="0" name=""/>
        <dsp:cNvSpPr/>
      </dsp:nvSpPr>
      <dsp:spPr>
        <a:xfrm>
          <a:off x="0" y="2532990"/>
          <a:ext cx="6628804" cy="1158299"/>
        </a:xfrm>
        <a:prstGeom prst="roundRect">
          <a:avLst/>
        </a:prstGeom>
        <a:gradFill rotWithShape="0">
          <a:gsLst>
            <a:gs pos="0">
              <a:schemeClr val="accent2">
                <a:hueOff val="-1976191"/>
                <a:satOff val="9467"/>
                <a:lumOff val="8758"/>
                <a:alphaOff val="0"/>
                <a:tint val="96000"/>
                <a:lumMod val="100000"/>
              </a:schemeClr>
            </a:gs>
            <a:gs pos="78000">
              <a:schemeClr val="accent2">
                <a:hueOff val="-1976191"/>
                <a:satOff val="9467"/>
                <a:lumOff val="8758"/>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l" defTabSz="1333500">
            <a:lnSpc>
              <a:spcPct val="90000"/>
            </a:lnSpc>
            <a:spcBef>
              <a:spcPct val="0"/>
            </a:spcBef>
            <a:spcAft>
              <a:spcPct val="35000"/>
            </a:spcAft>
            <a:buNone/>
          </a:pPr>
          <a:r>
            <a:rPr lang="en-US" sz="3000" kern="1200"/>
            <a:t>Experienced writer and Foremen, as well as several veteran Techs.</a:t>
          </a:r>
        </a:p>
      </dsp:txBody>
      <dsp:txXfrm>
        <a:off x="56543" y="2589533"/>
        <a:ext cx="6515718" cy="1045213"/>
      </dsp:txXfrm>
    </dsp:sp>
    <dsp:sp modelId="{7B1FC48D-FCD6-4FFE-B93F-D684BADF0E66}">
      <dsp:nvSpPr>
        <dsp:cNvPr id="0" name=""/>
        <dsp:cNvSpPr/>
      </dsp:nvSpPr>
      <dsp:spPr>
        <a:xfrm>
          <a:off x="0" y="3777690"/>
          <a:ext cx="6628804" cy="1158299"/>
        </a:xfrm>
        <a:prstGeom prst="roundRect">
          <a:avLst/>
        </a:prstGeom>
        <a:gradFill rotWithShape="0">
          <a:gsLst>
            <a:gs pos="0">
              <a:schemeClr val="accent2">
                <a:hueOff val="-2964286"/>
                <a:satOff val="14200"/>
                <a:lumOff val="13137"/>
                <a:alphaOff val="0"/>
                <a:tint val="96000"/>
                <a:lumMod val="100000"/>
              </a:schemeClr>
            </a:gs>
            <a:gs pos="78000">
              <a:schemeClr val="accent2">
                <a:hueOff val="-2964286"/>
                <a:satOff val="14200"/>
                <a:lumOff val="13137"/>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l" defTabSz="1333500">
            <a:lnSpc>
              <a:spcPct val="90000"/>
            </a:lnSpc>
            <a:spcBef>
              <a:spcPct val="0"/>
            </a:spcBef>
            <a:spcAft>
              <a:spcPct val="35000"/>
            </a:spcAft>
            <a:buNone/>
          </a:pPr>
          <a:r>
            <a:rPr lang="en-US" sz="3000" kern="1200"/>
            <a:t>High margins</a:t>
          </a:r>
        </a:p>
      </dsp:txBody>
      <dsp:txXfrm>
        <a:off x="56543" y="3834233"/>
        <a:ext cx="6515718" cy="1045213"/>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5C1484E-056A-48A3-A82E-0B0F0C824256}">
      <dsp:nvSpPr>
        <dsp:cNvPr id="0" name=""/>
        <dsp:cNvSpPr/>
      </dsp:nvSpPr>
      <dsp:spPr>
        <a:xfrm>
          <a:off x="2817" y="593689"/>
          <a:ext cx="2235464" cy="1341278"/>
        </a:xfrm>
        <a:prstGeom prst="rect">
          <a:avLst/>
        </a:prstGeom>
        <a:solidFill>
          <a:schemeClr val="accent2">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a:t>Lots of very young techs, completely missing B level group</a:t>
          </a:r>
        </a:p>
      </dsp:txBody>
      <dsp:txXfrm>
        <a:off x="2817" y="593689"/>
        <a:ext cx="2235464" cy="1341278"/>
      </dsp:txXfrm>
    </dsp:sp>
    <dsp:sp modelId="{638B61EE-DAD7-4DCA-84A5-04CDBE64D349}">
      <dsp:nvSpPr>
        <dsp:cNvPr id="0" name=""/>
        <dsp:cNvSpPr/>
      </dsp:nvSpPr>
      <dsp:spPr>
        <a:xfrm>
          <a:off x="2461828" y="593689"/>
          <a:ext cx="2235464" cy="1341278"/>
        </a:xfrm>
        <a:prstGeom prst="rect">
          <a:avLst/>
        </a:prstGeom>
        <a:solidFill>
          <a:schemeClr val="accent3">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a:t>Very poor penetration</a:t>
          </a:r>
        </a:p>
      </dsp:txBody>
      <dsp:txXfrm>
        <a:off x="2461828" y="593689"/>
        <a:ext cx="2235464" cy="1341278"/>
      </dsp:txXfrm>
    </dsp:sp>
    <dsp:sp modelId="{D0FC9A87-B87B-46DD-B139-C8675F830E3A}">
      <dsp:nvSpPr>
        <dsp:cNvPr id="0" name=""/>
        <dsp:cNvSpPr/>
      </dsp:nvSpPr>
      <dsp:spPr>
        <a:xfrm>
          <a:off x="4920839" y="593689"/>
          <a:ext cx="2235464" cy="1341278"/>
        </a:xfrm>
        <a:prstGeom prst="rect">
          <a:avLst/>
        </a:prstGeom>
        <a:solidFill>
          <a:schemeClr val="accent4">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a:t>Old Faciality</a:t>
          </a:r>
        </a:p>
      </dsp:txBody>
      <dsp:txXfrm>
        <a:off x="4920839" y="593689"/>
        <a:ext cx="2235464" cy="1341278"/>
      </dsp:txXfrm>
    </dsp:sp>
    <dsp:sp modelId="{46B548C0-43A3-4F89-9685-11706CF43E9B}">
      <dsp:nvSpPr>
        <dsp:cNvPr id="0" name=""/>
        <dsp:cNvSpPr/>
      </dsp:nvSpPr>
      <dsp:spPr>
        <a:xfrm>
          <a:off x="7379850" y="593689"/>
          <a:ext cx="2235464" cy="1341278"/>
        </a:xfrm>
        <a:prstGeom prst="rect">
          <a:avLst/>
        </a:prstGeom>
        <a:solidFill>
          <a:schemeClr val="accent5">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a:t>Very green Service Manager</a:t>
          </a:r>
        </a:p>
      </dsp:txBody>
      <dsp:txXfrm>
        <a:off x="7379850" y="593689"/>
        <a:ext cx="2235464" cy="1341278"/>
      </dsp:txXfrm>
    </dsp:sp>
    <dsp:sp modelId="{0098645E-0EB4-49E3-AD8C-A975CA57C684}">
      <dsp:nvSpPr>
        <dsp:cNvPr id="0" name=""/>
        <dsp:cNvSpPr/>
      </dsp:nvSpPr>
      <dsp:spPr>
        <a:xfrm>
          <a:off x="1232323" y="2158514"/>
          <a:ext cx="2235464" cy="1341278"/>
        </a:xfrm>
        <a:prstGeom prst="rect">
          <a:avLst/>
        </a:prstGeom>
        <a:solidFill>
          <a:schemeClr val="accent6">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a:t>Low sales</a:t>
          </a:r>
        </a:p>
      </dsp:txBody>
      <dsp:txXfrm>
        <a:off x="1232323" y="2158514"/>
        <a:ext cx="2235464" cy="1341278"/>
      </dsp:txXfrm>
    </dsp:sp>
    <dsp:sp modelId="{989FA96B-CA28-4833-A664-4C2F0FE358B5}">
      <dsp:nvSpPr>
        <dsp:cNvPr id="0" name=""/>
        <dsp:cNvSpPr/>
      </dsp:nvSpPr>
      <dsp:spPr>
        <a:xfrm>
          <a:off x="3691334" y="2158514"/>
          <a:ext cx="2235464" cy="1341278"/>
        </a:xfrm>
        <a:prstGeom prst="rect">
          <a:avLst/>
        </a:prstGeom>
        <a:solidFill>
          <a:schemeClr val="accent2">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a:t>High Expenses</a:t>
          </a:r>
        </a:p>
      </dsp:txBody>
      <dsp:txXfrm>
        <a:off x="3691334" y="2158514"/>
        <a:ext cx="2235464" cy="1341278"/>
      </dsp:txXfrm>
    </dsp:sp>
    <dsp:sp modelId="{6CABFE58-C5FA-4893-BC6E-C53A9ECC4485}">
      <dsp:nvSpPr>
        <dsp:cNvPr id="0" name=""/>
        <dsp:cNvSpPr/>
      </dsp:nvSpPr>
      <dsp:spPr>
        <a:xfrm>
          <a:off x="6150345" y="2158514"/>
          <a:ext cx="2235464" cy="1341278"/>
        </a:xfrm>
        <a:prstGeom prst="rect">
          <a:avLst/>
        </a:prstGeom>
        <a:solidFill>
          <a:schemeClr val="accent3">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a:t>High comebacks</a:t>
          </a:r>
        </a:p>
      </dsp:txBody>
      <dsp:txXfrm>
        <a:off x="6150345" y="2158514"/>
        <a:ext cx="2235464" cy="1341278"/>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95BA03C-16E7-4F1F-B5EF-33B160B897A8}">
      <dsp:nvSpPr>
        <dsp:cNvPr id="0" name=""/>
        <dsp:cNvSpPr/>
      </dsp:nvSpPr>
      <dsp:spPr>
        <a:xfrm>
          <a:off x="0" y="2066"/>
          <a:ext cx="6628804" cy="1047462"/>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390E68C-7EE4-4B2D-B66E-44C7B7C058AC}">
      <dsp:nvSpPr>
        <dsp:cNvPr id="0" name=""/>
        <dsp:cNvSpPr/>
      </dsp:nvSpPr>
      <dsp:spPr>
        <a:xfrm>
          <a:off x="316857" y="237745"/>
          <a:ext cx="576104" cy="57610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C495BBCA-A472-42F7-AA95-30C8ABB118E2}">
      <dsp:nvSpPr>
        <dsp:cNvPr id="0" name=""/>
        <dsp:cNvSpPr/>
      </dsp:nvSpPr>
      <dsp:spPr>
        <a:xfrm>
          <a:off x="1209819" y="2066"/>
          <a:ext cx="2982961" cy="10474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0856" tIns="110856" rIns="110856" bIns="110856" numCol="1" spcCol="1270" anchor="ctr" anchorCtr="0">
          <a:noAutofit/>
        </a:bodyPr>
        <a:lstStyle/>
        <a:p>
          <a:pPr marL="0" lvl="0" indent="0" algn="l" defTabSz="755650">
            <a:lnSpc>
              <a:spcPct val="90000"/>
            </a:lnSpc>
            <a:spcBef>
              <a:spcPct val="0"/>
            </a:spcBef>
            <a:spcAft>
              <a:spcPct val="35000"/>
            </a:spcAft>
            <a:buNone/>
          </a:pPr>
          <a:r>
            <a:rPr lang="en-US" sz="1700" kern="1200"/>
            <a:t>Lots of disruption</a:t>
          </a:r>
        </a:p>
      </dsp:txBody>
      <dsp:txXfrm>
        <a:off x="1209819" y="2066"/>
        <a:ext cx="2982961" cy="1047462"/>
      </dsp:txXfrm>
    </dsp:sp>
    <dsp:sp modelId="{F407A059-00B6-4F8E-A5B4-F4088970175A}">
      <dsp:nvSpPr>
        <dsp:cNvPr id="0" name=""/>
        <dsp:cNvSpPr/>
      </dsp:nvSpPr>
      <dsp:spPr>
        <a:xfrm>
          <a:off x="4192781" y="2066"/>
          <a:ext cx="2436022" cy="10474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0856" tIns="110856" rIns="110856" bIns="110856" numCol="1" spcCol="1270" anchor="ctr" anchorCtr="0">
          <a:noAutofit/>
        </a:bodyPr>
        <a:lstStyle/>
        <a:p>
          <a:pPr marL="0" lvl="0" indent="0" algn="l" defTabSz="577850">
            <a:lnSpc>
              <a:spcPct val="90000"/>
            </a:lnSpc>
            <a:spcBef>
              <a:spcPct val="0"/>
            </a:spcBef>
            <a:spcAft>
              <a:spcPct val="35000"/>
            </a:spcAft>
            <a:buNone/>
          </a:pPr>
          <a:r>
            <a:rPr lang="en-US" sz="1300" kern="1200"/>
            <a:t>Hunter recently bought out, lots of shake up</a:t>
          </a:r>
        </a:p>
        <a:p>
          <a:pPr marL="0" lvl="0" indent="0" algn="l" defTabSz="577850">
            <a:lnSpc>
              <a:spcPct val="90000"/>
            </a:lnSpc>
            <a:spcBef>
              <a:spcPct val="0"/>
            </a:spcBef>
            <a:spcAft>
              <a:spcPct val="35000"/>
            </a:spcAft>
            <a:buNone/>
          </a:pPr>
          <a:r>
            <a:rPr lang="en-US" sz="1300" kern="1200"/>
            <a:t>Nearby Kenworth also getting purchase</a:t>
          </a:r>
        </a:p>
      </dsp:txBody>
      <dsp:txXfrm>
        <a:off x="4192781" y="2066"/>
        <a:ext cx="2436022" cy="1047462"/>
      </dsp:txXfrm>
    </dsp:sp>
    <dsp:sp modelId="{195AC7D4-D745-45DC-9F33-A91311D0441A}">
      <dsp:nvSpPr>
        <dsp:cNvPr id="0" name=""/>
        <dsp:cNvSpPr/>
      </dsp:nvSpPr>
      <dsp:spPr>
        <a:xfrm>
          <a:off x="0" y="1311395"/>
          <a:ext cx="6628804" cy="1047462"/>
        </a:xfrm>
        <a:prstGeom prst="roundRect">
          <a:avLst>
            <a:gd name="adj" fmla="val 1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5CE4D97-245F-4D4E-94FF-BDC7D05B3818}">
      <dsp:nvSpPr>
        <dsp:cNvPr id="0" name=""/>
        <dsp:cNvSpPr/>
      </dsp:nvSpPr>
      <dsp:spPr>
        <a:xfrm>
          <a:off x="316857" y="1547074"/>
          <a:ext cx="576104" cy="57610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3ACDD154-EEF0-410D-8A9F-807988918AD1}">
      <dsp:nvSpPr>
        <dsp:cNvPr id="0" name=""/>
        <dsp:cNvSpPr/>
      </dsp:nvSpPr>
      <dsp:spPr>
        <a:xfrm>
          <a:off x="1209819" y="1311395"/>
          <a:ext cx="5418984" cy="10474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0856" tIns="110856" rIns="110856" bIns="110856" numCol="1" spcCol="1270" anchor="ctr" anchorCtr="0">
          <a:noAutofit/>
        </a:bodyPr>
        <a:lstStyle/>
        <a:p>
          <a:pPr marL="0" lvl="0" indent="0" algn="l" defTabSz="755650">
            <a:lnSpc>
              <a:spcPct val="90000"/>
            </a:lnSpc>
            <a:spcBef>
              <a:spcPct val="0"/>
            </a:spcBef>
            <a:spcAft>
              <a:spcPct val="35000"/>
            </a:spcAft>
            <a:buNone/>
          </a:pPr>
          <a:r>
            <a:rPr lang="en-US" sz="1700" kern="1200"/>
            <a:t>Some of our competitors have terrible reputations, making us a more appealing option if we can serve their needs</a:t>
          </a:r>
        </a:p>
      </dsp:txBody>
      <dsp:txXfrm>
        <a:off x="1209819" y="1311395"/>
        <a:ext cx="5418984" cy="1047462"/>
      </dsp:txXfrm>
    </dsp:sp>
    <dsp:sp modelId="{2134CB41-D047-408C-B33D-5AC14168D995}">
      <dsp:nvSpPr>
        <dsp:cNvPr id="0" name=""/>
        <dsp:cNvSpPr/>
      </dsp:nvSpPr>
      <dsp:spPr>
        <a:xfrm>
          <a:off x="0" y="2620723"/>
          <a:ext cx="6628804" cy="1047462"/>
        </a:xfrm>
        <a:prstGeom prst="roundRect">
          <a:avLst>
            <a:gd name="adj" fmla="val 1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74458AF-A151-4824-8DCD-FB4991C9FD39}">
      <dsp:nvSpPr>
        <dsp:cNvPr id="0" name=""/>
        <dsp:cNvSpPr/>
      </dsp:nvSpPr>
      <dsp:spPr>
        <a:xfrm>
          <a:off x="316857" y="2856402"/>
          <a:ext cx="576104" cy="576104"/>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60F17E6C-4B82-4B2D-890F-1294164A252C}">
      <dsp:nvSpPr>
        <dsp:cNvPr id="0" name=""/>
        <dsp:cNvSpPr/>
      </dsp:nvSpPr>
      <dsp:spPr>
        <a:xfrm>
          <a:off x="1209819" y="2620723"/>
          <a:ext cx="5418984" cy="10474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0856" tIns="110856" rIns="110856" bIns="110856" numCol="1" spcCol="1270" anchor="ctr" anchorCtr="0">
          <a:noAutofit/>
        </a:bodyPr>
        <a:lstStyle/>
        <a:p>
          <a:pPr marL="0" lvl="0" indent="0" algn="l" defTabSz="755650">
            <a:lnSpc>
              <a:spcPct val="90000"/>
            </a:lnSpc>
            <a:spcBef>
              <a:spcPct val="0"/>
            </a:spcBef>
            <a:spcAft>
              <a:spcPct val="35000"/>
            </a:spcAft>
            <a:buNone/>
          </a:pPr>
          <a:r>
            <a:rPr lang="en-US" sz="1700" kern="1200"/>
            <a:t>The City of Philly is a massive port and freight hub, and we tap into very little</a:t>
          </a:r>
        </a:p>
      </dsp:txBody>
      <dsp:txXfrm>
        <a:off x="1209819" y="2620723"/>
        <a:ext cx="5418984" cy="1047462"/>
      </dsp:txXfrm>
    </dsp:sp>
    <dsp:sp modelId="{6065FDFE-7835-47CC-8E64-A3812E81E6F0}">
      <dsp:nvSpPr>
        <dsp:cNvPr id="0" name=""/>
        <dsp:cNvSpPr/>
      </dsp:nvSpPr>
      <dsp:spPr>
        <a:xfrm>
          <a:off x="0" y="3930051"/>
          <a:ext cx="6628804" cy="1047462"/>
        </a:xfrm>
        <a:prstGeom prst="roundRect">
          <a:avLst>
            <a:gd name="adj" fmla="val 1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DB15DBB-CFE3-4019-ACB2-6899D7988EBE}">
      <dsp:nvSpPr>
        <dsp:cNvPr id="0" name=""/>
        <dsp:cNvSpPr/>
      </dsp:nvSpPr>
      <dsp:spPr>
        <a:xfrm>
          <a:off x="316857" y="4165730"/>
          <a:ext cx="576104" cy="576104"/>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528BD42B-2F71-4AD6-B76B-7E2F18D421CC}">
      <dsp:nvSpPr>
        <dsp:cNvPr id="0" name=""/>
        <dsp:cNvSpPr/>
      </dsp:nvSpPr>
      <dsp:spPr>
        <a:xfrm>
          <a:off x="1209819" y="3930051"/>
          <a:ext cx="5418984" cy="10474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0856" tIns="110856" rIns="110856" bIns="110856" numCol="1" spcCol="1270" anchor="ctr" anchorCtr="0">
          <a:noAutofit/>
        </a:bodyPr>
        <a:lstStyle/>
        <a:p>
          <a:pPr marL="0" lvl="0" indent="0" algn="l" defTabSz="755650">
            <a:lnSpc>
              <a:spcPct val="90000"/>
            </a:lnSpc>
            <a:spcBef>
              <a:spcPct val="0"/>
            </a:spcBef>
            <a:spcAft>
              <a:spcPct val="35000"/>
            </a:spcAft>
            <a:buNone/>
          </a:pPr>
          <a:r>
            <a:rPr lang="en-US" sz="1700" kern="1200"/>
            <a:t>Lack of aggressive marketing in the past means there may be some low hanging fruit, i.e. dissatisfied customers, that we just arn’t aware of</a:t>
          </a:r>
        </a:p>
      </dsp:txBody>
      <dsp:txXfrm>
        <a:off x="1209819" y="3930051"/>
        <a:ext cx="5418984" cy="1047462"/>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A07CF5F-3978-4593-9D0D-F05E61399765}">
      <dsp:nvSpPr>
        <dsp:cNvPr id="0" name=""/>
        <dsp:cNvSpPr/>
      </dsp:nvSpPr>
      <dsp:spPr>
        <a:xfrm>
          <a:off x="0" y="265820"/>
          <a:ext cx="9618133" cy="1499400"/>
        </a:xfrm>
        <a:prstGeom prst="rect">
          <a:avLst/>
        </a:prstGeom>
        <a:solidFill>
          <a:schemeClr val="lt1">
            <a:alpha val="90000"/>
            <a:hueOff val="0"/>
            <a:satOff val="0"/>
            <a:lumOff val="0"/>
            <a:alphaOff val="0"/>
          </a:schemeClr>
        </a:solidFill>
        <a:ln w="19050" cap="rnd"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46474" tIns="354076" rIns="746474" bIns="120904" numCol="1" spcCol="1270" anchor="t" anchorCtr="0">
          <a:noAutofit/>
        </a:bodyPr>
        <a:lstStyle/>
        <a:p>
          <a:pPr marL="171450" lvl="1" indent="-171450" algn="l" defTabSz="755650">
            <a:lnSpc>
              <a:spcPct val="90000"/>
            </a:lnSpc>
            <a:spcBef>
              <a:spcPct val="0"/>
            </a:spcBef>
            <a:spcAft>
              <a:spcPct val="15000"/>
            </a:spcAft>
            <a:buChar char="•"/>
          </a:pPr>
          <a:r>
            <a:rPr lang="en-US" sz="1700" kern="1200"/>
            <a:t>Hunter</a:t>
          </a:r>
        </a:p>
        <a:p>
          <a:pPr marL="171450" lvl="1" indent="-171450" algn="l" defTabSz="755650">
            <a:lnSpc>
              <a:spcPct val="90000"/>
            </a:lnSpc>
            <a:spcBef>
              <a:spcPct val="0"/>
            </a:spcBef>
            <a:spcAft>
              <a:spcPct val="15000"/>
            </a:spcAft>
            <a:buChar char="•"/>
          </a:pPr>
          <a:r>
            <a:rPr lang="en-US" sz="1700" kern="1200"/>
            <a:t>Pete Store</a:t>
          </a:r>
        </a:p>
        <a:p>
          <a:pPr marL="171450" lvl="1" indent="-171450" algn="l" defTabSz="755650">
            <a:lnSpc>
              <a:spcPct val="90000"/>
            </a:lnSpc>
            <a:spcBef>
              <a:spcPct val="0"/>
            </a:spcBef>
            <a:spcAft>
              <a:spcPct val="15000"/>
            </a:spcAft>
            <a:buChar char="•"/>
          </a:pPr>
          <a:r>
            <a:rPr lang="en-US" sz="1700" kern="1200"/>
            <a:t>Alliance </a:t>
          </a:r>
        </a:p>
        <a:p>
          <a:pPr marL="171450" lvl="1" indent="-171450" algn="l" defTabSz="755650">
            <a:lnSpc>
              <a:spcPct val="90000"/>
            </a:lnSpc>
            <a:spcBef>
              <a:spcPct val="0"/>
            </a:spcBef>
            <a:spcAft>
              <a:spcPct val="15000"/>
            </a:spcAft>
            <a:buChar char="•"/>
          </a:pPr>
          <a:r>
            <a:rPr lang="en-US" sz="1700" kern="1200"/>
            <a:t>Bergy’s</a:t>
          </a:r>
        </a:p>
      </dsp:txBody>
      <dsp:txXfrm>
        <a:off x="0" y="265820"/>
        <a:ext cx="9618133" cy="1499400"/>
      </dsp:txXfrm>
    </dsp:sp>
    <dsp:sp modelId="{6A7D20AB-D28C-405E-A204-B63E8EBBE014}">
      <dsp:nvSpPr>
        <dsp:cNvPr id="0" name=""/>
        <dsp:cNvSpPr/>
      </dsp:nvSpPr>
      <dsp:spPr>
        <a:xfrm>
          <a:off x="480906" y="14900"/>
          <a:ext cx="6732693" cy="501840"/>
        </a:xfrm>
        <a:prstGeom prst="roundRect">
          <a:avLst/>
        </a:prstGeom>
        <a:solidFill>
          <a:schemeClr val="accent2">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480" tIns="0" rIns="254480" bIns="0" numCol="1" spcCol="1270" anchor="ctr" anchorCtr="0">
          <a:noAutofit/>
        </a:bodyPr>
        <a:lstStyle/>
        <a:p>
          <a:pPr marL="0" lvl="0" indent="0" algn="l" defTabSz="755650">
            <a:lnSpc>
              <a:spcPct val="90000"/>
            </a:lnSpc>
            <a:spcBef>
              <a:spcPct val="0"/>
            </a:spcBef>
            <a:spcAft>
              <a:spcPct val="35000"/>
            </a:spcAft>
            <a:buNone/>
          </a:pPr>
          <a:r>
            <a:rPr lang="en-US" sz="1700" kern="1200"/>
            <a:t>All our surrounding competitors are massive in comparison:</a:t>
          </a:r>
        </a:p>
      </dsp:txBody>
      <dsp:txXfrm>
        <a:off x="505404" y="39398"/>
        <a:ext cx="6683697" cy="452844"/>
      </dsp:txXfrm>
    </dsp:sp>
    <dsp:sp modelId="{F38E81B2-0A76-4DF2-85C1-A68324066F4A}">
      <dsp:nvSpPr>
        <dsp:cNvPr id="0" name=""/>
        <dsp:cNvSpPr/>
      </dsp:nvSpPr>
      <dsp:spPr>
        <a:xfrm>
          <a:off x="0" y="2107941"/>
          <a:ext cx="9618133" cy="428400"/>
        </a:xfrm>
        <a:prstGeom prst="rect">
          <a:avLst/>
        </a:prstGeom>
        <a:solidFill>
          <a:schemeClr val="lt1">
            <a:alpha val="90000"/>
            <a:hueOff val="0"/>
            <a:satOff val="0"/>
            <a:lumOff val="0"/>
            <a:alphaOff val="0"/>
          </a:schemeClr>
        </a:solidFill>
        <a:ln w="19050" cap="rnd"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78063B4-EB10-479F-B8AB-96CE77D86919}">
      <dsp:nvSpPr>
        <dsp:cNvPr id="0" name=""/>
        <dsp:cNvSpPr/>
      </dsp:nvSpPr>
      <dsp:spPr>
        <a:xfrm>
          <a:off x="480906" y="1857021"/>
          <a:ext cx="6732693" cy="501840"/>
        </a:xfrm>
        <a:prstGeom prst="roundRect">
          <a:avLst/>
        </a:prstGeom>
        <a:solidFill>
          <a:schemeClr val="accent3">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480" tIns="0" rIns="254480" bIns="0" numCol="1" spcCol="1270" anchor="ctr" anchorCtr="0">
          <a:noAutofit/>
        </a:bodyPr>
        <a:lstStyle/>
        <a:p>
          <a:pPr marL="0" lvl="0" indent="0" algn="l" defTabSz="755650">
            <a:lnSpc>
              <a:spcPct val="90000"/>
            </a:lnSpc>
            <a:spcBef>
              <a:spcPct val="0"/>
            </a:spcBef>
            <a:spcAft>
              <a:spcPct val="35000"/>
            </a:spcAft>
            <a:buNone/>
          </a:pPr>
          <a:r>
            <a:rPr lang="en-US" sz="1700" kern="1200"/>
            <a:t>Allows for us to be squeezed very easily out of the market though just lack of scale</a:t>
          </a:r>
        </a:p>
      </dsp:txBody>
      <dsp:txXfrm>
        <a:off x="505404" y="1881519"/>
        <a:ext cx="6683697" cy="452844"/>
      </dsp:txXfrm>
    </dsp:sp>
    <dsp:sp modelId="{CF6ACDAC-3122-44C8-A339-EA0381EE3332}">
      <dsp:nvSpPr>
        <dsp:cNvPr id="0" name=""/>
        <dsp:cNvSpPr/>
      </dsp:nvSpPr>
      <dsp:spPr>
        <a:xfrm>
          <a:off x="0" y="2879061"/>
          <a:ext cx="9618133" cy="428400"/>
        </a:xfrm>
        <a:prstGeom prst="rect">
          <a:avLst/>
        </a:prstGeom>
        <a:solidFill>
          <a:schemeClr val="lt1">
            <a:alpha val="90000"/>
            <a:hueOff val="0"/>
            <a:satOff val="0"/>
            <a:lumOff val="0"/>
            <a:alphaOff val="0"/>
          </a:schemeClr>
        </a:solidFill>
        <a:ln w="19050" cap="rnd"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5124156-6B56-439C-B9A7-A5634DF79BEE}">
      <dsp:nvSpPr>
        <dsp:cNvPr id="0" name=""/>
        <dsp:cNvSpPr/>
      </dsp:nvSpPr>
      <dsp:spPr>
        <a:xfrm>
          <a:off x="480906" y="2628141"/>
          <a:ext cx="6732693" cy="501840"/>
        </a:xfrm>
        <a:prstGeom prst="roundRect">
          <a:avLst/>
        </a:prstGeom>
        <a:solidFill>
          <a:schemeClr val="accent4">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480" tIns="0" rIns="254480" bIns="0" numCol="1" spcCol="1270" anchor="ctr" anchorCtr="0">
          <a:noAutofit/>
        </a:bodyPr>
        <a:lstStyle/>
        <a:p>
          <a:pPr marL="0" lvl="0" indent="0" algn="l" defTabSz="755650">
            <a:lnSpc>
              <a:spcPct val="90000"/>
            </a:lnSpc>
            <a:spcBef>
              <a:spcPct val="0"/>
            </a:spcBef>
            <a:spcAft>
              <a:spcPct val="35000"/>
            </a:spcAft>
            <a:buNone/>
          </a:pPr>
          <a:r>
            <a:rPr lang="en-US" sz="1700" kern="1200"/>
            <a:t>High expenses result in us currently loosing money in service</a:t>
          </a:r>
        </a:p>
      </dsp:txBody>
      <dsp:txXfrm>
        <a:off x="505404" y="2652639"/>
        <a:ext cx="6683697" cy="452844"/>
      </dsp:txXfrm>
    </dsp:sp>
    <dsp:sp modelId="{80EBA09D-29F2-4C14-9A1A-EFF3022DE246}">
      <dsp:nvSpPr>
        <dsp:cNvPr id="0" name=""/>
        <dsp:cNvSpPr/>
      </dsp:nvSpPr>
      <dsp:spPr>
        <a:xfrm>
          <a:off x="0" y="3650181"/>
          <a:ext cx="9618133" cy="428400"/>
        </a:xfrm>
        <a:prstGeom prst="rect">
          <a:avLst/>
        </a:prstGeom>
        <a:solidFill>
          <a:schemeClr val="lt1">
            <a:alpha val="90000"/>
            <a:hueOff val="0"/>
            <a:satOff val="0"/>
            <a:lumOff val="0"/>
            <a:alphaOff val="0"/>
          </a:schemeClr>
        </a:solidFill>
        <a:ln w="19050" cap="rnd"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0EAAB1-7A59-45C9-9EB6-3DE912A74C79}">
      <dsp:nvSpPr>
        <dsp:cNvPr id="0" name=""/>
        <dsp:cNvSpPr/>
      </dsp:nvSpPr>
      <dsp:spPr>
        <a:xfrm>
          <a:off x="480906" y="3399261"/>
          <a:ext cx="6732693" cy="501840"/>
        </a:xfrm>
        <a:prstGeom prst="roundRect">
          <a:avLst/>
        </a:prstGeom>
        <a:solidFill>
          <a:schemeClr val="accent5">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480" tIns="0" rIns="254480" bIns="0" numCol="1" spcCol="1270" anchor="ctr" anchorCtr="0">
          <a:noAutofit/>
        </a:bodyPr>
        <a:lstStyle/>
        <a:p>
          <a:pPr marL="0" lvl="0" indent="0" algn="l" defTabSz="755650">
            <a:lnSpc>
              <a:spcPct val="90000"/>
            </a:lnSpc>
            <a:spcBef>
              <a:spcPct val="0"/>
            </a:spcBef>
            <a:spcAft>
              <a:spcPct val="35000"/>
            </a:spcAft>
            <a:buNone/>
          </a:pPr>
          <a:r>
            <a:rPr lang="en-US" sz="1700" kern="1200"/>
            <a:t>The 2027 Carb/EPA changes will change quite a bit, and right now its unclear how that will go for us.</a:t>
          </a:r>
        </a:p>
      </dsp:txBody>
      <dsp:txXfrm>
        <a:off x="505404" y="3423759"/>
        <a:ext cx="6683697" cy="452844"/>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5CE8367-A75F-40CA-93B6-76ED22F3A772}">
      <dsp:nvSpPr>
        <dsp:cNvPr id="0" name=""/>
        <dsp:cNvSpPr/>
      </dsp:nvSpPr>
      <dsp:spPr>
        <a:xfrm>
          <a:off x="60186" y="1418047"/>
          <a:ext cx="1257386" cy="1257386"/>
        </a:xfrm>
        <a:prstGeom prst="ellipse">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DDBAC0E-626E-4103-8B4A-02F10C553C3C}">
      <dsp:nvSpPr>
        <dsp:cNvPr id="0" name=""/>
        <dsp:cNvSpPr/>
      </dsp:nvSpPr>
      <dsp:spPr>
        <a:xfrm>
          <a:off x="324237" y="1682098"/>
          <a:ext cx="729284" cy="72928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E4003204-C6B8-44AF-8FA1-58C58238763C}">
      <dsp:nvSpPr>
        <dsp:cNvPr id="0" name=""/>
        <dsp:cNvSpPr/>
      </dsp:nvSpPr>
      <dsp:spPr>
        <a:xfrm>
          <a:off x="1587013" y="1418047"/>
          <a:ext cx="2963839" cy="125738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933450">
            <a:lnSpc>
              <a:spcPct val="90000"/>
            </a:lnSpc>
            <a:spcBef>
              <a:spcPct val="0"/>
            </a:spcBef>
            <a:spcAft>
              <a:spcPct val="35000"/>
            </a:spcAft>
            <a:buNone/>
          </a:pPr>
          <a:r>
            <a:rPr lang="en-US" sz="2100" kern="1200"/>
            <a:t>Improve function of the shop to encourage more business and facilitate a better product</a:t>
          </a:r>
        </a:p>
      </dsp:txBody>
      <dsp:txXfrm>
        <a:off x="1587013" y="1418047"/>
        <a:ext cx="2963839" cy="1257386"/>
      </dsp:txXfrm>
    </dsp:sp>
    <dsp:sp modelId="{CD1DB352-4F95-4E90-A5B3-BE91D88CE253}">
      <dsp:nvSpPr>
        <dsp:cNvPr id="0" name=""/>
        <dsp:cNvSpPr/>
      </dsp:nvSpPr>
      <dsp:spPr>
        <a:xfrm>
          <a:off x="5067279" y="1418047"/>
          <a:ext cx="1257386" cy="1257386"/>
        </a:xfrm>
        <a:prstGeom prst="ellipse">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82FAFA0-71D9-495E-BEB8-935160F5EDC5}">
      <dsp:nvSpPr>
        <dsp:cNvPr id="0" name=""/>
        <dsp:cNvSpPr/>
      </dsp:nvSpPr>
      <dsp:spPr>
        <a:xfrm>
          <a:off x="5331331" y="1682098"/>
          <a:ext cx="729284" cy="72928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DB3A0388-3A25-45D6-BE1B-61F5C417DCAB}">
      <dsp:nvSpPr>
        <dsp:cNvPr id="0" name=""/>
        <dsp:cNvSpPr/>
      </dsp:nvSpPr>
      <dsp:spPr>
        <a:xfrm>
          <a:off x="6594106" y="1418047"/>
          <a:ext cx="2963839" cy="125738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933450">
            <a:lnSpc>
              <a:spcPct val="90000"/>
            </a:lnSpc>
            <a:spcBef>
              <a:spcPct val="0"/>
            </a:spcBef>
            <a:spcAft>
              <a:spcPct val="35000"/>
            </a:spcAft>
            <a:buNone/>
          </a:pPr>
          <a:r>
            <a:rPr lang="en-US" sz="2100" kern="1200"/>
            <a:t>Leverage better product to bring in more business</a:t>
          </a:r>
        </a:p>
      </dsp:txBody>
      <dsp:txXfrm>
        <a:off x="6594106" y="1418047"/>
        <a:ext cx="2963839" cy="1257386"/>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E289906-6F2D-4BB3-A189-44B7020E894D}">
      <dsp:nvSpPr>
        <dsp:cNvPr id="0" name=""/>
        <dsp:cNvSpPr/>
      </dsp:nvSpPr>
      <dsp:spPr>
        <a:xfrm>
          <a:off x="563316" y="539241"/>
          <a:ext cx="1749937" cy="1749937"/>
        </a:xfrm>
        <a:prstGeom prst="ellipse">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8237A8C-76B1-4271-84FB-A2F48198ECBB}">
      <dsp:nvSpPr>
        <dsp:cNvPr id="0" name=""/>
        <dsp:cNvSpPr/>
      </dsp:nvSpPr>
      <dsp:spPr>
        <a:xfrm>
          <a:off x="936253" y="912178"/>
          <a:ext cx="1004062" cy="1004062"/>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5F67452C-08BB-44BF-81C9-F2D4280706C3}">
      <dsp:nvSpPr>
        <dsp:cNvPr id="0" name=""/>
        <dsp:cNvSpPr/>
      </dsp:nvSpPr>
      <dsp:spPr>
        <a:xfrm>
          <a:off x="3910" y="2834241"/>
          <a:ext cx="286875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66800">
            <a:lnSpc>
              <a:spcPct val="90000"/>
            </a:lnSpc>
            <a:spcBef>
              <a:spcPct val="0"/>
            </a:spcBef>
            <a:spcAft>
              <a:spcPct val="35000"/>
            </a:spcAft>
            <a:buNone/>
            <a:defRPr cap="all"/>
          </a:pPr>
          <a:r>
            <a:rPr lang="en-US" sz="2400" kern="1200"/>
            <a:t>Increase Sales by 100%</a:t>
          </a:r>
        </a:p>
      </dsp:txBody>
      <dsp:txXfrm>
        <a:off x="3910" y="2834241"/>
        <a:ext cx="2868750" cy="720000"/>
      </dsp:txXfrm>
    </dsp:sp>
    <dsp:sp modelId="{15B6CCD0-E7E8-47C2-88B2-4B1100CE6203}">
      <dsp:nvSpPr>
        <dsp:cNvPr id="0" name=""/>
        <dsp:cNvSpPr/>
      </dsp:nvSpPr>
      <dsp:spPr>
        <a:xfrm>
          <a:off x="3934097" y="539241"/>
          <a:ext cx="1749937" cy="1749937"/>
        </a:xfrm>
        <a:prstGeom prst="ellipse">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2D94A99-267E-4150-ADE8-793CB6A95D05}">
      <dsp:nvSpPr>
        <dsp:cNvPr id="0" name=""/>
        <dsp:cNvSpPr/>
      </dsp:nvSpPr>
      <dsp:spPr>
        <a:xfrm>
          <a:off x="4307035" y="912178"/>
          <a:ext cx="1004062" cy="1004062"/>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1FCBDC93-59F6-42EA-8623-53DBA6722A1F}">
      <dsp:nvSpPr>
        <dsp:cNvPr id="0" name=""/>
        <dsp:cNvSpPr/>
      </dsp:nvSpPr>
      <dsp:spPr>
        <a:xfrm>
          <a:off x="3374691" y="2834241"/>
          <a:ext cx="286875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66800">
            <a:lnSpc>
              <a:spcPct val="90000"/>
            </a:lnSpc>
            <a:spcBef>
              <a:spcPct val="0"/>
            </a:spcBef>
            <a:spcAft>
              <a:spcPct val="35000"/>
            </a:spcAft>
            <a:buNone/>
            <a:defRPr cap="all"/>
          </a:pPr>
          <a:r>
            <a:rPr lang="en-US" sz="2400" kern="1200"/>
            <a:t>Reduce Comebacks by 80%</a:t>
          </a:r>
        </a:p>
      </dsp:txBody>
      <dsp:txXfrm>
        <a:off x="3374691" y="2834241"/>
        <a:ext cx="2868750" cy="720000"/>
      </dsp:txXfrm>
    </dsp:sp>
    <dsp:sp modelId="{0669D8FF-3585-4308-8777-973E6E6C797F}">
      <dsp:nvSpPr>
        <dsp:cNvPr id="0" name=""/>
        <dsp:cNvSpPr/>
      </dsp:nvSpPr>
      <dsp:spPr>
        <a:xfrm>
          <a:off x="7304879" y="539241"/>
          <a:ext cx="1749937" cy="1749937"/>
        </a:xfrm>
        <a:prstGeom prst="ellipse">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0291A7A-4A1A-44B9-B470-BA4C9D41BC24}">
      <dsp:nvSpPr>
        <dsp:cNvPr id="0" name=""/>
        <dsp:cNvSpPr/>
      </dsp:nvSpPr>
      <dsp:spPr>
        <a:xfrm>
          <a:off x="7677816" y="912178"/>
          <a:ext cx="1004062" cy="1004062"/>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DA9E019F-0793-4E23-B82C-A676AEFC6ABD}">
      <dsp:nvSpPr>
        <dsp:cNvPr id="0" name=""/>
        <dsp:cNvSpPr/>
      </dsp:nvSpPr>
      <dsp:spPr>
        <a:xfrm>
          <a:off x="6745472" y="2834241"/>
          <a:ext cx="286875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66800">
            <a:lnSpc>
              <a:spcPct val="90000"/>
            </a:lnSpc>
            <a:spcBef>
              <a:spcPct val="0"/>
            </a:spcBef>
            <a:spcAft>
              <a:spcPct val="35000"/>
            </a:spcAft>
            <a:buNone/>
            <a:defRPr cap="all"/>
          </a:pPr>
          <a:r>
            <a:rPr lang="en-US" sz="2400" kern="1200"/>
            <a:t>Increase Proficiency to 80% </a:t>
          </a:r>
        </a:p>
      </dsp:txBody>
      <dsp:txXfrm>
        <a:off x="6745472" y="2834241"/>
        <a:ext cx="2868750" cy="720000"/>
      </dsp:txXfrm>
    </dsp:sp>
  </dsp:spTree>
</dsp:drawing>
</file>

<file path=ppt/diagrams/layout1.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layout10.xml><?xml version="1.0" encoding="utf-8"?>
<dgm:layoutDef xmlns:dgm="http://schemas.openxmlformats.org/drawingml/2006/diagram" xmlns:a="http://schemas.openxmlformats.org/drawingml/2006/main" uniqueId="urn:microsoft.com/office/officeart/2016/7/layout/VerticalSolidActionList">
  <dgm:title val="Vertical Solid Action List"/>
  <dgm:desc val="Use to show non-sequential or grouped lists of information. Works well with large amounts of text. All text has the same level of emphasis, and direction is not implied."/>
  <dgm:catLst>
    <dgm:cat type="list" pri="5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 modelId="5">
          <dgm:prSet phldr="1"/>
        </dgm:pt>
        <dgm:pt modelId="51">
          <dgm:prSet phldr="1"/>
        </dgm:pt>
      </dgm:ptLst>
      <dgm:cxnLst>
        <dgm:cxn modelId="4" srcId="0" destId="1" srcOrd="0" destOrd="0"/>
        <dgm:cxn modelId="5" srcId="0" destId="2" srcOrd="1" destOrd="0"/>
        <dgm:cxn modelId="6" srcId="0" destId="3" srcOrd="2" destOrd="0"/>
        <dgm:cxn modelId="7" srcId="0" destId="4" srcOrd="3" destOrd="0"/>
        <dgm:cxn modelId="8" srcId="0" destId="5" srcOrd="4" destOrd="0"/>
        <dgm:cxn modelId="13" srcId="1" destId="11" srcOrd="0" destOrd="0"/>
        <dgm:cxn modelId="23" srcId="2" destId="21" srcOrd="0" destOrd="0"/>
        <dgm:cxn modelId="33" srcId="3" destId="31" srcOrd="0" destOrd="0"/>
        <dgm:cxn modelId="43" srcId="4" destId="41" srcOrd="0" destOrd="0"/>
        <dgm:cxn modelId="53" srcId="5" destId="5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6"/>
      <dgm:constr type="primFontSz" for="des" forName="parentText" op="equ" val="28"/>
      <dgm:constr type="primFontSz" for="des" forName="descendantText" refType="primFontSz" refFor="des" refForName="parentText" op="lte" fact="0.82"/>
      <dgm:constr type="primFontSz" for="des" forName="parentText" refType="primFontSz" refFor="des" refForName="descendantText" op="lte" fact="1.25"/>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2"/>
          <dgm:constr type="w" for="ch" forName="descendantText" refType="w" fact="0.8"/>
          <dgm:constr type="h" for="ch" forName="parentText" refType="h"/>
          <dgm:constr type="h" for="ch" forName="descendantText" refType="h" refFor="ch" refForName="parentText"/>
        </dgm:constrLst>
        <dgm:ruleLst/>
        <dgm:layoutNode name="parentText" styleLbl="alignNode1">
          <dgm:varLst>
            <dgm:chMax val="1"/>
            <dgm:bulletEnabled/>
          </dgm:varLst>
          <dgm:alg type="tx"/>
          <dgm:shape xmlns:r="http://schemas.openxmlformats.org/officeDocument/2006/relationships" type="rect" r:blip="" zOrderOff="3">
            <dgm:adjLst/>
          </dgm:shape>
          <dgm:presOf axis="self" ptType="node"/>
          <dgm:constrLst>
            <dgm:constr type="tMarg" refType="h" fact="0.28"/>
            <dgm:constr type="bMarg" refType="h" fact="0.28"/>
            <dgm:constr type="lMarg" refType="w" fact="0.15"/>
            <dgm:constr type="rMarg" refType="w" fact="0.15"/>
          </dgm:constrLst>
          <dgm:ruleLst>
            <dgm:rule type="primFontSz" val="15" fact="NaN" max="NaN"/>
          </dgm:ruleLst>
        </dgm:layoutNode>
        <dgm:layoutNode name="descendantText" styleLbl="alignAccFollowNode1">
          <dgm:varLst>
            <dgm:bulletEnabled/>
          </dgm:varLst>
          <dgm:alg type="tx">
            <dgm:param type="stBulletLvl" val="0"/>
            <dgm:param type="parTxLTRAlign" val="l"/>
            <dgm:param type="shpTxLTRAlignCh" val="l"/>
            <dgm:param type="parTxRTLAlign" val="r"/>
            <dgm:param type="shpTxRTLAlignCh" val="r"/>
          </dgm:alg>
          <dgm:choose name="Name10">
            <dgm:if name="Name11" func="var" arg="dir" op="equ" val="norm">
              <dgm:shape xmlns:r="http://schemas.openxmlformats.org/officeDocument/2006/relationships" type="rect" r:blip="">
                <dgm:adjLst/>
              </dgm:shape>
            </dgm:if>
            <dgm:else name="Name12">
              <dgm:shape xmlns:r="http://schemas.openxmlformats.org/officeDocument/2006/relationships" type="rect" r:blip="">
                <dgm:adjLst/>
              </dgm:shape>
            </dgm:else>
          </dgm:choose>
          <dgm:presOf axis="des" ptType="node"/>
          <dgm:constrLst>
            <dgm:constr type="primFontSz" val="24"/>
            <dgm:constr type="lMarg" refType="w" fact="0.055"/>
            <dgm:constr type="rMarg" refType="w" fact="0.055"/>
            <dgm:constr type="tMarg" refType="h" fact="0.72"/>
            <dgm:constr type="bMarg" refType="h" fact="0.72"/>
          </dgm:constrLst>
          <dgm:ruleLst>
            <dgm:rule type="primFontSz" val="11" fact="NaN" max="NaN"/>
          </dgm:ruleLst>
        </dgm:layoutNod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7.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18/2/layout/IconCircleList">
  <dgm:title val="Icon Circle List"/>
  <dgm:desc val="Use to show non-sequential or grouped chunks of information accompanied by related visuals. Circular shapes can hold an icon or small picture and corresponding text box shows Level 1 text. Works best for icons or small pictures with medium-length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alg type="sp"/>
    <dgm:shape xmlns:r="http://schemas.openxmlformats.org/officeDocument/2006/relationships" r:blip="">
      <dgm:adjLst/>
    </dgm:shape>
    <dgm:presOf/>
    <dgm:choose name="Name0">
      <dgm:if name="Name1" axis="ch" ptType="node" func="cnt" op="lte" val="3">
        <dgm:constrLst>
          <dgm:constr type="w" for="ch" forName="container" refType="w"/>
          <dgm:constr type="h" for="ch" forName="container" refType="h" fact="0.4"/>
        </dgm:constrLst>
      </dgm:if>
      <dgm:else name="Name2">
        <dgm:constrLst>
          <dgm:constr type="w" for="ch" forName="container" refType="w"/>
          <dgm:constr type="h" for="ch" forName="container" refType="h"/>
        </dgm:constrLst>
      </dgm:else>
    </dgm:choose>
    <dgm:ruleLst>
      <dgm:rule type="h" for="ch" forName="container" val="INF" fact="NaN" max="NaN"/>
    </dgm:ruleLst>
    <dgm:layoutNode name="container">
      <dgm:varLst>
        <dgm:dir/>
        <dgm:resizeHandles val="exact"/>
      </dgm:varLst>
      <dgm:choose name="Name3">
        <dgm:if name="Name4" axis="self" func="var" arg="dir" op="equ" val="norm">
          <dgm:alg type="snake">
            <dgm:param type="grDir" val="tL"/>
            <dgm:param type="flowDir" val="row"/>
            <dgm:param type="contDir" val="sameDir"/>
          </dgm:alg>
        </dgm:if>
        <dgm:else name="Name5">
          <dgm:alg type="snake">
            <dgm:param type="grDir" val="tR"/>
            <dgm:param type="flowDir" val="row"/>
            <dgm:param type="contDir" val="sameDir"/>
          </dgm:alg>
        </dgm:else>
      </dgm:choose>
      <dgm:shape xmlns:r="http://schemas.openxmlformats.org/officeDocument/2006/relationships" r:blip="">
        <dgm:adjLst/>
      </dgm:shape>
      <dgm:presOf/>
      <dgm:constrLst>
        <dgm:constr type="w" for="ch" forName="compNode" refType="w"/>
        <dgm:constr type="h" for="ch" forName="compNode" refType="w" fact="0.28"/>
        <dgm:constr type="w" for="ch" forName="sibTrans" refType="w" refFor="ch" refForName="compNode" fact="0.115"/>
        <dgm:constr type="sp" refType="h" op="equ" fact="0.17"/>
        <dgm:constr type="primFontSz" for="des" ptType="node" op="equ" val="24"/>
        <dgm:constr type="h" for="des" forName="compNode" op="equ"/>
        <dgm:constr type="h" for="des" forName="iconBgRect" op="equ"/>
      </dgm:constrLst>
      <dgm:ruleLst>
        <dgm:rule type="w" for="ch" forName="compNode" val="60" fact="NaN" max="NaN"/>
      </dgm:ruleLst>
      <dgm:forEach name="Name6" axis="ch" ptType="node">
        <dgm:layoutNode name="compNode">
          <dgm:alg type="composite"/>
          <dgm:shape xmlns:r="http://schemas.openxmlformats.org/officeDocument/2006/relationships" r:blip="">
            <dgm:adjLst/>
          </dgm:shape>
          <dgm:presOf axis="self"/>
          <dgm:constrLst>
            <dgm:constr type="w" for="ch" forName="iconBgRect" refType="w" fact="0.28"/>
            <dgm:constr type="h" for="ch" forName="iconBgRect" refType="w" refFor="ch" refForName="iconBgRect"/>
            <dgm:constr type="t" for="ch" forName="iconBgRect"/>
            <dgm:constr type="l" for="ch" forName="iconBgRect"/>
            <dgm:constr type="w" for="ch" forName="iconRect" refType="w" refFor="ch" refForName="iconBgRect" fact="0.58"/>
            <dgm:constr type="h" for="ch" forName="iconRect" refType="w" refFor="ch" refForName="iconRect"/>
            <dgm:constr type="ctrX" for="ch" forName="iconRect" refType="ctrX" refFor="ch" refForName="iconBgRect"/>
            <dgm:constr type="ctrY" for="ch" forName="iconRect" refType="ctrY" refFor="ch" refForName="iconBgRect"/>
            <dgm:constr type="w" for="ch" forName="spaceRect" refType="w" fact="0.06"/>
            <dgm:constr type="h" for="ch" forName="spaceRect" refType="h" refFor="ch" refForName="iconBgRect"/>
            <dgm:constr type="t" for="ch" forName="spaceRect" refType="t" refFor="ch" refForName="iconBgRect"/>
            <dgm:constr type="l" for="ch" forName="spaceRect" refType="r" refFor="ch" refForName="iconBgRect"/>
            <dgm:constr type="h" for="ch" forName="textRect" refType="h" refFor="ch" refForName="iconBgRect"/>
            <dgm:constr type="t" for="ch" forName="textRect" refType="t" refFor="ch" refForName="iconBgRect"/>
            <dgm:constr type="l" for="ch" forName="textRect" refType="r" refFor="ch" refForName="spaceRect"/>
          </dgm:constrLst>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choose name="Name7">
              <dgm:if name="Name8" func="var" arg="dir" op="equ" val="norm">
                <dgm:alg type="tx">
                  <dgm:param type="txAnchorVert" val="mid"/>
                  <dgm:param type="parTxLTRAlign" val="l"/>
                  <dgm:param type="shpTxLTRAlignCh" val="l"/>
                  <dgm:param type="parTxRTLAlign" val="l"/>
                  <dgm:param type="shpTxRTLAlignCh" val="l"/>
                </dgm:alg>
              </dgm:if>
              <dgm:else name="Name9">
                <dgm:alg type="tx">
                  <dgm:param type="txAnchorVert" val="mid"/>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Lst>
          </dgm:layoutNode>
        </dgm:layoutNode>
        <dgm:forEach name="Name10"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extLst>
    <a:ext uri="{68A01E43-0DF5-4B5B-8FA6-DAF915123BFB}">
      <dgm1612:lstStyle xmlns:dgm1612="http://schemas.microsoft.com/office/drawing/2016/12/diagram">
        <a:lvl1pPr>
          <a:lnSpc>
            <a:spcPct val="100000"/>
          </a:lnSpc>
        </a:lvl1pPr>
      </dgm1612:lstStyle>
    </a:ext>
  </dgm:extLst>
</dgm:layoutDef>
</file>

<file path=ppt/diagrams/layout9.xml><?xml version="1.0" encoding="utf-8"?>
<dgm:layoutDef xmlns:dgm="http://schemas.openxmlformats.org/drawingml/2006/diagram" xmlns:a="http://schemas.openxmlformats.org/drawingml/2006/main" uniqueId="urn:microsoft.com/office/officeart/2018/5/layout/IconCircleLabelList">
  <dgm:title val="Icon Circle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7/21/2024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9602165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7/21/2024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7976850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7/21/2024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11969123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7/21/2024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9822026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7/21/2024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09488439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7/21/2024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78606388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7/21/2024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26990449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7/21/2024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0972925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7/21/2024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906743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7/21/2024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035206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7/21/2024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4380677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7/21/2024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9636108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7/21/2024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1923892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7/21/2024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6424480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7/21/2024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9964526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7/21/2024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9124650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smtClean="0"/>
              <a:pPr/>
              <a:t>7/21/2024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571761785"/>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 id="2147483681" r:id="rId13"/>
    <p:sldLayoutId id="2147483682" r:id="rId14"/>
    <p:sldLayoutId id="2147483683" r:id="rId15"/>
    <p:sldLayoutId id="2147483684"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4.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27577DEC-D9A5-404D-9789-702F4319BEC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CEEA9366-CEA8-4F23-B065-4337F0D836FE}"/>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1" name="Straight Connector 10">
              <a:extLst>
                <a:ext uri="{FF2B5EF4-FFF2-40B4-BE49-F238E27FC236}">
                  <a16:creationId xmlns:a16="http://schemas.microsoft.com/office/drawing/2014/main" id="{904A03D6-39B4-4278-9BE1-A07E024499BE}"/>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rgbClr val="FFFFFF"/>
              </a:solidFill>
            </a:ln>
          </p:spPr>
          <p:style>
            <a:lnRef idx="2">
              <a:schemeClr val="accent1"/>
            </a:lnRef>
            <a:fillRef idx="0">
              <a:schemeClr val="accent1"/>
            </a:fillRef>
            <a:effectRef idx="1">
              <a:schemeClr val="accent1"/>
            </a:effectRef>
            <a:fontRef idx="minor">
              <a:schemeClr val="tx1"/>
            </a:fontRef>
          </p:style>
        </p:cxnSp>
        <p:cxnSp>
          <p:nvCxnSpPr>
            <p:cNvPr id="12" name="Straight Connector 11">
              <a:extLst>
                <a:ext uri="{FF2B5EF4-FFF2-40B4-BE49-F238E27FC236}">
                  <a16:creationId xmlns:a16="http://schemas.microsoft.com/office/drawing/2014/main" id="{FBE459AF-3736-4886-82E0-9B5DA427B5E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alpha val="80000"/>
                </a:schemeClr>
              </a:solidFill>
            </a:ln>
          </p:spPr>
          <p:style>
            <a:lnRef idx="2">
              <a:schemeClr val="accent1"/>
            </a:lnRef>
            <a:fillRef idx="0">
              <a:schemeClr val="accent1"/>
            </a:fillRef>
            <a:effectRef idx="1">
              <a:schemeClr val="accent1"/>
            </a:effectRef>
            <a:fontRef idx="minor">
              <a:schemeClr val="tx1"/>
            </a:fontRef>
          </p:style>
        </p:cxnSp>
        <p:sp>
          <p:nvSpPr>
            <p:cNvPr id="13" name="Rectangle 23">
              <a:extLst>
                <a:ext uri="{FF2B5EF4-FFF2-40B4-BE49-F238E27FC236}">
                  <a16:creationId xmlns:a16="http://schemas.microsoft.com/office/drawing/2014/main" id="{4B6B88EF-180C-4E39-8A3F-A52E87110C6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4" name="Rectangle 25">
              <a:extLst>
                <a:ext uri="{FF2B5EF4-FFF2-40B4-BE49-F238E27FC236}">
                  <a16:creationId xmlns:a16="http://schemas.microsoft.com/office/drawing/2014/main" id="{52DFAACF-64D0-4621-8FF4-E2F03C3E8D1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5" name="Isosceles Triangle 14">
              <a:extLst>
                <a:ext uri="{FF2B5EF4-FFF2-40B4-BE49-F238E27FC236}">
                  <a16:creationId xmlns:a16="http://schemas.microsoft.com/office/drawing/2014/main" id="{36611FF0-65B3-49DB-97C6-1B72AAD0FB0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6" name="Rectangle 27">
              <a:extLst>
                <a:ext uri="{FF2B5EF4-FFF2-40B4-BE49-F238E27FC236}">
                  <a16:creationId xmlns:a16="http://schemas.microsoft.com/office/drawing/2014/main" id="{0F7407FE-86B1-4890-9D80-9406FBF29E4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7" name="Rectangle 29">
              <a:extLst>
                <a:ext uri="{FF2B5EF4-FFF2-40B4-BE49-F238E27FC236}">
                  <a16:creationId xmlns:a16="http://schemas.microsoft.com/office/drawing/2014/main" id="{EBD42D5B-8F87-45B3-98B3-C66944F92E6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8" name="Isosceles Triangle 17">
              <a:extLst>
                <a:ext uri="{FF2B5EF4-FFF2-40B4-BE49-F238E27FC236}">
                  <a16:creationId xmlns:a16="http://schemas.microsoft.com/office/drawing/2014/main" id="{F5E04699-59E1-4468-9E7C-83070EEB420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9" name="Isosceles Triangle 18">
              <a:extLst>
                <a:ext uri="{FF2B5EF4-FFF2-40B4-BE49-F238E27FC236}">
                  <a16:creationId xmlns:a16="http://schemas.microsoft.com/office/drawing/2014/main" id="{F2AE8F13-9A52-4D7F-9637-321EA7CF321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p:nvSpPr>
          <p:cNvPr id="3" name="Subtitle 2">
            <a:extLst>
              <a:ext uri="{FF2B5EF4-FFF2-40B4-BE49-F238E27FC236}">
                <a16:creationId xmlns:a16="http://schemas.microsoft.com/office/drawing/2014/main" id="{ADB46135-7785-86BF-7B1A-BBE771F6F9AB}"/>
              </a:ext>
            </a:extLst>
          </p:cNvPr>
          <p:cNvSpPr>
            <a:spLocks noGrp="1"/>
          </p:cNvSpPr>
          <p:nvPr>
            <p:ph type="subTitle" idx="1"/>
          </p:nvPr>
        </p:nvSpPr>
        <p:spPr>
          <a:xfrm>
            <a:off x="1507067" y="4050833"/>
            <a:ext cx="7766936" cy="1096899"/>
          </a:xfrm>
        </p:spPr>
        <p:txBody>
          <a:bodyPr>
            <a:normAutofit/>
          </a:bodyPr>
          <a:lstStyle/>
          <a:p>
            <a:r>
              <a:rPr lang="en-US">
                <a:solidFill>
                  <a:schemeClr val="tx1"/>
                </a:solidFill>
              </a:rPr>
              <a:t>ATD Service Homework</a:t>
            </a:r>
          </a:p>
          <a:p>
            <a:endParaRPr lang="en-US">
              <a:solidFill>
                <a:schemeClr val="tx1"/>
              </a:solidFill>
            </a:endParaRPr>
          </a:p>
        </p:txBody>
      </p:sp>
      <p:sp>
        <p:nvSpPr>
          <p:cNvPr id="2" name="Title 1">
            <a:extLst>
              <a:ext uri="{FF2B5EF4-FFF2-40B4-BE49-F238E27FC236}">
                <a16:creationId xmlns:a16="http://schemas.microsoft.com/office/drawing/2014/main" id="{085D084E-D361-6B10-E80A-DC70A594E8B4}"/>
              </a:ext>
            </a:extLst>
          </p:cNvPr>
          <p:cNvSpPr>
            <a:spLocks noGrp="1"/>
          </p:cNvSpPr>
          <p:nvPr>
            <p:ph type="ctrTitle"/>
          </p:nvPr>
        </p:nvSpPr>
        <p:spPr>
          <a:xfrm>
            <a:off x="1507067" y="2404534"/>
            <a:ext cx="7766936" cy="1646302"/>
          </a:xfrm>
        </p:spPr>
        <p:txBody>
          <a:bodyPr>
            <a:normAutofit/>
          </a:bodyPr>
          <a:lstStyle/>
          <a:p>
            <a:pPr>
              <a:lnSpc>
                <a:spcPct val="90000"/>
              </a:lnSpc>
            </a:pPr>
            <a:r>
              <a:rPr lang="en-US" dirty="0"/>
              <a:t>GL Sayre </a:t>
            </a:r>
            <a:r>
              <a:rPr lang="en-US" dirty="0" err="1"/>
              <a:t>Peterbuilt</a:t>
            </a:r>
            <a:br>
              <a:rPr lang="en-US" dirty="0"/>
            </a:br>
            <a:r>
              <a:rPr lang="en-US" dirty="0"/>
              <a:t>Service Health Check-In</a:t>
            </a:r>
            <a:endParaRPr lang="en-US"/>
          </a:p>
        </p:txBody>
      </p:sp>
    </p:spTree>
    <p:extLst>
      <p:ext uri="{BB962C8B-B14F-4D97-AF65-F5344CB8AC3E}">
        <p14:creationId xmlns:p14="http://schemas.microsoft.com/office/powerpoint/2010/main" val="2688319759"/>
      </p:ext>
    </p:extLst>
  </p:cSld>
  <p:clrMapOvr>
    <a:overrideClrMapping bg1="dk1" tx1="lt1" bg2="dk2" tx2="lt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9F4444CE-BC8D-4D61-B303-4C05614E62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1286933" y="609600"/>
            <a:ext cx="10197494" cy="1099457"/>
          </a:xfrm>
        </p:spPr>
        <p:txBody>
          <a:bodyPr>
            <a:normAutofit/>
          </a:bodyPr>
          <a:lstStyle/>
          <a:p>
            <a:r>
              <a:rPr lang="en-US" dirty="0"/>
              <a:t>Weaknesses</a:t>
            </a:r>
          </a:p>
        </p:txBody>
      </p:sp>
      <p:sp>
        <p:nvSpPr>
          <p:cNvPr id="11" name="Isosceles Triangle 10">
            <a:extLst>
              <a:ext uri="{FF2B5EF4-FFF2-40B4-BE49-F238E27FC236}">
                <a16:creationId xmlns:a16="http://schemas.microsoft.com/office/drawing/2014/main" id="{73772B81-181F-48B7-8826-4D9686D15D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3" name="Isosceles Triangle 12">
            <a:extLst>
              <a:ext uri="{FF2B5EF4-FFF2-40B4-BE49-F238E27FC236}">
                <a16:creationId xmlns:a16="http://schemas.microsoft.com/office/drawing/2014/main" id="{B2205F6E-03C6-4E92-877C-E2482F6599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743267"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aphicFrame>
        <p:nvGraphicFramePr>
          <p:cNvPr id="5" name="Content Placeholder 2">
            <a:extLst>
              <a:ext uri="{FF2B5EF4-FFF2-40B4-BE49-F238E27FC236}">
                <a16:creationId xmlns:a16="http://schemas.microsoft.com/office/drawing/2014/main" id="{AC8C7883-824F-1DD5-3CDD-E58FF4D5B12A}"/>
              </a:ext>
            </a:extLst>
          </p:cNvPr>
          <p:cNvGraphicFramePr>
            <a:graphicFrameLocks noGrp="1"/>
          </p:cNvGraphicFramePr>
          <p:nvPr>
            <p:ph idx="1"/>
            <p:extLst>
              <p:ext uri="{D42A27DB-BD31-4B8C-83A1-F6EECF244321}">
                <p14:modId xmlns:p14="http://schemas.microsoft.com/office/powerpoint/2010/main" val="3878812702"/>
              </p:ext>
            </p:extLst>
          </p:nvPr>
        </p:nvGraphicFramePr>
        <p:xfrm>
          <a:off x="1286933" y="1948543"/>
          <a:ext cx="9618133" cy="409348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7222418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1" name="Rectangle 20">
            <a:extLst>
              <a:ext uri="{FF2B5EF4-FFF2-40B4-BE49-F238E27FC236}">
                <a16:creationId xmlns:a16="http://schemas.microsoft.com/office/drawing/2014/main" id="{655AE6B0-AC9E-4167-806F-E9DB135FC46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52481" y="1382486"/>
            <a:ext cx="3547581" cy="4093028"/>
          </a:xfrm>
        </p:spPr>
        <p:txBody>
          <a:bodyPr anchor="ctr">
            <a:normAutofit/>
          </a:bodyPr>
          <a:lstStyle/>
          <a:p>
            <a:r>
              <a:rPr lang="en-US" sz="4100"/>
              <a:t>Opportunities</a:t>
            </a:r>
          </a:p>
        </p:txBody>
      </p:sp>
      <p:grpSp>
        <p:nvGrpSpPr>
          <p:cNvPr id="23" name="Group 22">
            <a:extLst>
              <a:ext uri="{FF2B5EF4-FFF2-40B4-BE49-F238E27FC236}">
                <a16:creationId xmlns:a16="http://schemas.microsoft.com/office/drawing/2014/main" id="{3523416A-383B-4FDC-B4C9-D8EDDFE9C04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329267" y="-8467"/>
            <a:ext cx="4766733" cy="6866467"/>
            <a:chOff x="7425267" y="-8467"/>
            <a:chExt cx="4766733" cy="6866467"/>
          </a:xfrm>
        </p:grpSpPr>
        <p:cxnSp>
          <p:nvCxnSpPr>
            <p:cNvPr id="12" name="Straight Connector 11">
              <a:extLst>
                <a:ext uri="{FF2B5EF4-FFF2-40B4-BE49-F238E27FC236}">
                  <a16:creationId xmlns:a16="http://schemas.microsoft.com/office/drawing/2014/main" id="{CB0D29D5-3F7C-4197-821B-6D60A66CC04B}"/>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rgbClr val="BFBFBF">
                  <a:alpha val="75000"/>
                </a:srgbClr>
              </a:solidFill>
            </a:ln>
          </p:spPr>
          <p:style>
            <a:lnRef idx="2">
              <a:schemeClr val="accent1"/>
            </a:lnRef>
            <a:fillRef idx="0">
              <a:schemeClr val="accent1"/>
            </a:fillRef>
            <a:effectRef idx="1">
              <a:schemeClr val="accent1"/>
            </a:effectRef>
            <a:fontRef idx="minor">
              <a:schemeClr val="tx1"/>
            </a:fontRef>
          </p:style>
        </p:cxnSp>
        <p:cxnSp>
          <p:nvCxnSpPr>
            <p:cNvPr id="24" name="Straight Connector 23">
              <a:extLst>
                <a:ext uri="{FF2B5EF4-FFF2-40B4-BE49-F238E27FC236}">
                  <a16:creationId xmlns:a16="http://schemas.microsoft.com/office/drawing/2014/main" id="{347FB49A-3541-428A-AADE-682A3C50563D}"/>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rgbClr val="BFBFBF">
                  <a:alpha val="80000"/>
                </a:srgbClr>
              </a:solidFill>
            </a:ln>
          </p:spPr>
          <p:style>
            <a:lnRef idx="2">
              <a:schemeClr val="accent1"/>
            </a:lnRef>
            <a:fillRef idx="0">
              <a:schemeClr val="accent1"/>
            </a:fillRef>
            <a:effectRef idx="1">
              <a:schemeClr val="accent1"/>
            </a:effectRef>
            <a:fontRef idx="minor">
              <a:schemeClr val="tx1"/>
            </a:fontRef>
          </p:style>
        </p:cxnSp>
        <p:sp>
          <p:nvSpPr>
            <p:cNvPr id="14" name="Rectangle 23">
              <a:extLst>
                <a:ext uri="{FF2B5EF4-FFF2-40B4-BE49-F238E27FC236}">
                  <a16:creationId xmlns:a16="http://schemas.microsoft.com/office/drawing/2014/main" id="{D96F53DC-08F1-42C6-B558-B83D54B2766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5" name="Rectangle 25">
              <a:extLst>
                <a:ext uri="{FF2B5EF4-FFF2-40B4-BE49-F238E27FC236}">
                  <a16:creationId xmlns:a16="http://schemas.microsoft.com/office/drawing/2014/main" id="{AFE48CAF-A51C-463F-A570-ED99439A5CA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6" name="Isosceles Triangle 15">
              <a:extLst>
                <a:ext uri="{FF2B5EF4-FFF2-40B4-BE49-F238E27FC236}">
                  <a16:creationId xmlns:a16="http://schemas.microsoft.com/office/drawing/2014/main" id="{01F0C48B-50FF-4351-8207-16D09604831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7" name="Rectangle 27">
              <a:extLst>
                <a:ext uri="{FF2B5EF4-FFF2-40B4-BE49-F238E27FC236}">
                  <a16:creationId xmlns:a16="http://schemas.microsoft.com/office/drawing/2014/main" id="{300384B6-5ED6-4F91-A548-B706D837513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8" name="Rectangle 28">
              <a:extLst>
                <a:ext uri="{FF2B5EF4-FFF2-40B4-BE49-F238E27FC236}">
                  <a16:creationId xmlns:a16="http://schemas.microsoft.com/office/drawing/2014/main" id="{337AFFAE-C182-463C-9459-8AB3C69D9A2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9" name="Rectangle 29">
              <a:extLst>
                <a:ext uri="{FF2B5EF4-FFF2-40B4-BE49-F238E27FC236}">
                  <a16:creationId xmlns:a16="http://schemas.microsoft.com/office/drawing/2014/main" id="{510ACF17-C3F0-42BF-BDEB-D079277121E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0" name="Isosceles Triangle 19">
              <a:extLst>
                <a:ext uri="{FF2B5EF4-FFF2-40B4-BE49-F238E27FC236}">
                  <a16:creationId xmlns:a16="http://schemas.microsoft.com/office/drawing/2014/main" id="{E804EFD0-B84E-476F-9FC6-6C4A42EA005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p:nvSpPr>
          <p:cNvPr id="22" name="Rectangle 21">
            <a:extLst>
              <a:ext uri="{FF2B5EF4-FFF2-40B4-BE49-F238E27FC236}">
                <a16:creationId xmlns:a16="http://schemas.microsoft.com/office/drawing/2014/main" id="{87BD1F4E-A66D-4C06-86DA-8D56CA7A3B4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977719" y="0"/>
            <a:ext cx="621428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25" name="Content Placeholder 2">
            <a:extLst>
              <a:ext uri="{FF2B5EF4-FFF2-40B4-BE49-F238E27FC236}">
                <a16:creationId xmlns:a16="http://schemas.microsoft.com/office/drawing/2014/main" id="{E15087F8-8D95-BEB1-EC24-FCD0559CF5D2}"/>
              </a:ext>
            </a:extLst>
          </p:cNvPr>
          <p:cNvGraphicFramePr>
            <a:graphicFrameLocks noGrp="1"/>
          </p:cNvGraphicFramePr>
          <p:nvPr>
            <p:ph idx="1"/>
            <p:extLst>
              <p:ext uri="{D42A27DB-BD31-4B8C-83A1-F6EECF244321}">
                <p14:modId xmlns:p14="http://schemas.microsoft.com/office/powerpoint/2010/main" val="2586684190"/>
              </p:ext>
            </p:extLst>
          </p:nvPr>
        </p:nvGraphicFramePr>
        <p:xfrm>
          <a:off x="4916553" y="944563"/>
          <a:ext cx="6628804" cy="497958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128695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9F4444CE-BC8D-4D61-B303-4C05614E62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1286933" y="609600"/>
            <a:ext cx="10197494" cy="1099457"/>
          </a:xfrm>
        </p:spPr>
        <p:txBody>
          <a:bodyPr>
            <a:normAutofit/>
          </a:bodyPr>
          <a:lstStyle/>
          <a:p>
            <a:r>
              <a:rPr lang="en-US" dirty="0"/>
              <a:t>Threats</a:t>
            </a:r>
          </a:p>
        </p:txBody>
      </p:sp>
      <p:sp>
        <p:nvSpPr>
          <p:cNvPr id="11" name="Isosceles Triangle 10">
            <a:extLst>
              <a:ext uri="{FF2B5EF4-FFF2-40B4-BE49-F238E27FC236}">
                <a16:creationId xmlns:a16="http://schemas.microsoft.com/office/drawing/2014/main" id="{73772B81-181F-48B7-8826-4D9686D15D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3" name="Isosceles Triangle 12">
            <a:extLst>
              <a:ext uri="{FF2B5EF4-FFF2-40B4-BE49-F238E27FC236}">
                <a16:creationId xmlns:a16="http://schemas.microsoft.com/office/drawing/2014/main" id="{B2205F6E-03C6-4E92-877C-E2482F6599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743267"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aphicFrame>
        <p:nvGraphicFramePr>
          <p:cNvPr id="5" name="Content Placeholder 2">
            <a:extLst>
              <a:ext uri="{FF2B5EF4-FFF2-40B4-BE49-F238E27FC236}">
                <a16:creationId xmlns:a16="http://schemas.microsoft.com/office/drawing/2014/main" id="{8A097521-0D27-037D-2115-7AD1034E8E3F}"/>
              </a:ext>
            </a:extLst>
          </p:cNvPr>
          <p:cNvGraphicFramePr>
            <a:graphicFrameLocks noGrp="1"/>
          </p:cNvGraphicFramePr>
          <p:nvPr>
            <p:ph idx="1"/>
            <p:extLst>
              <p:ext uri="{D42A27DB-BD31-4B8C-83A1-F6EECF244321}">
                <p14:modId xmlns:p14="http://schemas.microsoft.com/office/powerpoint/2010/main" val="2347020897"/>
              </p:ext>
            </p:extLst>
          </p:nvPr>
        </p:nvGraphicFramePr>
        <p:xfrm>
          <a:off x="1286933" y="1948543"/>
          <a:ext cx="9618133" cy="409348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6276649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9F4444CE-BC8D-4D61-B303-4C05614E62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1286933" y="609600"/>
            <a:ext cx="10197494" cy="1099457"/>
          </a:xfrm>
        </p:spPr>
        <p:txBody>
          <a:bodyPr>
            <a:normAutofit/>
          </a:bodyPr>
          <a:lstStyle/>
          <a:p>
            <a:r>
              <a:rPr lang="en-US" dirty="0"/>
              <a:t>Strategies</a:t>
            </a:r>
          </a:p>
        </p:txBody>
      </p:sp>
      <p:sp>
        <p:nvSpPr>
          <p:cNvPr id="11" name="Isosceles Triangle 10">
            <a:extLst>
              <a:ext uri="{FF2B5EF4-FFF2-40B4-BE49-F238E27FC236}">
                <a16:creationId xmlns:a16="http://schemas.microsoft.com/office/drawing/2014/main" id="{73772B81-181F-48B7-8826-4D9686D15D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3" name="Isosceles Triangle 12">
            <a:extLst>
              <a:ext uri="{FF2B5EF4-FFF2-40B4-BE49-F238E27FC236}">
                <a16:creationId xmlns:a16="http://schemas.microsoft.com/office/drawing/2014/main" id="{B2205F6E-03C6-4E92-877C-E2482F6599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743267"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aphicFrame>
        <p:nvGraphicFramePr>
          <p:cNvPr id="5" name="Content Placeholder 2">
            <a:extLst>
              <a:ext uri="{FF2B5EF4-FFF2-40B4-BE49-F238E27FC236}">
                <a16:creationId xmlns:a16="http://schemas.microsoft.com/office/drawing/2014/main" id="{B0487D1D-DCAC-239E-B0AD-01B71ACAC0B7}"/>
              </a:ext>
            </a:extLst>
          </p:cNvPr>
          <p:cNvGraphicFramePr>
            <a:graphicFrameLocks noGrp="1"/>
          </p:cNvGraphicFramePr>
          <p:nvPr>
            <p:ph idx="1"/>
            <p:extLst>
              <p:ext uri="{D42A27DB-BD31-4B8C-83A1-F6EECF244321}">
                <p14:modId xmlns:p14="http://schemas.microsoft.com/office/powerpoint/2010/main" val="2213573209"/>
              </p:ext>
            </p:extLst>
          </p:nvPr>
        </p:nvGraphicFramePr>
        <p:xfrm>
          <a:off x="1286933" y="1948543"/>
          <a:ext cx="9618133" cy="409348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9F4444CE-BC8D-4D61-B303-4C05614E62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1286933" y="609600"/>
            <a:ext cx="10197494" cy="1099457"/>
          </a:xfrm>
        </p:spPr>
        <p:txBody>
          <a:bodyPr>
            <a:normAutofit/>
          </a:bodyPr>
          <a:lstStyle/>
          <a:p>
            <a:r>
              <a:rPr lang="en-US" dirty="0"/>
              <a:t>Objectives</a:t>
            </a:r>
          </a:p>
        </p:txBody>
      </p:sp>
      <p:sp>
        <p:nvSpPr>
          <p:cNvPr id="11" name="Isosceles Triangle 10">
            <a:extLst>
              <a:ext uri="{FF2B5EF4-FFF2-40B4-BE49-F238E27FC236}">
                <a16:creationId xmlns:a16="http://schemas.microsoft.com/office/drawing/2014/main" id="{73772B81-181F-48B7-8826-4D9686D15D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3" name="Isosceles Triangle 12">
            <a:extLst>
              <a:ext uri="{FF2B5EF4-FFF2-40B4-BE49-F238E27FC236}">
                <a16:creationId xmlns:a16="http://schemas.microsoft.com/office/drawing/2014/main" id="{B2205F6E-03C6-4E92-877C-E2482F6599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743267"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aphicFrame>
        <p:nvGraphicFramePr>
          <p:cNvPr id="5" name="Content Placeholder 2">
            <a:extLst>
              <a:ext uri="{FF2B5EF4-FFF2-40B4-BE49-F238E27FC236}">
                <a16:creationId xmlns:a16="http://schemas.microsoft.com/office/drawing/2014/main" id="{B851E627-0B8D-AEA0-102C-87280A4DE1CC}"/>
              </a:ext>
            </a:extLst>
          </p:cNvPr>
          <p:cNvGraphicFramePr>
            <a:graphicFrameLocks noGrp="1"/>
          </p:cNvGraphicFramePr>
          <p:nvPr>
            <p:ph idx="1"/>
            <p:extLst>
              <p:ext uri="{D42A27DB-BD31-4B8C-83A1-F6EECF244321}">
                <p14:modId xmlns:p14="http://schemas.microsoft.com/office/powerpoint/2010/main" val="2051411375"/>
              </p:ext>
            </p:extLst>
          </p:nvPr>
        </p:nvGraphicFramePr>
        <p:xfrm>
          <a:off x="1286933" y="1948543"/>
          <a:ext cx="9618133" cy="409348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852722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14">
            <a:extLst>
              <a:ext uri="{FF2B5EF4-FFF2-40B4-BE49-F238E27FC236}">
                <a16:creationId xmlns:a16="http://schemas.microsoft.com/office/drawing/2014/main" id="{9F4444CE-BC8D-4D61-B303-4C05614E62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1286933" y="609600"/>
            <a:ext cx="10197494" cy="1099457"/>
          </a:xfrm>
        </p:spPr>
        <p:txBody>
          <a:bodyPr>
            <a:normAutofit/>
          </a:bodyPr>
          <a:lstStyle/>
          <a:p>
            <a:r>
              <a:rPr lang="en-US" dirty="0"/>
              <a:t>Tactics</a:t>
            </a:r>
          </a:p>
        </p:txBody>
      </p:sp>
      <p:sp>
        <p:nvSpPr>
          <p:cNvPr id="16" name="Isosceles Triangle 15">
            <a:extLst>
              <a:ext uri="{FF2B5EF4-FFF2-40B4-BE49-F238E27FC236}">
                <a16:creationId xmlns:a16="http://schemas.microsoft.com/office/drawing/2014/main" id="{73772B81-181F-48B7-8826-4D9686D15D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7" name="Isosceles Triangle 16">
            <a:extLst>
              <a:ext uri="{FF2B5EF4-FFF2-40B4-BE49-F238E27FC236}">
                <a16:creationId xmlns:a16="http://schemas.microsoft.com/office/drawing/2014/main" id="{B2205F6E-03C6-4E92-877C-E2482F6599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743267"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aphicFrame>
        <p:nvGraphicFramePr>
          <p:cNvPr id="18" name="Content Placeholder 2">
            <a:extLst>
              <a:ext uri="{FF2B5EF4-FFF2-40B4-BE49-F238E27FC236}">
                <a16:creationId xmlns:a16="http://schemas.microsoft.com/office/drawing/2014/main" id="{54C6F0BB-9C9D-F016-C239-A0090B6D6ECE}"/>
              </a:ext>
            </a:extLst>
          </p:cNvPr>
          <p:cNvGraphicFramePr>
            <a:graphicFrameLocks noGrp="1"/>
          </p:cNvGraphicFramePr>
          <p:nvPr>
            <p:ph idx="1"/>
            <p:extLst>
              <p:ext uri="{D42A27DB-BD31-4B8C-83A1-F6EECF244321}">
                <p14:modId xmlns:p14="http://schemas.microsoft.com/office/powerpoint/2010/main" val="2875241820"/>
              </p:ext>
            </p:extLst>
          </p:nvPr>
        </p:nvGraphicFramePr>
        <p:xfrm>
          <a:off x="1286933" y="1948543"/>
          <a:ext cx="9618133" cy="409348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8504275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B4DE830A-B531-4A3B-96F6-0ECE88B0855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0" name="Straight Connector 9">
              <a:extLst>
                <a:ext uri="{FF2B5EF4-FFF2-40B4-BE49-F238E27FC236}">
                  <a16:creationId xmlns:a16="http://schemas.microsoft.com/office/drawing/2014/main" id="{2813DF2C-461A-4A8F-9679-A172790D1F3A}"/>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1" name="Straight Connector 10">
              <a:extLst>
                <a:ext uri="{FF2B5EF4-FFF2-40B4-BE49-F238E27FC236}">
                  <a16:creationId xmlns:a16="http://schemas.microsoft.com/office/drawing/2014/main" id="{54CD3A85-C039-4249-86E4-1EB9318B5495}"/>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2" name="Rectangle 23">
              <a:extLst>
                <a:ext uri="{FF2B5EF4-FFF2-40B4-BE49-F238E27FC236}">
                  <a16:creationId xmlns:a16="http://schemas.microsoft.com/office/drawing/2014/main" id="{887EA6D2-2883-42C2-993D-094CA6D65DA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3" name="Rectangle 25">
              <a:extLst>
                <a:ext uri="{FF2B5EF4-FFF2-40B4-BE49-F238E27FC236}">
                  <a16:creationId xmlns:a16="http://schemas.microsoft.com/office/drawing/2014/main" id="{3B895046-636F-4D1B-ACA4-29AA0CB332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4" name="Isosceles Triangle 13">
              <a:extLst>
                <a:ext uri="{FF2B5EF4-FFF2-40B4-BE49-F238E27FC236}">
                  <a16:creationId xmlns:a16="http://schemas.microsoft.com/office/drawing/2014/main" id="{C6B0CDE3-E054-4EDD-A43B-F96843D8BF5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5" name="Rectangle 27">
              <a:extLst>
                <a:ext uri="{FF2B5EF4-FFF2-40B4-BE49-F238E27FC236}">
                  <a16:creationId xmlns:a16="http://schemas.microsoft.com/office/drawing/2014/main" id="{3B66B1A2-F145-4C9B-85CC-4BF30D58CBC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6" name="Rectangle 28">
              <a:extLst>
                <a:ext uri="{FF2B5EF4-FFF2-40B4-BE49-F238E27FC236}">
                  <a16:creationId xmlns:a16="http://schemas.microsoft.com/office/drawing/2014/main" id="{5D4FC972-94B3-4035-8D31-E668C132B41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7" name="Rectangle 29">
              <a:extLst>
                <a:ext uri="{FF2B5EF4-FFF2-40B4-BE49-F238E27FC236}">
                  <a16:creationId xmlns:a16="http://schemas.microsoft.com/office/drawing/2014/main" id="{374B9941-AFBE-4A77-A50E-B6EA04A746A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8" name="Isosceles Triangle 17">
              <a:extLst>
                <a:ext uri="{FF2B5EF4-FFF2-40B4-BE49-F238E27FC236}">
                  <a16:creationId xmlns:a16="http://schemas.microsoft.com/office/drawing/2014/main" id="{27A982C5-2C38-4CE9-BC18-94697AD657F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9" name="Isosceles Triangle 18">
              <a:extLst>
                <a:ext uri="{FF2B5EF4-FFF2-40B4-BE49-F238E27FC236}">
                  <a16:creationId xmlns:a16="http://schemas.microsoft.com/office/drawing/2014/main" id="{0060D8D1-7BB1-498F-AFBB-ADAC130A9E9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985969" y="4553712"/>
            <a:ext cx="8288032" cy="1096316"/>
          </a:xfrm>
        </p:spPr>
        <p:txBody>
          <a:bodyPr vert="horz" lIns="91440" tIns="45720" rIns="91440" bIns="45720" rtlCol="0" anchor="b">
            <a:normAutofit/>
          </a:bodyPr>
          <a:lstStyle/>
          <a:p>
            <a:pPr algn="ctr"/>
            <a:r>
              <a:rPr lang="en-US" sz="4800" kern="1200">
                <a:solidFill>
                  <a:schemeClr val="accent1"/>
                </a:solidFill>
                <a:latin typeface="+mj-lt"/>
                <a:ea typeface="+mj-ea"/>
                <a:cs typeface="+mj-cs"/>
              </a:rPr>
              <a:t>Action Plan</a:t>
            </a:r>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1837172187"/>
              </p:ext>
            </p:extLst>
          </p:nvPr>
        </p:nvGraphicFramePr>
        <p:xfrm>
          <a:off x="1038060" y="934222"/>
          <a:ext cx="8183851" cy="3299454"/>
        </p:xfrm>
        <a:graphic>
          <a:graphicData uri="http://schemas.openxmlformats.org/drawingml/2006/table">
            <a:tbl>
              <a:tblPr firstRow="1" bandRow="1">
                <a:solidFill>
                  <a:schemeClr val="bg1">
                    <a:lumMod val="95000"/>
                  </a:schemeClr>
                </a:solidFill>
                <a:tableStyleId>{5C22544A-7EE6-4342-B048-85BDC9FD1C3A}</a:tableStyleId>
              </a:tblPr>
              <a:tblGrid>
                <a:gridCol w="2190017">
                  <a:extLst>
                    <a:ext uri="{9D8B030D-6E8A-4147-A177-3AD203B41FA5}">
                      <a16:colId xmlns:a16="http://schemas.microsoft.com/office/drawing/2014/main" val="2235853955"/>
                    </a:ext>
                  </a:extLst>
                </a:gridCol>
                <a:gridCol w="2101372">
                  <a:extLst>
                    <a:ext uri="{9D8B030D-6E8A-4147-A177-3AD203B41FA5}">
                      <a16:colId xmlns:a16="http://schemas.microsoft.com/office/drawing/2014/main" val="4174400132"/>
                    </a:ext>
                  </a:extLst>
                </a:gridCol>
                <a:gridCol w="3892462">
                  <a:extLst>
                    <a:ext uri="{9D8B030D-6E8A-4147-A177-3AD203B41FA5}">
                      <a16:colId xmlns:a16="http://schemas.microsoft.com/office/drawing/2014/main" val="1146395385"/>
                    </a:ext>
                  </a:extLst>
                </a:gridCol>
              </a:tblGrid>
              <a:tr h="370513">
                <a:tc>
                  <a:txBody>
                    <a:bodyPr/>
                    <a:lstStyle/>
                    <a:p>
                      <a:r>
                        <a:rPr lang="en-US" sz="1400" b="0" cap="none" spc="0">
                          <a:solidFill>
                            <a:schemeClr val="bg1"/>
                          </a:solidFill>
                        </a:rPr>
                        <a:t>TASK</a:t>
                      </a:r>
                    </a:p>
                  </a:txBody>
                  <a:tcPr marL="81134" marR="81134" marT="81134" marB="40567" anchor="ctr">
                    <a:lnL w="12700" cmpd="sng">
                      <a:noFill/>
                    </a:lnL>
                    <a:lnR w="12700" cmpd="sng">
                      <a:noFill/>
                    </a:lnR>
                    <a:lnT w="19050" cap="flat" cmpd="sng" algn="ctr">
                      <a:noFill/>
                      <a:prstDash val="solid"/>
                    </a:lnT>
                    <a:lnB w="38100" cmpd="sng">
                      <a:noFill/>
                    </a:lnB>
                    <a:solidFill>
                      <a:schemeClr val="accent2"/>
                    </a:solidFill>
                  </a:tcPr>
                </a:tc>
                <a:tc>
                  <a:txBody>
                    <a:bodyPr/>
                    <a:lstStyle/>
                    <a:p>
                      <a:r>
                        <a:rPr lang="en-US" sz="1400" b="0" cap="none" spc="0">
                          <a:solidFill>
                            <a:schemeClr val="bg1"/>
                          </a:solidFill>
                        </a:rPr>
                        <a:t>Position responsible</a:t>
                      </a:r>
                    </a:p>
                  </a:txBody>
                  <a:tcPr marL="81134" marR="81134" marT="81134" marB="40567" anchor="ctr">
                    <a:lnL w="12700" cmpd="sng">
                      <a:noFill/>
                    </a:lnL>
                    <a:lnR w="12700" cmpd="sng">
                      <a:noFill/>
                    </a:lnR>
                    <a:lnT w="19050" cap="flat" cmpd="sng" algn="ctr">
                      <a:noFill/>
                      <a:prstDash val="solid"/>
                    </a:lnT>
                    <a:lnB w="38100" cmpd="sng">
                      <a:noFill/>
                    </a:lnB>
                    <a:solidFill>
                      <a:schemeClr val="accent2"/>
                    </a:solidFill>
                  </a:tcPr>
                </a:tc>
                <a:tc>
                  <a:txBody>
                    <a:bodyPr/>
                    <a:lstStyle/>
                    <a:p>
                      <a:r>
                        <a:rPr lang="en-US" sz="1400" b="0" cap="none" spc="0">
                          <a:solidFill>
                            <a:schemeClr val="bg1"/>
                          </a:solidFill>
                        </a:rPr>
                        <a:t>Check in/completion schedule</a:t>
                      </a:r>
                    </a:p>
                  </a:txBody>
                  <a:tcPr marL="81134" marR="81134" marT="81134" marB="40567" anchor="ctr">
                    <a:lnL w="12700" cmpd="sng">
                      <a:noFill/>
                    </a:lnL>
                    <a:lnR w="12700" cmpd="sng">
                      <a:noFill/>
                    </a:lnR>
                    <a:lnT w="19050" cap="flat" cmpd="sng" algn="ctr">
                      <a:noFill/>
                      <a:prstDash val="solid"/>
                    </a:lnT>
                    <a:lnB w="38100" cmpd="sng">
                      <a:noFill/>
                    </a:lnB>
                    <a:solidFill>
                      <a:schemeClr val="accent2"/>
                    </a:solidFill>
                  </a:tcPr>
                </a:tc>
                <a:extLst>
                  <a:ext uri="{0D108BD9-81ED-4DB2-BD59-A6C34878D82A}">
                    <a16:rowId xmlns:a16="http://schemas.microsoft.com/office/drawing/2014/main" val="1083418974"/>
                  </a:ext>
                </a:extLst>
              </a:tr>
              <a:tr h="478691">
                <a:tc>
                  <a:txBody>
                    <a:bodyPr/>
                    <a:lstStyle/>
                    <a:p>
                      <a:r>
                        <a:rPr lang="en-US" sz="1100" cap="none" spc="0">
                          <a:solidFill>
                            <a:schemeClr val="tx1"/>
                          </a:solidFill>
                        </a:rPr>
                        <a:t>Double Check System</a:t>
                      </a:r>
                    </a:p>
                  </a:txBody>
                  <a:tcPr marL="81134" marR="81134" marT="81134" marB="40567">
                    <a:lnL w="12700" cmpd="sng">
                      <a:noFill/>
                      <a:prstDash val="solid"/>
                    </a:lnL>
                    <a:lnR w="12700" cmpd="sng">
                      <a:noFill/>
                      <a:prstDash val="solid"/>
                    </a:lnR>
                    <a:lnT w="38100" cmpd="sng">
                      <a:noFill/>
                    </a:lnT>
                    <a:lnB w="9525" cap="flat" cmpd="sng" algn="ctr">
                      <a:solidFill>
                        <a:schemeClr val="tx1">
                          <a:lumMod val="50000"/>
                          <a:lumOff val="50000"/>
                        </a:schemeClr>
                      </a:solidFill>
                      <a:prstDash val="solid"/>
                    </a:lnB>
                    <a:solidFill>
                      <a:schemeClr val="bg1">
                        <a:lumMod val="95000"/>
                      </a:schemeClr>
                    </a:solidFill>
                  </a:tcPr>
                </a:tc>
                <a:tc>
                  <a:txBody>
                    <a:bodyPr/>
                    <a:lstStyle/>
                    <a:p>
                      <a:r>
                        <a:rPr lang="en-US" sz="1100" cap="none" spc="0">
                          <a:solidFill>
                            <a:schemeClr val="tx1"/>
                          </a:solidFill>
                        </a:rPr>
                        <a:t>Service Manager</a:t>
                      </a:r>
                    </a:p>
                  </a:txBody>
                  <a:tcPr marL="81134" marR="81134" marT="81134" marB="40567">
                    <a:lnL w="12700" cmpd="sng">
                      <a:noFill/>
                      <a:prstDash val="solid"/>
                    </a:lnL>
                    <a:lnR w="12700" cmpd="sng">
                      <a:noFill/>
                      <a:prstDash val="solid"/>
                    </a:lnR>
                    <a:lnT w="38100" cmpd="sng">
                      <a:noFill/>
                    </a:lnT>
                    <a:lnB w="9525" cap="flat" cmpd="sng" algn="ctr">
                      <a:solidFill>
                        <a:schemeClr val="tx1">
                          <a:lumMod val="50000"/>
                          <a:lumOff val="50000"/>
                        </a:schemeClr>
                      </a:solidFill>
                      <a:prstDash val="solid"/>
                    </a:lnB>
                    <a:solidFill>
                      <a:schemeClr val="bg1">
                        <a:lumMod val="95000"/>
                      </a:schemeClr>
                    </a:solidFill>
                  </a:tcPr>
                </a:tc>
                <a:tc>
                  <a:txBody>
                    <a:bodyPr/>
                    <a:lstStyle/>
                    <a:p>
                      <a:r>
                        <a:rPr lang="en-US" sz="1100" cap="none" spc="0">
                          <a:solidFill>
                            <a:schemeClr val="tx1"/>
                          </a:solidFill>
                        </a:rPr>
                        <a:t>1 month to plan, 1 to implement, then check every week at meetings for effectiveness</a:t>
                      </a:r>
                    </a:p>
                  </a:txBody>
                  <a:tcPr marL="81134" marR="81134" marT="81134" marB="40567">
                    <a:lnL w="12700" cmpd="sng">
                      <a:noFill/>
                      <a:prstDash val="solid"/>
                    </a:lnL>
                    <a:lnR w="12700" cmpd="sng">
                      <a:noFill/>
                      <a:prstDash val="solid"/>
                    </a:lnR>
                    <a:lnT w="38100" cmpd="sng">
                      <a:noFill/>
                    </a:lnT>
                    <a:lnB w="9525" cap="flat" cmpd="sng" algn="ctr">
                      <a:solidFill>
                        <a:schemeClr val="tx1">
                          <a:lumMod val="50000"/>
                          <a:lumOff val="50000"/>
                        </a:schemeClr>
                      </a:solidFill>
                      <a:prstDash val="solid"/>
                    </a:lnB>
                    <a:solidFill>
                      <a:schemeClr val="bg1">
                        <a:lumMod val="95000"/>
                      </a:schemeClr>
                    </a:solidFill>
                  </a:tcPr>
                </a:tc>
                <a:extLst>
                  <a:ext uri="{0D108BD9-81ED-4DB2-BD59-A6C34878D82A}">
                    <a16:rowId xmlns:a16="http://schemas.microsoft.com/office/drawing/2014/main" val="2400365483"/>
                  </a:ext>
                </a:extLst>
              </a:tr>
              <a:tr h="478691">
                <a:tc>
                  <a:txBody>
                    <a:bodyPr/>
                    <a:lstStyle/>
                    <a:p>
                      <a:r>
                        <a:rPr lang="en-US" sz="1100" cap="none" spc="0">
                          <a:solidFill>
                            <a:schemeClr val="tx1"/>
                          </a:solidFill>
                        </a:rPr>
                        <a:t>Work Assignment</a:t>
                      </a:r>
                    </a:p>
                  </a:txBody>
                  <a:tcPr marL="81134" marR="81134" marT="81134" marB="40567">
                    <a:lnL w="12700" cmpd="sng">
                      <a:noFill/>
                      <a:prstDash val="solid"/>
                    </a:lnL>
                    <a:lnR w="12700" cmpd="sng">
                      <a:noFill/>
                      <a:prstDash val="solid"/>
                    </a:lnR>
                    <a:lnT w="9525" cap="flat" cmpd="sng" algn="ctr">
                      <a:solidFill>
                        <a:schemeClr val="tx1">
                          <a:lumMod val="50000"/>
                          <a:lumOff val="50000"/>
                        </a:schemeClr>
                      </a:solidFill>
                      <a:prstDash val="solid"/>
                    </a:lnT>
                    <a:lnB w="9525" cap="flat" cmpd="sng" algn="ctr">
                      <a:solidFill>
                        <a:schemeClr val="tx1">
                          <a:lumMod val="50000"/>
                          <a:lumOff val="50000"/>
                        </a:schemeClr>
                      </a:solidFill>
                      <a:prstDash val="solid"/>
                    </a:lnB>
                    <a:solidFill>
                      <a:schemeClr val="bg1">
                        <a:lumMod val="95000"/>
                      </a:schemeClr>
                    </a:solidFill>
                  </a:tcPr>
                </a:tc>
                <a:tc>
                  <a:txBody>
                    <a:bodyPr/>
                    <a:lstStyle/>
                    <a:p>
                      <a:r>
                        <a:rPr lang="en-US" sz="1100" cap="none" spc="0">
                          <a:solidFill>
                            <a:schemeClr val="tx1"/>
                          </a:solidFill>
                        </a:rPr>
                        <a:t>Foreman</a:t>
                      </a:r>
                    </a:p>
                  </a:txBody>
                  <a:tcPr marL="81134" marR="81134" marT="81134" marB="40567">
                    <a:lnL w="12700" cmpd="sng">
                      <a:noFill/>
                      <a:prstDash val="solid"/>
                    </a:lnL>
                    <a:lnR w="12700" cmpd="sng">
                      <a:noFill/>
                      <a:prstDash val="solid"/>
                    </a:lnR>
                    <a:lnT w="9525" cap="flat" cmpd="sng" algn="ctr">
                      <a:solidFill>
                        <a:schemeClr val="tx1">
                          <a:lumMod val="50000"/>
                          <a:lumOff val="50000"/>
                        </a:schemeClr>
                      </a:solidFill>
                      <a:prstDash val="solid"/>
                    </a:lnT>
                    <a:lnB w="9525" cap="flat" cmpd="sng" algn="ctr">
                      <a:solidFill>
                        <a:schemeClr val="tx1">
                          <a:lumMod val="50000"/>
                          <a:lumOff val="50000"/>
                        </a:schemeClr>
                      </a:solidFill>
                      <a:prstDash val="solid"/>
                    </a:lnB>
                    <a:solidFill>
                      <a:schemeClr val="bg1">
                        <a:lumMod val="95000"/>
                      </a:schemeClr>
                    </a:solidFill>
                  </a:tcPr>
                </a:tc>
                <a:tc>
                  <a:txBody>
                    <a:bodyPr/>
                    <a:lstStyle/>
                    <a:p>
                      <a:r>
                        <a:rPr lang="en-US" sz="1100" cap="none" spc="0">
                          <a:solidFill>
                            <a:schemeClr val="tx1"/>
                          </a:solidFill>
                        </a:rPr>
                        <a:t>Every day manager checks next day for schedule, weekly evaluation for effect</a:t>
                      </a:r>
                    </a:p>
                  </a:txBody>
                  <a:tcPr marL="81134" marR="81134" marT="81134" marB="40567">
                    <a:lnL w="12700" cmpd="sng">
                      <a:noFill/>
                      <a:prstDash val="solid"/>
                    </a:lnL>
                    <a:lnR w="12700" cmpd="sng">
                      <a:noFill/>
                      <a:prstDash val="solid"/>
                    </a:lnR>
                    <a:lnT w="9525" cap="flat" cmpd="sng" algn="ctr">
                      <a:solidFill>
                        <a:schemeClr val="tx1">
                          <a:lumMod val="50000"/>
                          <a:lumOff val="50000"/>
                        </a:schemeClr>
                      </a:solidFill>
                      <a:prstDash val="solid"/>
                    </a:lnT>
                    <a:lnB w="9525" cap="flat" cmpd="sng" algn="ctr">
                      <a:solidFill>
                        <a:schemeClr val="tx1">
                          <a:lumMod val="50000"/>
                          <a:lumOff val="50000"/>
                        </a:schemeClr>
                      </a:solidFill>
                      <a:prstDash val="solid"/>
                    </a:lnB>
                    <a:solidFill>
                      <a:schemeClr val="bg1">
                        <a:lumMod val="95000"/>
                      </a:schemeClr>
                    </a:solidFill>
                  </a:tcPr>
                </a:tc>
                <a:extLst>
                  <a:ext uri="{0D108BD9-81ED-4DB2-BD59-A6C34878D82A}">
                    <a16:rowId xmlns:a16="http://schemas.microsoft.com/office/drawing/2014/main" val="107845787"/>
                  </a:ext>
                </a:extLst>
              </a:tr>
              <a:tr h="478691">
                <a:tc>
                  <a:txBody>
                    <a:bodyPr/>
                    <a:lstStyle/>
                    <a:p>
                      <a:r>
                        <a:rPr lang="en-US" sz="1100" cap="none" spc="0">
                          <a:solidFill>
                            <a:schemeClr val="tx1"/>
                          </a:solidFill>
                        </a:rPr>
                        <a:t>Mentorship Program</a:t>
                      </a:r>
                    </a:p>
                  </a:txBody>
                  <a:tcPr marL="81134" marR="81134" marT="81134" marB="40567">
                    <a:lnL w="12700" cmpd="sng">
                      <a:noFill/>
                      <a:prstDash val="solid"/>
                    </a:lnL>
                    <a:lnR w="12700" cmpd="sng">
                      <a:noFill/>
                      <a:prstDash val="solid"/>
                    </a:lnR>
                    <a:lnT w="9525" cap="flat" cmpd="sng" algn="ctr">
                      <a:solidFill>
                        <a:schemeClr val="tx1">
                          <a:lumMod val="50000"/>
                          <a:lumOff val="50000"/>
                        </a:schemeClr>
                      </a:solidFill>
                      <a:prstDash val="solid"/>
                    </a:lnT>
                    <a:lnB w="9525" cap="flat" cmpd="sng" algn="ctr">
                      <a:solidFill>
                        <a:schemeClr val="tx1">
                          <a:lumMod val="50000"/>
                          <a:lumOff val="50000"/>
                        </a:schemeClr>
                      </a:solidFill>
                      <a:prstDash val="solid"/>
                    </a:lnB>
                    <a:solidFill>
                      <a:schemeClr val="bg1">
                        <a:lumMod val="95000"/>
                      </a:schemeClr>
                    </a:solidFill>
                  </a:tcPr>
                </a:tc>
                <a:tc>
                  <a:txBody>
                    <a:bodyPr/>
                    <a:lstStyle/>
                    <a:p>
                      <a:r>
                        <a:rPr lang="en-US" sz="1100" cap="none" spc="0">
                          <a:solidFill>
                            <a:schemeClr val="tx1"/>
                          </a:solidFill>
                        </a:rPr>
                        <a:t>Service Manager</a:t>
                      </a:r>
                    </a:p>
                  </a:txBody>
                  <a:tcPr marL="81134" marR="81134" marT="81134" marB="40567">
                    <a:lnL w="12700" cmpd="sng">
                      <a:noFill/>
                      <a:prstDash val="solid"/>
                    </a:lnL>
                    <a:lnR w="12700" cmpd="sng">
                      <a:noFill/>
                      <a:prstDash val="solid"/>
                    </a:lnR>
                    <a:lnT w="9525" cap="flat" cmpd="sng" algn="ctr">
                      <a:solidFill>
                        <a:schemeClr val="tx1">
                          <a:lumMod val="50000"/>
                          <a:lumOff val="50000"/>
                        </a:schemeClr>
                      </a:solidFill>
                      <a:prstDash val="solid"/>
                    </a:lnT>
                    <a:lnB w="9525" cap="flat" cmpd="sng" algn="ctr">
                      <a:solidFill>
                        <a:schemeClr val="tx1">
                          <a:lumMod val="50000"/>
                          <a:lumOff val="50000"/>
                        </a:schemeClr>
                      </a:solidFill>
                      <a:prstDash val="solid"/>
                    </a:lnB>
                    <a:solidFill>
                      <a:schemeClr val="bg1">
                        <a:lumMod val="95000"/>
                      </a:schemeClr>
                    </a:solidFill>
                  </a:tcPr>
                </a:tc>
                <a:tc>
                  <a:txBody>
                    <a:bodyPr/>
                    <a:lstStyle/>
                    <a:p>
                      <a:r>
                        <a:rPr lang="en-US" sz="1100" cap="none" spc="0">
                          <a:solidFill>
                            <a:schemeClr val="tx1"/>
                          </a:solidFill>
                        </a:rPr>
                        <a:t>Find willing A-tech, then plan schedule, check in weekly for the first 6 months </a:t>
                      </a:r>
                    </a:p>
                  </a:txBody>
                  <a:tcPr marL="81134" marR="81134" marT="81134" marB="40567">
                    <a:lnL w="12700" cmpd="sng">
                      <a:noFill/>
                      <a:prstDash val="solid"/>
                    </a:lnL>
                    <a:lnR w="12700" cmpd="sng">
                      <a:noFill/>
                      <a:prstDash val="solid"/>
                    </a:lnR>
                    <a:lnT w="9525" cap="flat" cmpd="sng" algn="ctr">
                      <a:solidFill>
                        <a:schemeClr val="tx1">
                          <a:lumMod val="50000"/>
                          <a:lumOff val="50000"/>
                        </a:schemeClr>
                      </a:solidFill>
                      <a:prstDash val="solid"/>
                    </a:lnT>
                    <a:lnB w="9525" cap="flat" cmpd="sng" algn="ctr">
                      <a:solidFill>
                        <a:schemeClr val="tx1">
                          <a:lumMod val="50000"/>
                          <a:lumOff val="50000"/>
                        </a:schemeClr>
                      </a:solidFill>
                      <a:prstDash val="solid"/>
                    </a:lnB>
                    <a:solidFill>
                      <a:schemeClr val="bg1">
                        <a:lumMod val="95000"/>
                      </a:schemeClr>
                    </a:solidFill>
                  </a:tcPr>
                </a:tc>
                <a:extLst>
                  <a:ext uri="{0D108BD9-81ED-4DB2-BD59-A6C34878D82A}">
                    <a16:rowId xmlns:a16="http://schemas.microsoft.com/office/drawing/2014/main" val="1530126605"/>
                  </a:ext>
                </a:extLst>
              </a:tr>
              <a:tr h="478691">
                <a:tc>
                  <a:txBody>
                    <a:bodyPr/>
                    <a:lstStyle/>
                    <a:p>
                      <a:r>
                        <a:rPr lang="en-US" sz="1100" cap="none" spc="0">
                          <a:solidFill>
                            <a:schemeClr val="tx1"/>
                          </a:solidFill>
                        </a:rPr>
                        <a:t>Service Salesman</a:t>
                      </a:r>
                    </a:p>
                  </a:txBody>
                  <a:tcPr marL="81134" marR="81134" marT="81134" marB="40567">
                    <a:lnL w="12700" cmpd="sng">
                      <a:noFill/>
                      <a:prstDash val="solid"/>
                    </a:lnL>
                    <a:lnR w="12700" cmpd="sng">
                      <a:noFill/>
                      <a:prstDash val="solid"/>
                    </a:lnR>
                    <a:lnT w="9525" cap="flat" cmpd="sng" algn="ctr">
                      <a:solidFill>
                        <a:schemeClr val="tx1">
                          <a:lumMod val="50000"/>
                          <a:lumOff val="50000"/>
                        </a:schemeClr>
                      </a:solidFill>
                      <a:prstDash val="solid"/>
                    </a:lnT>
                    <a:lnB w="9525" cap="flat" cmpd="sng" algn="ctr">
                      <a:solidFill>
                        <a:schemeClr val="tx1">
                          <a:lumMod val="50000"/>
                          <a:lumOff val="50000"/>
                        </a:schemeClr>
                      </a:solidFill>
                      <a:prstDash val="solid"/>
                    </a:lnB>
                    <a:solidFill>
                      <a:schemeClr val="bg1">
                        <a:lumMod val="95000"/>
                      </a:schemeClr>
                    </a:solidFill>
                  </a:tcPr>
                </a:tc>
                <a:tc>
                  <a:txBody>
                    <a:bodyPr/>
                    <a:lstStyle/>
                    <a:p>
                      <a:r>
                        <a:rPr lang="en-US" sz="1100" cap="none" spc="0">
                          <a:solidFill>
                            <a:schemeClr val="tx1"/>
                          </a:solidFill>
                        </a:rPr>
                        <a:t>Service Manager </a:t>
                      </a:r>
                    </a:p>
                  </a:txBody>
                  <a:tcPr marL="81134" marR="81134" marT="81134" marB="40567">
                    <a:lnL w="12700" cmpd="sng">
                      <a:noFill/>
                      <a:prstDash val="solid"/>
                    </a:lnL>
                    <a:lnR w="12700" cmpd="sng">
                      <a:noFill/>
                      <a:prstDash val="solid"/>
                    </a:lnR>
                    <a:lnT w="9525" cap="flat" cmpd="sng" algn="ctr">
                      <a:solidFill>
                        <a:schemeClr val="tx1">
                          <a:lumMod val="50000"/>
                          <a:lumOff val="50000"/>
                        </a:schemeClr>
                      </a:solidFill>
                      <a:prstDash val="solid"/>
                    </a:lnT>
                    <a:lnB w="9525" cap="flat" cmpd="sng" algn="ctr">
                      <a:solidFill>
                        <a:schemeClr val="tx1">
                          <a:lumMod val="50000"/>
                          <a:lumOff val="50000"/>
                        </a:schemeClr>
                      </a:solidFill>
                      <a:prstDash val="solid"/>
                    </a:lnB>
                    <a:solidFill>
                      <a:schemeClr val="bg1">
                        <a:lumMod val="95000"/>
                      </a:schemeClr>
                    </a:solidFill>
                  </a:tcPr>
                </a:tc>
                <a:tc>
                  <a:txBody>
                    <a:bodyPr/>
                    <a:lstStyle/>
                    <a:p>
                      <a:r>
                        <a:rPr lang="en-US" sz="1100" cap="none" spc="0" dirty="0">
                          <a:solidFill>
                            <a:schemeClr val="tx1"/>
                          </a:solidFill>
                        </a:rPr>
                        <a:t>Hire a service salesman (with help from recruiter) in 2 months, weekly check-ins for status</a:t>
                      </a:r>
                    </a:p>
                  </a:txBody>
                  <a:tcPr marL="81134" marR="81134" marT="81134" marB="40567">
                    <a:lnL w="12700" cmpd="sng">
                      <a:noFill/>
                      <a:prstDash val="solid"/>
                    </a:lnL>
                    <a:lnR w="12700" cmpd="sng">
                      <a:noFill/>
                      <a:prstDash val="solid"/>
                    </a:lnR>
                    <a:lnT w="9525" cap="flat" cmpd="sng" algn="ctr">
                      <a:solidFill>
                        <a:schemeClr val="tx1">
                          <a:lumMod val="50000"/>
                          <a:lumOff val="50000"/>
                        </a:schemeClr>
                      </a:solidFill>
                      <a:prstDash val="solid"/>
                    </a:lnT>
                    <a:lnB w="9525" cap="flat" cmpd="sng" algn="ctr">
                      <a:solidFill>
                        <a:schemeClr val="tx1">
                          <a:lumMod val="50000"/>
                          <a:lumOff val="50000"/>
                        </a:schemeClr>
                      </a:solidFill>
                      <a:prstDash val="solid"/>
                    </a:lnB>
                    <a:solidFill>
                      <a:schemeClr val="bg1">
                        <a:lumMod val="95000"/>
                      </a:schemeClr>
                    </a:solidFill>
                  </a:tcPr>
                </a:tc>
                <a:extLst>
                  <a:ext uri="{0D108BD9-81ED-4DB2-BD59-A6C34878D82A}">
                    <a16:rowId xmlns:a16="http://schemas.microsoft.com/office/drawing/2014/main" val="1950345431"/>
                  </a:ext>
                </a:extLst>
              </a:tr>
              <a:tr h="338059">
                <a:tc>
                  <a:txBody>
                    <a:bodyPr/>
                    <a:lstStyle/>
                    <a:p>
                      <a:endParaRPr lang="en-US" sz="1100" cap="none" spc="0">
                        <a:solidFill>
                          <a:schemeClr val="tx1"/>
                        </a:solidFill>
                      </a:endParaRPr>
                    </a:p>
                  </a:txBody>
                  <a:tcPr marL="81134" marR="81134" marT="81134" marB="40567">
                    <a:lnL w="12700" cmpd="sng">
                      <a:noFill/>
                      <a:prstDash val="solid"/>
                    </a:lnL>
                    <a:lnR w="12700" cmpd="sng">
                      <a:noFill/>
                      <a:prstDash val="solid"/>
                    </a:lnR>
                    <a:lnT w="9525" cap="flat" cmpd="sng" algn="ctr">
                      <a:solidFill>
                        <a:schemeClr val="tx1">
                          <a:lumMod val="50000"/>
                          <a:lumOff val="50000"/>
                        </a:schemeClr>
                      </a:solidFill>
                      <a:prstDash val="solid"/>
                    </a:lnT>
                    <a:lnB w="9525" cap="flat" cmpd="sng" algn="ctr">
                      <a:solidFill>
                        <a:schemeClr val="tx1">
                          <a:lumMod val="50000"/>
                          <a:lumOff val="50000"/>
                        </a:schemeClr>
                      </a:solidFill>
                      <a:prstDash val="solid"/>
                    </a:lnB>
                    <a:solidFill>
                      <a:schemeClr val="bg1">
                        <a:lumMod val="95000"/>
                      </a:schemeClr>
                    </a:solidFill>
                  </a:tcPr>
                </a:tc>
                <a:tc>
                  <a:txBody>
                    <a:bodyPr/>
                    <a:lstStyle/>
                    <a:p>
                      <a:endParaRPr lang="en-US" sz="1100" cap="none" spc="0">
                        <a:solidFill>
                          <a:schemeClr val="tx1"/>
                        </a:solidFill>
                      </a:endParaRPr>
                    </a:p>
                  </a:txBody>
                  <a:tcPr marL="81134" marR="81134" marT="81134" marB="40567">
                    <a:lnL w="12700" cmpd="sng">
                      <a:noFill/>
                      <a:prstDash val="solid"/>
                    </a:lnL>
                    <a:lnR w="12700" cmpd="sng">
                      <a:noFill/>
                      <a:prstDash val="solid"/>
                    </a:lnR>
                    <a:lnT w="9525" cap="flat" cmpd="sng" algn="ctr">
                      <a:solidFill>
                        <a:schemeClr val="tx1">
                          <a:lumMod val="50000"/>
                          <a:lumOff val="50000"/>
                        </a:schemeClr>
                      </a:solidFill>
                      <a:prstDash val="solid"/>
                    </a:lnT>
                    <a:lnB w="9525" cap="flat" cmpd="sng" algn="ctr">
                      <a:solidFill>
                        <a:schemeClr val="tx1">
                          <a:lumMod val="50000"/>
                          <a:lumOff val="50000"/>
                        </a:schemeClr>
                      </a:solidFill>
                      <a:prstDash val="solid"/>
                    </a:lnB>
                    <a:solidFill>
                      <a:schemeClr val="bg1">
                        <a:lumMod val="95000"/>
                      </a:schemeClr>
                    </a:solidFill>
                  </a:tcPr>
                </a:tc>
                <a:tc>
                  <a:txBody>
                    <a:bodyPr/>
                    <a:lstStyle/>
                    <a:p>
                      <a:endParaRPr lang="en-US" sz="1100" cap="none" spc="0">
                        <a:solidFill>
                          <a:schemeClr val="tx1"/>
                        </a:solidFill>
                      </a:endParaRPr>
                    </a:p>
                  </a:txBody>
                  <a:tcPr marL="81134" marR="81134" marT="81134" marB="40567">
                    <a:lnL w="12700" cmpd="sng">
                      <a:noFill/>
                      <a:prstDash val="solid"/>
                    </a:lnL>
                    <a:lnR w="12700" cmpd="sng">
                      <a:noFill/>
                      <a:prstDash val="solid"/>
                    </a:lnR>
                    <a:lnT w="9525" cap="flat" cmpd="sng" algn="ctr">
                      <a:solidFill>
                        <a:schemeClr val="tx1">
                          <a:lumMod val="50000"/>
                          <a:lumOff val="50000"/>
                        </a:schemeClr>
                      </a:solidFill>
                      <a:prstDash val="solid"/>
                    </a:lnT>
                    <a:lnB w="9525" cap="flat" cmpd="sng" algn="ctr">
                      <a:solidFill>
                        <a:schemeClr val="tx1">
                          <a:lumMod val="50000"/>
                          <a:lumOff val="50000"/>
                        </a:schemeClr>
                      </a:solidFill>
                      <a:prstDash val="solid"/>
                    </a:lnB>
                    <a:solidFill>
                      <a:schemeClr val="bg1">
                        <a:lumMod val="95000"/>
                      </a:schemeClr>
                    </a:solidFill>
                  </a:tcPr>
                </a:tc>
                <a:extLst>
                  <a:ext uri="{0D108BD9-81ED-4DB2-BD59-A6C34878D82A}">
                    <a16:rowId xmlns:a16="http://schemas.microsoft.com/office/drawing/2014/main" val="1960891333"/>
                  </a:ext>
                </a:extLst>
              </a:tr>
              <a:tr h="338059">
                <a:tc>
                  <a:txBody>
                    <a:bodyPr/>
                    <a:lstStyle/>
                    <a:p>
                      <a:endParaRPr lang="en-US" sz="1100" cap="none" spc="0">
                        <a:solidFill>
                          <a:schemeClr val="tx1"/>
                        </a:solidFill>
                      </a:endParaRPr>
                    </a:p>
                  </a:txBody>
                  <a:tcPr marL="81134" marR="81134" marT="81134" marB="40567">
                    <a:lnL w="12700" cmpd="sng">
                      <a:noFill/>
                      <a:prstDash val="solid"/>
                    </a:lnL>
                    <a:lnR w="12700" cmpd="sng">
                      <a:noFill/>
                      <a:prstDash val="solid"/>
                    </a:lnR>
                    <a:lnT w="9525" cap="flat" cmpd="sng" algn="ctr">
                      <a:solidFill>
                        <a:schemeClr val="tx1">
                          <a:lumMod val="50000"/>
                          <a:lumOff val="50000"/>
                        </a:schemeClr>
                      </a:solidFill>
                      <a:prstDash val="solid"/>
                    </a:lnT>
                    <a:lnB w="9525" cap="flat" cmpd="sng" algn="ctr">
                      <a:solidFill>
                        <a:schemeClr val="tx1">
                          <a:lumMod val="50000"/>
                          <a:lumOff val="50000"/>
                        </a:schemeClr>
                      </a:solidFill>
                      <a:prstDash val="solid"/>
                    </a:lnB>
                    <a:solidFill>
                      <a:schemeClr val="bg1">
                        <a:lumMod val="95000"/>
                      </a:schemeClr>
                    </a:solidFill>
                  </a:tcPr>
                </a:tc>
                <a:tc>
                  <a:txBody>
                    <a:bodyPr/>
                    <a:lstStyle/>
                    <a:p>
                      <a:endParaRPr lang="en-US" sz="1100" cap="none" spc="0">
                        <a:solidFill>
                          <a:schemeClr val="tx1"/>
                        </a:solidFill>
                      </a:endParaRPr>
                    </a:p>
                  </a:txBody>
                  <a:tcPr marL="81134" marR="81134" marT="81134" marB="40567">
                    <a:lnL w="12700" cmpd="sng">
                      <a:noFill/>
                      <a:prstDash val="solid"/>
                    </a:lnL>
                    <a:lnR w="12700" cmpd="sng">
                      <a:noFill/>
                      <a:prstDash val="solid"/>
                    </a:lnR>
                    <a:lnT w="9525" cap="flat" cmpd="sng" algn="ctr">
                      <a:solidFill>
                        <a:schemeClr val="tx1">
                          <a:lumMod val="50000"/>
                          <a:lumOff val="50000"/>
                        </a:schemeClr>
                      </a:solidFill>
                      <a:prstDash val="solid"/>
                    </a:lnT>
                    <a:lnB w="9525" cap="flat" cmpd="sng" algn="ctr">
                      <a:solidFill>
                        <a:schemeClr val="tx1">
                          <a:lumMod val="50000"/>
                          <a:lumOff val="50000"/>
                        </a:schemeClr>
                      </a:solidFill>
                      <a:prstDash val="solid"/>
                    </a:lnB>
                    <a:solidFill>
                      <a:schemeClr val="bg1">
                        <a:lumMod val="95000"/>
                      </a:schemeClr>
                    </a:solidFill>
                  </a:tcPr>
                </a:tc>
                <a:tc>
                  <a:txBody>
                    <a:bodyPr/>
                    <a:lstStyle/>
                    <a:p>
                      <a:endParaRPr lang="en-US" sz="1100" cap="none" spc="0">
                        <a:solidFill>
                          <a:schemeClr val="tx1"/>
                        </a:solidFill>
                      </a:endParaRPr>
                    </a:p>
                  </a:txBody>
                  <a:tcPr marL="81134" marR="81134" marT="81134" marB="40567">
                    <a:lnL w="12700" cmpd="sng">
                      <a:noFill/>
                      <a:prstDash val="solid"/>
                    </a:lnL>
                    <a:lnR w="12700" cmpd="sng">
                      <a:noFill/>
                      <a:prstDash val="solid"/>
                    </a:lnR>
                    <a:lnT w="9525" cap="flat" cmpd="sng" algn="ctr">
                      <a:solidFill>
                        <a:schemeClr val="tx1">
                          <a:lumMod val="50000"/>
                          <a:lumOff val="50000"/>
                        </a:schemeClr>
                      </a:solidFill>
                      <a:prstDash val="solid"/>
                    </a:lnT>
                    <a:lnB w="9525" cap="flat" cmpd="sng" algn="ctr">
                      <a:solidFill>
                        <a:schemeClr val="tx1">
                          <a:lumMod val="50000"/>
                          <a:lumOff val="50000"/>
                        </a:schemeClr>
                      </a:solidFill>
                      <a:prstDash val="solid"/>
                    </a:lnB>
                    <a:solidFill>
                      <a:schemeClr val="bg1">
                        <a:lumMod val="95000"/>
                      </a:schemeClr>
                    </a:solidFill>
                  </a:tcPr>
                </a:tc>
                <a:extLst>
                  <a:ext uri="{0D108BD9-81ED-4DB2-BD59-A6C34878D82A}">
                    <a16:rowId xmlns:a16="http://schemas.microsoft.com/office/drawing/2014/main" val="4137224325"/>
                  </a:ext>
                </a:extLst>
              </a:tr>
              <a:tr h="338059">
                <a:tc>
                  <a:txBody>
                    <a:bodyPr/>
                    <a:lstStyle/>
                    <a:p>
                      <a:endParaRPr lang="en-US" sz="1100" cap="none" spc="0">
                        <a:solidFill>
                          <a:schemeClr val="tx1"/>
                        </a:solidFill>
                      </a:endParaRPr>
                    </a:p>
                  </a:txBody>
                  <a:tcPr marL="81134" marR="81134" marT="81134" marB="40567">
                    <a:lnL w="12700" cmpd="sng">
                      <a:noFill/>
                      <a:prstDash val="solid"/>
                    </a:lnL>
                    <a:lnR w="12700" cmpd="sng">
                      <a:noFill/>
                      <a:prstDash val="solid"/>
                    </a:lnR>
                    <a:lnT w="9525" cap="flat" cmpd="sng" algn="ctr">
                      <a:solidFill>
                        <a:schemeClr val="tx1">
                          <a:lumMod val="50000"/>
                          <a:lumOff val="50000"/>
                        </a:schemeClr>
                      </a:solidFill>
                      <a:prstDash val="solid"/>
                    </a:lnT>
                    <a:lnB w="9525" cap="flat" cmpd="sng" algn="ctr">
                      <a:solidFill>
                        <a:schemeClr val="tx1">
                          <a:lumMod val="50000"/>
                          <a:lumOff val="50000"/>
                        </a:schemeClr>
                      </a:solidFill>
                      <a:prstDash val="solid"/>
                    </a:lnB>
                    <a:solidFill>
                      <a:schemeClr val="bg1">
                        <a:lumMod val="95000"/>
                      </a:schemeClr>
                    </a:solidFill>
                  </a:tcPr>
                </a:tc>
                <a:tc>
                  <a:txBody>
                    <a:bodyPr/>
                    <a:lstStyle/>
                    <a:p>
                      <a:endParaRPr lang="en-US" sz="1100" cap="none" spc="0">
                        <a:solidFill>
                          <a:schemeClr val="tx1"/>
                        </a:solidFill>
                      </a:endParaRPr>
                    </a:p>
                  </a:txBody>
                  <a:tcPr marL="81134" marR="81134" marT="81134" marB="40567">
                    <a:lnL w="12700" cmpd="sng">
                      <a:noFill/>
                      <a:prstDash val="solid"/>
                    </a:lnL>
                    <a:lnR w="12700" cmpd="sng">
                      <a:noFill/>
                      <a:prstDash val="solid"/>
                    </a:lnR>
                    <a:lnT w="9525" cap="flat" cmpd="sng" algn="ctr">
                      <a:solidFill>
                        <a:schemeClr val="tx1">
                          <a:lumMod val="50000"/>
                          <a:lumOff val="50000"/>
                        </a:schemeClr>
                      </a:solidFill>
                      <a:prstDash val="solid"/>
                    </a:lnT>
                    <a:lnB w="9525" cap="flat" cmpd="sng" algn="ctr">
                      <a:solidFill>
                        <a:schemeClr val="tx1">
                          <a:lumMod val="50000"/>
                          <a:lumOff val="50000"/>
                        </a:schemeClr>
                      </a:solidFill>
                      <a:prstDash val="solid"/>
                    </a:lnB>
                    <a:solidFill>
                      <a:schemeClr val="bg1">
                        <a:lumMod val="95000"/>
                      </a:schemeClr>
                    </a:solidFill>
                  </a:tcPr>
                </a:tc>
                <a:tc>
                  <a:txBody>
                    <a:bodyPr/>
                    <a:lstStyle/>
                    <a:p>
                      <a:endParaRPr lang="en-US" sz="1100" cap="none" spc="0" dirty="0">
                        <a:solidFill>
                          <a:schemeClr val="tx1"/>
                        </a:solidFill>
                      </a:endParaRPr>
                    </a:p>
                  </a:txBody>
                  <a:tcPr marL="81134" marR="81134" marT="81134" marB="40567">
                    <a:lnL w="12700" cmpd="sng">
                      <a:noFill/>
                      <a:prstDash val="solid"/>
                    </a:lnL>
                    <a:lnR w="12700" cmpd="sng">
                      <a:noFill/>
                      <a:prstDash val="solid"/>
                    </a:lnR>
                    <a:lnT w="9525" cap="flat" cmpd="sng" algn="ctr">
                      <a:solidFill>
                        <a:schemeClr val="tx1">
                          <a:lumMod val="50000"/>
                          <a:lumOff val="50000"/>
                        </a:schemeClr>
                      </a:solidFill>
                      <a:prstDash val="solid"/>
                    </a:lnT>
                    <a:lnB w="9525" cap="flat" cmpd="sng" algn="ctr">
                      <a:solidFill>
                        <a:schemeClr val="tx1">
                          <a:lumMod val="50000"/>
                          <a:lumOff val="50000"/>
                        </a:schemeClr>
                      </a:solidFill>
                      <a:prstDash val="solid"/>
                    </a:lnB>
                    <a:solidFill>
                      <a:schemeClr val="bg1">
                        <a:lumMod val="95000"/>
                      </a:schemeClr>
                    </a:solidFill>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6C16C40-7C29-4ACC-B851-7E08E459B59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CDD733AE-DD5E-4C77-8BCD-72BF12A06BB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1" name="Straight Connector 10">
              <a:extLst>
                <a:ext uri="{FF2B5EF4-FFF2-40B4-BE49-F238E27FC236}">
                  <a16:creationId xmlns:a16="http://schemas.microsoft.com/office/drawing/2014/main" id="{51DE90A4-932E-4370-BA07-30F43254C01B}"/>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rgbClr val="FFFFFF"/>
              </a:solidFill>
            </a:ln>
          </p:spPr>
          <p:style>
            <a:lnRef idx="2">
              <a:schemeClr val="accent1"/>
            </a:lnRef>
            <a:fillRef idx="0">
              <a:schemeClr val="accent1"/>
            </a:fillRef>
            <a:effectRef idx="1">
              <a:schemeClr val="accent1"/>
            </a:effectRef>
            <a:fontRef idx="minor">
              <a:schemeClr val="tx1"/>
            </a:fontRef>
          </p:style>
        </p:cxnSp>
        <p:cxnSp>
          <p:nvCxnSpPr>
            <p:cNvPr id="12" name="Straight Connector 11">
              <a:extLst>
                <a:ext uri="{FF2B5EF4-FFF2-40B4-BE49-F238E27FC236}">
                  <a16:creationId xmlns:a16="http://schemas.microsoft.com/office/drawing/2014/main" id="{6A19CA4A-B208-452A-8BE4-BC6940D33D4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rgbClr val="FFFFFF"/>
              </a:solidFill>
            </a:ln>
          </p:spPr>
          <p:style>
            <a:lnRef idx="2">
              <a:schemeClr val="accent1"/>
            </a:lnRef>
            <a:fillRef idx="0">
              <a:schemeClr val="accent1"/>
            </a:fillRef>
            <a:effectRef idx="1">
              <a:schemeClr val="accent1"/>
            </a:effectRef>
            <a:fontRef idx="minor">
              <a:schemeClr val="tx1"/>
            </a:fontRef>
          </p:style>
        </p:cxnSp>
        <p:sp>
          <p:nvSpPr>
            <p:cNvPr id="13" name="Rectangle 23">
              <a:extLst>
                <a:ext uri="{FF2B5EF4-FFF2-40B4-BE49-F238E27FC236}">
                  <a16:creationId xmlns:a16="http://schemas.microsoft.com/office/drawing/2014/main" id="{B74F8D3E-E618-4DE3-A0CC-B4904BB5D5A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4" name="Rectangle 25">
              <a:extLst>
                <a:ext uri="{FF2B5EF4-FFF2-40B4-BE49-F238E27FC236}">
                  <a16:creationId xmlns:a16="http://schemas.microsoft.com/office/drawing/2014/main" id="{299DA406-C54B-4E31-867D-FAF8DCE7045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5" name="Isosceles Triangle 14">
              <a:extLst>
                <a:ext uri="{FF2B5EF4-FFF2-40B4-BE49-F238E27FC236}">
                  <a16:creationId xmlns:a16="http://schemas.microsoft.com/office/drawing/2014/main" id="{A1E16883-5140-47C4-A9AD-AD6598AC3EE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6" name="Rectangle 27">
              <a:extLst>
                <a:ext uri="{FF2B5EF4-FFF2-40B4-BE49-F238E27FC236}">
                  <a16:creationId xmlns:a16="http://schemas.microsoft.com/office/drawing/2014/main" id="{4CD848DC-8A2A-4093-9BDD-7AF4B6A2781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7" name="Rectangle 28">
              <a:extLst>
                <a:ext uri="{FF2B5EF4-FFF2-40B4-BE49-F238E27FC236}">
                  <a16:creationId xmlns:a16="http://schemas.microsoft.com/office/drawing/2014/main" id="{34635A4D-E9CE-4B78-912A-479EA4512B1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8" name="Rectangle 29">
              <a:extLst>
                <a:ext uri="{FF2B5EF4-FFF2-40B4-BE49-F238E27FC236}">
                  <a16:creationId xmlns:a16="http://schemas.microsoft.com/office/drawing/2014/main" id="{D663A5EE-5581-44F3-8F98-688755F63EA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9" name="Isosceles Triangle 18">
              <a:extLst>
                <a:ext uri="{FF2B5EF4-FFF2-40B4-BE49-F238E27FC236}">
                  <a16:creationId xmlns:a16="http://schemas.microsoft.com/office/drawing/2014/main" id="{B1E84E6A-F5AE-4F4D-98F2-82FE4FCC265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0" name="Isosceles Triangle 19">
              <a:extLst>
                <a:ext uri="{FF2B5EF4-FFF2-40B4-BE49-F238E27FC236}">
                  <a16:creationId xmlns:a16="http://schemas.microsoft.com/office/drawing/2014/main" id="{DDE7DDC9-17D4-4686-833D-48F8733B49E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77334" y="609600"/>
            <a:ext cx="8596668" cy="1320800"/>
          </a:xfrm>
        </p:spPr>
        <p:txBody>
          <a:bodyPr>
            <a:normAutofit/>
          </a:bodyPr>
          <a:lstStyle/>
          <a:p>
            <a:r>
              <a:rPr lang="en-US" dirty="0"/>
              <a:t>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2160589"/>
            <a:ext cx="8596668" cy="3880773"/>
          </a:xfrm>
        </p:spPr>
        <p:txBody>
          <a:bodyPr>
            <a:normAutofit/>
          </a:bodyPr>
          <a:lstStyle/>
          <a:p>
            <a:pPr>
              <a:lnSpc>
                <a:spcPct val="90000"/>
              </a:lnSpc>
            </a:pPr>
            <a:r>
              <a:rPr lang="en-US" dirty="0"/>
              <a:t>Overall were in a rough spot:</a:t>
            </a:r>
            <a:endParaRPr lang="en-US"/>
          </a:p>
          <a:p>
            <a:pPr lvl="1">
              <a:lnSpc>
                <a:spcPct val="90000"/>
              </a:lnSpc>
            </a:pPr>
            <a:r>
              <a:rPr lang="en-US" dirty="0"/>
              <a:t>High expenses, low sales, high comeback, low productivity</a:t>
            </a:r>
            <a:endParaRPr lang="en-US"/>
          </a:p>
          <a:p>
            <a:pPr>
              <a:lnSpc>
                <a:spcPct val="90000"/>
              </a:lnSpc>
            </a:pPr>
            <a:r>
              <a:rPr lang="en-US" dirty="0"/>
              <a:t>There are opportunities for growth however:</a:t>
            </a:r>
            <a:endParaRPr lang="en-US"/>
          </a:p>
          <a:p>
            <a:pPr lvl="1">
              <a:lnSpc>
                <a:spcPct val="90000"/>
              </a:lnSpc>
            </a:pPr>
            <a:r>
              <a:rPr lang="en-US" dirty="0"/>
              <a:t>Lots of disruption around our area, and our shop is set up for 80% more work.</a:t>
            </a:r>
            <a:endParaRPr lang="en-US"/>
          </a:p>
          <a:p>
            <a:pPr>
              <a:lnSpc>
                <a:spcPct val="90000"/>
              </a:lnSpc>
            </a:pPr>
            <a:r>
              <a:rPr lang="en-US" dirty="0"/>
              <a:t>We will be focusing on improving our processes and services</a:t>
            </a:r>
            <a:endParaRPr lang="en-US"/>
          </a:p>
          <a:p>
            <a:pPr lvl="1">
              <a:lnSpc>
                <a:spcPct val="90000"/>
              </a:lnSpc>
            </a:pPr>
            <a:r>
              <a:rPr lang="en-US" dirty="0"/>
              <a:t>Creating a double check system, a mentorship system, and working on work assignment</a:t>
            </a:r>
            <a:endParaRPr lang="en-US"/>
          </a:p>
          <a:p>
            <a:pPr>
              <a:lnSpc>
                <a:spcPct val="90000"/>
              </a:lnSpc>
            </a:pPr>
            <a:r>
              <a:rPr lang="en-US" dirty="0"/>
              <a:t>We will set ourselves up to receive more work.</a:t>
            </a:r>
            <a:endParaRPr lang="en-US"/>
          </a:p>
          <a:p>
            <a:pPr lvl="1">
              <a:lnSpc>
                <a:spcPct val="90000"/>
              </a:lnSpc>
            </a:pPr>
            <a:r>
              <a:rPr lang="en-US" dirty="0"/>
              <a:t>Hiring a service salesmen</a:t>
            </a:r>
            <a:endParaRPr lang="en-US"/>
          </a:p>
          <a:p>
            <a:pPr>
              <a:lnSpc>
                <a:spcPct val="90000"/>
              </a:lnSpc>
            </a:pPr>
            <a:r>
              <a:rPr lang="en-US" dirty="0"/>
              <a:t>This should put us in a more stable position, and allow us to focus more on growth in the future</a:t>
            </a:r>
            <a:endParaRPr lang="en-US"/>
          </a:p>
          <a:p>
            <a:pPr>
              <a:lnSpc>
                <a:spcPct val="90000"/>
              </a:lnSpc>
            </a:pPr>
            <a:endParaRPr lang="en-US"/>
          </a:p>
          <a:p>
            <a:pPr>
              <a:lnSpc>
                <a:spcPct val="90000"/>
              </a:lnSpc>
            </a:pPr>
            <a:endParaRPr lang="en-US"/>
          </a:p>
        </p:txBody>
      </p:sp>
    </p:spTree>
    <p:extLst>
      <p:ext uri="{BB962C8B-B14F-4D97-AF65-F5344CB8AC3E}">
        <p14:creationId xmlns:p14="http://schemas.microsoft.com/office/powerpoint/2010/main" val="3799370086"/>
      </p:ext>
    </p:extLst>
  </p:cSld>
  <p:clrMapOvr>
    <a:overrideClrMapping bg1="dk1" tx1="lt1" bg2="dk2" tx2="lt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450A14-591B-3C3C-DF80-ECE8A3ED2205}"/>
              </a:ext>
            </a:extLst>
          </p:cNvPr>
          <p:cNvSpPr>
            <a:spLocks noGrp="1"/>
          </p:cNvSpPr>
          <p:nvPr>
            <p:ph type="title"/>
          </p:nvPr>
        </p:nvSpPr>
        <p:spPr>
          <a:xfrm>
            <a:off x="3618706" y="126233"/>
            <a:ext cx="4954587" cy="713362"/>
          </a:xfrm>
        </p:spPr>
        <p:txBody>
          <a:bodyPr/>
          <a:lstStyle/>
          <a:p>
            <a:r>
              <a:rPr lang="en-US"/>
              <a:t>Cost of Labor Analysis </a:t>
            </a:r>
            <a:endParaRPr lang="en-US" dirty="0"/>
          </a:p>
        </p:txBody>
      </p:sp>
      <p:graphicFrame>
        <p:nvGraphicFramePr>
          <p:cNvPr id="5" name="Content Placeholder 4">
            <a:extLst>
              <a:ext uri="{FF2B5EF4-FFF2-40B4-BE49-F238E27FC236}">
                <a16:creationId xmlns:a16="http://schemas.microsoft.com/office/drawing/2014/main" id="{8C080383-7DFF-89B2-D845-6C29AE0E52C4}"/>
              </a:ext>
            </a:extLst>
          </p:cNvPr>
          <p:cNvGraphicFramePr>
            <a:graphicFrameLocks noGrp="1"/>
          </p:cNvGraphicFramePr>
          <p:nvPr>
            <p:ph idx="1"/>
            <p:extLst>
              <p:ext uri="{D42A27DB-BD31-4B8C-83A1-F6EECF244321}">
                <p14:modId xmlns:p14="http://schemas.microsoft.com/office/powerpoint/2010/main" val="1198168945"/>
              </p:ext>
            </p:extLst>
          </p:nvPr>
        </p:nvGraphicFramePr>
        <p:xfrm>
          <a:off x="2172413" y="839595"/>
          <a:ext cx="7847172" cy="3262234"/>
        </p:xfrm>
        <a:graphic>
          <a:graphicData uri="http://schemas.openxmlformats.org/drawingml/2006/table">
            <a:tbl>
              <a:tblPr/>
              <a:tblGrid>
                <a:gridCol w="831488">
                  <a:extLst>
                    <a:ext uri="{9D8B030D-6E8A-4147-A177-3AD203B41FA5}">
                      <a16:colId xmlns:a16="http://schemas.microsoft.com/office/drawing/2014/main" val="1943826162"/>
                    </a:ext>
                  </a:extLst>
                </a:gridCol>
                <a:gridCol w="2390530">
                  <a:extLst>
                    <a:ext uri="{9D8B030D-6E8A-4147-A177-3AD203B41FA5}">
                      <a16:colId xmlns:a16="http://schemas.microsoft.com/office/drawing/2014/main" val="2113551852"/>
                    </a:ext>
                  </a:extLst>
                </a:gridCol>
                <a:gridCol w="1507073">
                  <a:extLst>
                    <a:ext uri="{9D8B030D-6E8A-4147-A177-3AD203B41FA5}">
                      <a16:colId xmlns:a16="http://schemas.microsoft.com/office/drawing/2014/main" val="234006419"/>
                    </a:ext>
                  </a:extLst>
                </a:gridCol>
                <a:gridCol w="1333846">
                  <a:extLst>
                    <a:ext uri="{9D8B030D-6E8A-4147-A177-3AD203B41FA5}">
                      <a16:colId xmlns:a16="http://schemas.microsoft.com/office/drawing/2014/main" val="1804396201"/>
                    </a:ext>
                  </a:extLst>
                </a:gridCol>
                <a:gridCol w="952747">
                  <a:extLst>
                    <a:ext uri="{9D8B030D-6E8A-4147-A177-3AD203B41FA5}">
                      <a16:colId xmlns:a16="http://schemas.microsoft.com/office/drawing/2014/main" val="1794322910"/>
                    </a:ext>
                  </a:extLst>
                </a:gridCol>
                <a:gridCol w="831488">
                  <a:extLst>
                    <a:ext uri="{9D8B030D-6E8A-4147-A177-3AD203B41FA5}">
                      <a16:colId xmlns:a16="http://schemas.microsoft.com/office/drawing/2014/main" val="589172118"/>
                    </a:ext>
                  </a:extLst>
                </a:gridCol>
              </a:tblGrid>
              <a:tr h="786314">
                <a:tc>
                  <a:txBody>
                    <a:bodyPr/>
                    <a:lstStyle/>
                    <a:p>
                      <a:pPr algn="l" fontAlgn="b"/>
                      <a:r>
                        <a:rPr lang="en-US" sz="1500" b="0" i="0" u="none" strike="noStrike" dirty="0">
                          <a:solidFill>
                            <a:srgbClr val="FFFFFF"/>
                          </a:solidFill>
                          <a:effectLst/>
                          <a:highlight>
                            <a:srgbClr val="4472C4"/>
                          </a:highligh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solidFill>
                      <a:srgbClr val="4472C4"/>
                    </a:solidFill>
                  </a:tcPr>
                </a:tc>
                <a:tc>
                  <a:txBody>
                    <a:bodyPr/>
                    <a:lstStyle/>
                    <a:p>
                      <a:pPr algn="ctr" fontAlgn="b"/>
                      <a:r>
                        <a:rPr lang="en-US" sz="1500" b="0" i="0" u="none" strike="noStrike" dirty="0">
                          <a:solidFill>
                            <a:srgbClr val="FFFFFF"/>
                          </a:solidFill>
                          <a:effectLst/>
                          <a:highlight>
                            <a:srgbClr val="4472C4"/>
                          </a:highlight>
                          <a:latin typeface="Arial" panose="020B0604020202020204" pitchFamily="34" charset="0"/>
                        </a:rPr>
                        <a:t>Category</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1500" b="0" i="0" u="none" strike="noStrike">
                          <a:solidFill>
                            <a:srgbClr val="FFFFFF"/>
                          </a:solidFill>
                          <a:effectLst/>
                          <a:highlight>
                            <a:srgbClr val="4472C4"/>
                          </a:highlight>
                          <a:latin typeface="Arial" panose="020B0604020202020204" pitchFamily="34" charset="0"/>
                        </a:rPr>
                        <a:t>Sales</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1500" b="0" i="0" u="none" strike="noStrike">
                          <a:solidFill>
                            <a:srgbClr val="FFFFFF"/>
                          </a:solidFill>
                          <a:effectLst/>
                          <a:highlight>
                            <a:srgbClr val="4472C4"/>
                          </a:highlight>
                          <a:latin typeface="Arial" panose="020B0604020202020204" pitchFamily="34" charset="0"/>
                        </a:rPr>
                        <a:t>Gross</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1500" b="0" i="0" u="none" strike="noStrike">
                          <a:solidFill>
                            <a:srgbClr val="FFFFFF"/>
                          </a:solidFill>
                          <a:effectLst/>
                          <a:highlight>
                            <a:srgbClr val="4472C4"/>
                          </a:highlight>
                          <a:latin typeface="Arial" panose="020B0604020202020204" pitchFamily="34" charset="0"/>
                        </a:rPr>
                        <a:t>Gross as % of Sales</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1200" b="0" i="0" u="none" strike="noStrike">
                          <a:solidFill>
                            <a:srgbClr val="FFFFFF"/>
                          </a:solidFill>
                          <a:effectLst/>
                          <a:highlight>
                            <a:srgbClr val="4472C4"/>
                          </a:highlight>
                          <a:latin typeface="Arial" panose="020B0604020202020204" pitchFamily="34" charset="0"/>
                        </a:rPr>
                        <a:t>%Sales Contribution</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4191962532"/>
                  </a:ext>
                </a:extLst>
              </a:tr>
              <a:tr h="248683">
                <a:tc>
                  <a:txBody>
                    <a:bodyPr/>
                    <a:lstStyle/>
                    <a:p>
                      <a:pPr algn="l" fontAlgn="b"/>
                      <a:r>
                        <a:rPr lang="en-US" sz="1500" b="0" i="0" u="none" strike="noStrike">
                          <a:effectLst/>
                          <a:highlight>
                            <a:srgbClr val="4472C4"/>
                          </a:highlight>
                          <a:latin typeface="Arial" panose="020B0604020202020204" pitchFamily="34" charset="0"/>
                        </a:rPr>
                        <a:t> </a:t>
                      </a:r>
                    </a:p>
                  </a:txBody>
                  <a:tcPr marL="0" marR="0" marT="0" marB="0" anchor="b">
                    <a:lnL>
                      <a:noFill/>
                    </a:lnL>
                    <a:lnR>
                      <a:noFill/>
                    </a:lnR>
                    <a:lnT>
                      <a:noFill/>
                    </a:lnT>
                    <a:lnB>
                      <a:noFill/>
                    </a:lnB>
                    <a:solidFill>
                      <a:srgbClr val="4472C4"/>
                    </a:solidFill>
                  </a:tcPr>
                </a:tc>
                <a:tc>
                  <a:txBody>
                    <a:bodyPr/>
                    <a:lstStyle/>
                    <a:p>
                      <a:pPr algn="l" fontAlgn="b"/>
                      <a:r>
                        <a:rPr lang="en-US" sz="1500" b="0" i="0" u="none" strike="noStrike">
                          <a:effectLst/>
                          <a:latin typeface="Arial" panose="020B0604020202020204" pitchFamily="34" charset="0"/>
                        </a:rPr>
                        <a:t>Customer Truck</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500" b="0" i="0" u="none" strike="noStrike">
                          <a:effectLst/>
                          <a:latin typeface="Arial" panose="020B0604020202020204" pitchFamily="34" charset="0"/>
                        </a:rPr>
                        <a:t> $            107,605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500" b="0" i="0" u="none" strike="noStrike">
                          <a:effectLst/>
                          <a:latin typeface="Arial" panose="020B0604020202020204" pitchFamily="34" charset="0"/>
                        </a:rPr>
                        <a:t> $          85,694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500" b="0" i="0" u="none" strike="noStrike">
                          <a:effectLst/>
                          <a:highlight>
                            <a:srgbClr val="FFFF00"/>
                          </a:highlight>
                          <a:latin typeface="Arial" panose="020B0604020202020204" pitchFamily="34" charset="0"/>
                        </a:rPr>
                        <a:t>79.64%</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500" b="0" i="0" u="none" strike="noStrike">
                          <a:effectLst/>
                          <a:highlight>
                            <a:srgbClr val="FFFF00"/>
                          </a:highlight>
                          <a:latin typeface="Arial" panose="020B0604020202020204" pitchFamily="34" charset="0"/>
                        </a:rPr>
                        <a:t>65.45%</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486816602"/>
                  </a:ext>
                </a:extLst>
              </a:tr>
              <a:tr h="248683">
                <a:tc>
                  <a:txBody>
                    <a:bodyPr/>
                    <a:lstStyle/>
                    <a:p>
                      <a:pPr algn="l" fontAlgn="b"/>
                      <a:r>
                        <a:rPr lang="en-US" sz="1500" b="0" i="0" u="none" strike="noStrike">
                          <a:effectLst/>
                          <a:highlight>
                            <a:srgbClr val="4472C4"/>
                          </a:highlight>
                          <a:latin typeface="Arial" panose="020B0604020202020204" pitchFamily="34" charset="0"/>
                        </a:rPr>
                        <a:t> </a:t>
                      </a:r>
                    </a:p>
                  </a:txBody>
                  <a:tcPr marL="0" marR="0" marT="0" marB="0" anchor="b">
                    <a:lnL>
                      <a:noFill/>
                    </a:lnL>
                    <a:lnR>
                      <a:noFill/>
                    </a:lnR>
                    <a:lnT>
                      <a:noFill/>
                    </a:lnT>
                    <a:lnB>
                      <a:noFill/>
                    </a:lnB>
                    <a:solidFill>
                      <a:srgbClr val="4472C4"/>
                    </a:solidFill>
                  </a:tcPr>
                </a:tc>
                <a:tc>
                  <a:txBody>
                    <a:bodyPr/>
                    <a:lstStyle/>
                    <a:p>
                      <a:pPr algn="l" fontAlgn="b"/>
                      <a:r>
                        <a:rPr lang="en-US" sz="1500" b="0" i="0" u="none" strike="noStrike">
                          <a:effectLst/>
                          <a:latin typeface="Arial" panose="020B0604020202020204" pitchFamily="34" charset="0"/>
                        </a:rPr>
                        <a:t>Customer Truck</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500" b="0" i="0" u="none" strike="noStrike">
                          <a:effectLst/>
                          <a:latin typeface="Arial" panose="020B0604020202020204" pitchFamily="34" charset="0"/>
                        </a:rPr>
                        <a:t> $                       -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500" b="0" i="0" u="none" strike="noStrike">
                          <a:effectLst/>
                          <a:latin typeface="Arial" panose="020B0604020202020204" pitchFamily="34" charset="0"/>
                        </a:rPr>
                        <a:t> $                   -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500" b="0" i="0" u="none" strike="noStrike">
                          <a:effectLst/>
                          <a:highlight>
                            <a:srgbClr val="FFFF00"/>
                          </a:highlight>
                          <a:latin typeface="Arial" panose="020B0604020202020204" pitchFamily="34" charset="0"/>
                        </a:rPr>
                        <a:t>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500" b="0" i="0" u="none" strike="noStrike">
                          <a:effectLst/>
                          <a:highlight>
                            <a:srgbClr val="FFFF00"/>
                          </a:highligh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765616087"/>
                  </a:ext>
                </a:extLst>
              </a:tr>
              <a:tr h="248683">
                <a:tc>
                  <a:txBody>
                    <a:bodyPr/>
                    <a:lstStyle/>
                    <a:p>
                      <a:pPr algn="l" fontAlgn="b"/>
                      <a:r>
                        <a:rPr lang="en-US" sz="1500" b="0" i="0" u="none" strike="noStrike">
                          <a:effectLst/>
                          <a:highlight>
                            <a:srgbClr val="4472C4"/>
                          </a:highlight>
                          <a:latin typeface="Arial" panose="020B0604020202020204" pitchFamily="34" charset="0"/>
                        </a:rPr>
                        <a:t> </a:t>
                      </a:r>
                    </a:p>
                  </a:txBody>
                  <a:tcPr marL="0" marR="0" marT="0" marB="0" anchor="b">
                    <a:lnL>
                      <a:noFill/>
                    </a:lnL>
                    <a:lnR>
                      <a:noFill/>
                    </a:lnR>
                    <a:lnT>
                      <a:noFill/>
                    </a:lnT>
                    <a:lnB>
                      <a:noFill/>
                    </a:lnB>
                    <a:solidFill>
                      <a:srgbClr val="4472C4"/>
                    </a:solidFill>
                  </a:tcPr>
                </a:tc>
                <a:tc>
                  <a:txBody>
                    <a:bodyPr/>
                    <a:lstStyle/>
                    <a:p>
                      <a:pPr algn="l" fontAlgn="b"/>
                      <a:r>
                        <a:rPr lang="en-US" sz="1500" b="0" i="0" u="none" strike="noStrike">
                          <a:effectLst/>
                          <a:latin typeface="Arial" panose="020B0604020202020204" pitchFamily="34" charset="0"/>
                        </a:rPr>
                        <a:t>Customer Other</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500" b="0" i="0" u="none" strike="noStrike">
                          <a:effectLst/>
                          <a:latin typeface="Arial" panose="020B0604020202020204" pitchFamily="34" charset="0"/>
                        </a:rPr>
                        <a:t> $                       -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500" b="0" i="0" u="none" strike="noStrike">
                          <a:effectLst/>
                          <a:latin typeface="Arial" panose="020B0604020202020204" pitchFamily="34" charset="0"/>
                        </a:rPr>
                        <a:t> $                   -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500" b="0" i="0" u="none" strike="noStrike">
                          <a:effectLst/>
                          <a:highlight>
                            <a:srgbClr val="FFFF00"/>
                          </a:highlight>
                          <a:latin typeface="Arial" panose="020B0604020202020204" pitchFamily="34" charset="0"/>
                        </a:rPr>
                        <a:t>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500" b="0" i="0" u="none" strike="noStrike">
                          <a:effectLst/>
                          <a:highlight>
                            <a:srgbClr val="FFFF00"/>
                          </a:highligh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064102653"/>
                  </a:ext>
                </a:extLst>
              </a:tr>
              <a:tr h="248683">
                <a:tc>
                  <a:txBody>
                    <a:bodyPr/>
                    <a:lstStyle/>
                    <a:p>
                      <a:pPr algn="l" fontAlgn="b"/>
                      <a:r>
                        <a:rPr lang="en-US" sz="1500" b="0" i="0" u="none" strike="noStrike">
                          <a:effectLst/>
                          <a:highlight>
                            <a:srgbClr val="4472C4"/>
                          </a:highlight>
                          <a:latin typeface="Arial" panose="020B0604020202020204" pitchFamily="34" charset="0"/>
                        </a:rPr>
                        <a:t> </a:t>
                      </a:r>
                    </a:p>
                  </a:txBody>
                  <a:tcPr marL="0" marR="0" marT="0" marB="0" anchor="b">
                    <a:lnL>
                      <a:noFill/>
                    </a:lnL>
                    <a:lnR>
                      <a:noFill/>
                    </a:lnR>
                    <a:lnT>
                      <a:noFill/>
                    </a:lnT>
                    <a:lnB>
                      <a:noFill/>
                    </a:lnB>
                    <a:solidFill>
                      <a:srgbClr val="4472C4"/>
                    </a:solidFill>
                  </a:tcPr>
                </a:tc>
                <a:tc>
                  <a:txBody>
                    <a:bodyPr/>
                    <a:lstStyle/>
                    <a:p>
                      <a:pPr algn="l" fontAlgn="b"/>
                      <a:r>
                        <a:rPr lang="en-US" sz="1500" b="0" i="0" u="none" strike="noStrike">
                          <a:effectLst/>
                          <a:latin typeface="Arial" panose="020B0604020202020204" pitchFamily="34" charset="0"/>
                        </a:rPr>
                        <a:t>Warranty</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500" b="0" i="0" u="none" strike="noStrike">
                          <a:effectLst/>
                          <a:latin typeface="Arial" panose="020B0604020202020204" pitchFamily="34" charset="0"/>
                        </a:rPr>
                        <a:t> $              37,540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500" b="0" i="0" u="none" strike="noStrike">
                          <a:effectLst/>
                          <a:latin typeface="Arial" panose="020B0604020202020204" pitchFamily="34" charset="0"/>
                        </a:rPr>
                        <a:t> $          27,573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500" b="0" i="0" u="none" strike="noStrike">
                          <a:effectLst/>
                          <a:highlight>
                            <a:srgbClr val="FFFF00"/>
                          </a:highlight>
                          <a:latin typeface="Arial" panose="020B0604020202020204" pitchFamily="34" charset="0"/>
                        </a:rPr>
                        <a:t>73.45%</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500" b="0" i="0" u="none" strike="noStrike">
                          <a:effectLst/>
                          <a:highlight>
                            <a:srgbClr val="FFFF00"/>
                          </a:highlight>
                          <a:latin typeface="Arial" panose="020B0604020202020204" pitchFamily="34" charset="0"/>
                        </a:rPr>
                        <a:t>22.83%</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242385727"/>
                  </a:ext>
                </a:extLst>
              </a:tr>
              <a:tr h="248683">
                <a:tc>
                  <a:txBody>
                    <a:bodyPr/>
                    <a:lstStyle/>
                    <a:p>
                      <a:pPr algn="l" fontAlgn="b"/>
                      <a:r>
                        <a:rPr lang="en-US" sz="1500" b="0" i="0" u="none" strike="noStrike">
                          <a:effectLst/>
                          <a:highlight>
                            <a:srgbClr val="4472C4"/>
                          </a:highlight>
                          <a:latin typeface="Arial" panose="020B0604020202020204" pitchFamily="34" charset="0"/>
                        </a:rPr>
                        <a:t> </a:t>
                      </a:r>
                    </a:p>
                  </a:txBody>
                  <a:tcPr marL="0" marR="0" marT="0" marB="0" anchor="b">
                    <a:lnL>
                      <a:noFill/>
                    </a:lnL>
                    <a:lnR>
                      <a:noFill/>
                    </a:lnR>
                    <a:lnT>
                      <a:noFill/>
                    </a:lnT>
                    <a:lnB>
                      <a:noFill/>
                    </a:lnB>
                    <a:solidFill>
                      <a:srgbClr val="4472C4"/>
                    </a:solidFill>
                  </a:tcPr>
                </a:tc>
                <a:tc>
                  <a:txBody>
                    <a:bodyPr/>
                    <a:lstStyle/>
                    <a:p>
                      <a:pPr algn="l" fontAlgn="b"/>
                      <a:r>
                        <a:rPr lang="en-US" sz="1500" b="0" i="0" u="none" strike="noStrike">
                          <a:effectLst/>
                          <a:latin typeface="Arial" panose="020B0604020202020204" pitchFamily="34" charset="0"/>
                        </a:rPr>
                        <a:t>Warranty Other</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500" b="0" i="0" u="none" strike="noStrike">
                          <a:effectLst/>
                          <a:latin typeface="Arial" panose="020B0604020202020204" pitchFamily="34" charset="0"/>
                        </a:rPr>
                        <a:t> $                       -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500" b="0" i="0" u="none" strike="noStrike">
                          <a:effectLst/>
                          <a:latin typeface="Arial" panose="020B0604020202020204" pitchFamily="34" charset="0"/>
                        </a:rPr>
                        <a:t> $                   -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500" b="0" i="0" u="none" strike="noStrike">
                          <a:effectLst/>
                          <a:highlight>
                            <a:srgbClr val="FFFF00"/>
                          </a:highlight>
                          <a:latin typeface="Arial" panose="020B0604020202020204" pitchFamily="34" charset="0"/>
                        </a:rPr>
                        <a:t>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500" b="0" i="0" u="none" strike="noStrike">
                          <a:effectLst/>
                          <a:highlight>
                            <a:srgbClr val="FFFF00"/>
                          </a:highligh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467295704"/>
                  </a:ext>
                </a:extLst>
              </a:tr>
              <a:tr h="248683">
                <a:tc>
                  <a:txBody>
                    <a:bodyPr/>
                    <a:lstStyle/>
                    <a:p>
                      <a:pPr algn="l" fontAlgn="b"/>
                      <a:r>
                        <a:rPr lang="en-US" sz="1500" b="0" i="0" u="none" strike="noStrike">
                          <a:effectLst/>
                          <a:highlight>
                            <a:srgbClr val="4472C4"/>
                          </a:highlight>
                          <a:latin typeface="Arial" panose="020B0604020202020204" pitchFamily="34" charset="0"/>
                        </a:rPr>
                        <a:t> </a:t>
                      </a:r>
                    </a:p>
                  </a:txBody>
                  <a:tcPr marL="0" marR="0" marT="0" marB="0" anchor="b">
                    <a:lnL>
                      <a:noFill/>
                    </a:lnL>
                    <a:lnR>
                      <a:noFill/>
                    </a:lnR>
                    <a:lnT>
                      <a:noFill/>
                    </a:lnT>
                    <a:lnB>
                      <a:noFill/>
                    </a:lnB>
                    <a:solidFill>
                      <a:srgbClr val="4472C4"/>
                    </a:solidFill>
                  </a:tcPr>
                </a:tc>
                <a:tc>
                  <a:txBody>
                    <a:bodyPr/>
                    <a:lstStyle/>
                    <a:p>
                      <a:pPr algn="l" fontAlgn="b"/>
                      <a:r>
                        <a:rPr lang="en-US" sz="1500" b="0" i="0" u="none" strike="noStrike">
                          <a:effectLst/>
                          <a:latin typeface="Arial" panose="020B0604020202020204" pitchFamily="34" charset="0"/>
                        </a:rPr>
                        <a:t>Internal</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500" b="0" i="0" u="none" strike="noStrike">
                          <a:effectLst/>
                          <a:latin typeface="Arial" panose="020B0604020202020204" pitchFamily="34" charset="0"/>
                        </a:rPr>
                        <a:t> $              19,258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500" b="0" i="0" u="none" strike="noStrike">
                          <a:effectLst/>
                          <a:latin typeface="Arial" panose="020B0604020202020204" pitchFamily="34" charset="0"/>
                        </a:rPr>
                        <a:t> $          13,108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500" b="0" i="0" u="none" strike="noStrike">
                          <a:effectLst/>
                          <a:highlight>
                            <a:srgbClr val="FFFF00"/>
                          </a:highlight>
                          <a:latin typeface="Arial" panose="020B0604020202020204" pitchFamily="34" charset="0"/>
                        </a:rPr>
                        <a:t>68.07%</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500" b="0" i="0" u="none" strike="noStrike">
                          <a:effectLst/>
                          <a:highlight>
                            <a:srgbClr val="FFFF00"/>
                          </a:highlight>
                          <a:latin typeface="Arial" panose="020B0604020202020204" pitchFamily="34" charset="0"/>
                        </a:rPr>
                        <a:t>11.71%</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148164846"/>
                  </a:ext>
                </a:extLst>
              </a:tr>
              <a:tr h="263311">
                <a:tc>
                  <a:txBody>
                    <a:bodyPr/>
                    <a:lstStyle/>
                    <a:p>
                      <a:pPr algn="l" fontAlgn="b"/>
                      <a:r>
                        <a:rPr lang="en-US" sz="1500" b="0" i="0" u="none" strike="noStrike">
                          <a:effectLst/>
                          <a:highlight>
                            <a:srgbClr val="4472C4"/>
                          </a:highlight>
                          <a:latin typeface="Arial" panose="020B0604020202020204" pitchFamily="34" charset="0"/>
                        </a:rPr>
                        <a:t> </a:t>
                      </a:r>
                    </a:p>
                  </a:txBody>
                  <a:tcPr marL="0" marR="0" marT="0" marB="0" anchor="b">
                    <a:lnL>
                      <a:noFill/>
                    </a:lnL>
                    <a:lnR>
                      <a:noFill/>
                    </a:lnR>
                    <a:lnT>
                      <a:noFill/>
                    </a:lnT>
                    <a:lnB>
                      <a:noFill/>
                    </a:lnB>
                    <a:solidFill>
                      <a:srgbClr val="4472C4"/>
                    </a:solidFill>
                  </a:tcPr>
                </a:tc>
                <a:tc>
                  <a:txBody>
                    <a:bodyPr/>
                    <a:lstStyle/>
                    <a:p>
                      <a:pPr algn="l" fontAlgn="b"/>
                      <a:r>
                        <a:rPr lang="en-US" sz="1500" b="0" i="0" u="none" strike="noStrike">
                          <a:effectLst/>
                          <a:latin typeface="Arial" panose="020B0604020202020204" pitchFamily="34" charset="0"/>
                        </a:rPr>
                        <a:t>NVI / Road Ready</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500" b="0" i="0" u="none" strike="noStrike">
                          <a:effectLst/>
                          <a:latin typeface="Arial" panose="020B0604020202020204" pitchFamily="34" charset="0"/>
                        </a:rPr>
                        <a:t> $                       -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500" b="0" i="0" u="none" strike="noStrike">
                          <a:effectLst/>
                          <a:latin typeface="Arial" panose="020B0604020202020204" pitchFamily="34" charset="0"/>
                        </a:rPr>
                        <a:t> $                   -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500" b="0" i="0" u="none" strike="noStrike">
                          <a:effectLst/>
                          <a:highlight>
                            <a:srgbClr val="FFFF00"/>
                          </a:highlight>
                          <a:latin typeface="Arial" panose="020B0604020202020204" pitchFamily="34" charset="0"/>
                        </a:rPr>
                        <a:t>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500" b="0" i="0" u="none" strike="noStrike">
                          <a:effectLst/>
                          <a:highlight>
                            <a:srgbClr val="FFFF00"/>
                          </a:highligh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791128269"/>
                  </a:ext>
                </a:extLst>
              </a:tr>
              <a:tr h="248683">
                <a:tc>
                  <a:txBody>
                    <a:bodyPr/>
                    <a:lstStyle/>
                    <a:p>
                      <a:pPr algn="l" fontAlgn="b"/>
                      <a:r>
                        <a:rPr lang="en-US" sz="1500" b="0" i="0" u="none" strike="noStrike">
                          <a:effectLst/>
                          <a:highlight>
                            <a:srgbClr val="4472C4"/>
                          </a:highlight>
                          <a:latin typeface="Arial" panose="020B0604020202020204" pitchFamily="34" charset="0"/>
                        </a:rPr>
                        <a:t> </a:t>
                      </a:r>
                    </a:p>
                  </a:txBody>
                  <a:tcPr marL="0" marR="0" marT="0" marB="0" anchor="b">
                    <a:lnL>
                      <a:noFill/>
                    </a:lnL>
                    <a:lnR>
                      <a:noFill/>
                    </a:lnR>
                    <a:lnT>
                      <a:noFill/>
                    </a:lnT>
                    <a:lnB>
                      <a:noFill/>
                    </a:lnB>
                    <a:solidFill>
                      <a:srgbClr val="4472C4"/>
                    </a:solidFill>
                  </a:tcPr>
                </a:tc>
                <a:tc>
                  <a:txBody>
                    <a:bodyPr/>
                    <a:lstStyle/>
                    <a:p>
                      <a:pPr algn="l" fontAlgn="b"/>
                      <a:r>
                        <a:rPr lang="en-US" sz="1500" b="0" i="0" u="none" strike="noStrike">
                          <a:effectLst/>
                          <a:latin typeface="Arial" panose="020B0604020202020204" pitchFamily="34" charset="0"/>
                        </a:rPr>
                        <a:t>Adj. Cost Of Labor</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500" b="0" i="0" u="none" strike="noStrike">
                          <a:effectLst/>
                          <a:highlight>
                            <a:srgbClr val="4472C4"/>
                          </a:highligh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500" b="0" i="0" u="none" strike="noStrike">
                          <a:effectLst/>
                          <a:latin typeface="Arial" panose="020B0604020202020204" pitchFamily="34" charset="0"/>
                        </a:rPr>
                        <a:t> $           (9,882)</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500" b="0" i="0" u="none" strike="noStrike">
                          <a:effectLst/>
                          <a:highlight>
                            <a:srgbClr val="FFFF00"/>
                          </a:highlight>
                          <a:latin typeface="Arial" panose="020B0604020202020204" pitchFamily="34" charset="0"/>
                        </a:rPr>
                        <a:t>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500" b="0" i="0" u="none" strike="noStrike">
                          <a:effectLst/>
                          <a:highlight>
                            <a:srgbClr val="FFFF00"/>
                          </a:highligh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866502126"/>
                  </a:ext>
                </a:extLst>
              </a:tr>
              <a:tr h="263311">
                <a:tc>
                  <a:txBody>
                    <a:bodyPr/>
                    <a:lstStyle/>
                    <a:p>
                      <a:pPr algn="l" fontAlgn="b"/>
                      <a:r>
                        <a:rPr lang="en-US" sz="1500" b="0" i="0" u="none" strike="noStrike">
                          <a:effectLst/>
                          <a:highlight>
                            <a:srgbClr val="4472C4"/>
                          </a:highlight>
                          <a:latin typeface="Arial" panose="020B0604020202020204" pitchFamily="34" charset="0"/>
                        </a:rPr>
                        <a:t> </a:t>
                      </a:r>
                    </a:p>
                  </a:txBody>
                  <a:tcPr marL="0" marR="0" marT="0" marB="0" anchor="b">
                    <a:lnL>
                      <a:noFill/>
                    </a:lnL>
                    <a:lnR>
                      <a:noFill/>
                    </a:lnR>
                    <a:lnT>
                      <a:noFill/>
                    </a:lnT>
                    <a:lnB>
                      <a:noFill/>
                    </a:lnB>
                    <a:solidFill>
                      <a:srgbClr val="4472C4"/>
                    </a:solidFill>
                  </a:tcPr>
                </a:tc>
                <a:tc>
                  <a:txBody>
                    <a:bodyPr/>
                    <a:lstStyle/>
                    <a:p>
                      <a:pPr algn="r" fontAlgn="b"/>
                      <a:r>
                        <a:rPr lang="en-US" sz="1500" b="1" i="0" u="none" strike="noStrike">
                          <a:effectLst/>
                          <a:latin typeface="Arial" panose="020B0604020202020204" pitchFamily="34" charset="0"/>
                        </a:rPr>
                        <a:t>Total</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1500" b="0" i="0" u="none" strike="noStrike">
                          <a:effectLst/>
                          <a:highlight>
                            <a:srgbClr val="FFFF00"/>
                          </a:highlight>
                          <a:latin typeface="Arial" panose="020B0604020202020204" pitchFamily="34" charset="0"/>
                        </a:rPr>
                        <a:t> $            164,403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500" b="0" i="0" u="none" strike="noStrike">
                          <a:effectLst/>
                          <a:highlight>
                            <a:srgbClr val="FFFF00"/>
                          </a:highlight>
                          <a:latin typeface="Arial" panose="020B0604020202020204" pitchFamily="34" charset="0"/>
                        </a:rPr>
                        <a:t> $         116,493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500" b="0" i="0" u="none" strike="noStrike">
                          <a:effectLst/>
                          <a:highlight>
                            <a:srgbClr val="FFFF00"/>
                          </a:highlight>
                          <a:latin typeface="Arial" panose="020B0604020202020204" pitchFamily="34" charset="0"/>
                        </a:rPr>
                        <a:t>70.86%</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500" b="0" i="0" u="none" strike="noStrike" dirty="0">
                          <a:effectLst/>
                          <a:highlight>
                            <a:srgbClr val="FFFF00"/>
                          </a:highlight>
                          <a:latin typeface="Arial" panose="020B0604020202020204" pitchFamily="34" charset="0"/>
                        </a:rPr>
                        <a:t>100.00%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462297958"/>
                  </a:ext>
                </a:extLst>
              </a:tr>
            </a:tbl>
          </a:graphicData>
        </a:graphic>
      </p:graphicFrame>
      <p:graphicFrame>
        <p:nvGraphicFramePr>
          <p:cNvPr id="8" name="TextBox 5">
            <a:extLst>
              <a:ext uri="{FF2B5EF4-FFF2-40B4-BE49-F238E27FC236}">
                <a16:creationId xmlns:a16="http://schemas.microsoft.com/office/drawing/2014/main" id="{BF3BF26C-E750-35B6-B630-1564F7B0AFE0}"/>
              </a:ext>
            </a:extLst>
          </p:cNvPr>
          <p:cNvGraphicFramePr/>
          <p:nvPr/>
        </p:nvGraphicFramePr>
        <p:xfrm>
          <a:off x="1099227" y="4101829"/>
          <a:ext cx="10107038" cy="23083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3218034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9F4444CE-BC8D-4D61-B303-4C05614E62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62423CA5-E2E1-4789-B759-9906C1C940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
            <a:ext cx="4660126"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6" name="Isosceles Triangle 15">
            <a:extLst>
              <a:ext uri="{FF2B5EF4-FFF2-40B4-BE49-F238E27FC236}">
                <a16:creationId xmlns:a16="http://schemas.microsoft.com/office/drawing/2014/main" id="{73772B81-181F-48B7-8826-4D9686D15D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4660127" y="-3"/>
            <a:ext cx="1056745" cy="6858001"/>
          </a:xfrm>
          <a:prstGeom prst="triangle">
            <a:avLst>
              <a:gd name="adj" fmla="val 100000"/>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2" name="Title 1">
            <a:extLst>
              <a:ext uri="{FF2B5EF4-FFF2-40B4-BE49-F238E27FC236}">
                <a16:creationId xmlns:a16="http://schemas.microsoft.com/office/drawing/2014/main" id="{E2111FEC-135F-F773-979A-0D26F6E49952}"/>
              </a:ext>
            </a:extLst>
          </p:cNvPr>
          <p:cNvSpPr>
            <a:spLocks noGrp="1"/>
          </p:cNvSpPr>
          <p:nvPr>
            <p:ph type="title"/>
          </p:nvPr>
        </p:nvSpPr>
        <p:spPr>
          <a:xfrm>
            <a:off x="673754" y="643467"/>
            <a:ext cx="4203045" cy="1375608"/>
          </a:xfrm>
        </p:spPr>
        <p:txBody>
          <a:bodyPr vert="horz" lIns="91440" tIns="45720" rIns="91440" bIns="45720" rtlCol="0" anchor="ctr">
            <a:normAutofit/>
          </a:bodyPr>
          <a:lstStyle/>
          <a:p>
            <a:r>
              <a:rPr lang="en-US">
                <a:solidFill>
                  <a:schemeClr val="bg1"/>
                </a:solidFill>
              </a:rPr>
              <a:t>Expenses Examination </a:t>
            </a:r>
          </a:p>
        </p:txBody>
      </p:sp>
      <p:sp>
        <p:nvSpPr>
          <p:cNvPr id="7" name="TextBox 6">
            <a:extLst>
              <a:ext uri="{FF2B5EF4-FFF2-40B4-BE49-F238E27FC236}">
                <a16:creationId xmlns:a16="http://schemas.microsoft.com/office/drawing/2014/main" id="{C4A00C25-8C27-ABFF-60DB-2173C4AE6AAD}"/>
              </a:ext>
            </a:extLst>
          </p:cNvPr>
          <p:cNvSpPr txBox="1"/>
          <p:nvPr/>
        </p:nvSpPr>
        <p:spPr>
          <a:xfrm>
            <a:off x="673754" y="2160590"/>
            <a:ext cx="3973943" cy="3440110"/>
          </a:xfrm>
          <a:prstGeom prst="rect">
            <a:avLst/>
          </a:prstGeom>
        </p:spPr>
        <p:txBody>
          <a:bodyPr vert="horz" lIns="91440" tIns="45720" rIns="91440" bIns="45720" rtlCol="0">
            <a:normAutofit/>
          </a:bodyPr>
          <a:lstStyle/>
          <a:p>
            <a:pPr marL="285750" indent="-285750">
              <a:lnSpc>
                <a:spcPct val="90000"/>
              </a:lnSpc>
              <a:spcBef>
                <a:spcPts val="1000"/>
              </a:spcBef>
              <a:buClr>
                <a:schemeClr val="accent1"/>
              </a:buClr>
              <a:buSzPct val="80000"/>
              <a:buFont typeface="Wingdings 3" charset="2"/>
              <a:buChar char=""/>
            </a:pPr>
            <a:r>
              <a:rPr lang="en-US" sz="1000">
                <a:solidFill>
                  <a:schemeClr val="bg1"/>
                </a:solidFill>
              </a:rPr>
              <a:t>Currently an extremely slow month, which exaggerates the issue</a:t>
            </a:r>
          </a:p>
          <a:p>
            <a:pPr marL="285750" indent="-285750">
              <a:lnSpc>
                <a:spcPct val="90000"/>
              </a:lnSpc>
              <a:spcBef>
                <a:spcPts val="1000"/>
              </a:spcBef>
              <a:buClr>
                <a:schemeClr val="accent1"/>
              </a:buClr>
              <a:buSzPct val="80000"/>
              <a:buFont typeface="Wingdings 3" charset="2"/>
              <a:buChar char=""/>
            </a:pPr>
            <a:r>
              <a:rPr lang="en-US" sz="1000">
                <a:solidFill>
                  <a:schemeClr val="bg1"/>
                </a:solidFill>
              </a:rPr>
              <a:t>Expenses are currently acceptable of a shop much more productive</a:t>
            </a:r>
          </a:p>
          <a:p>
            <a:pPr marL="742950" lvl="1" indent="-285750">
              <a:lnSpc>
                <a:spcPct val="90000"/>
              </a:lnSpc>
              <a:spcBef>
                <a:spcPts val="1000"/>
              </a:spcBef>
              <a:buClr>
                <a:schemeClr val="accent1"/>
              </a:buClr>
              <a:buSzPct val="80000"/>
              <a:buFont typeface="Wingdings 3" charset="2"/>
              <a:buChar char=""/>
            </a:pPr>
            <a:r>
              <a:rPr lang="en-US" sz="1000">
                <a:solidFill>
                  <a:schemeClr val="bg1"/>
                </a:solidFill>
              </a:rPr>
              <a:t>Largest expense, besides salaries, was policy.</a:t>
            </a:r>
          </a:p>
          <a:p>
            <a:pPr marL="742950" lvl="1" indent="-285750">
              <a:lnSpc>
                <a:spcPct val="90000"/>
              </a:lnSpc>
              <a:spcBef>
                <a:spcPts val="1000"/>
              </a:spcBef>
              <a:buClr>
                <a:schemeClr val="accent1"/>
              </a:buClr>
              <a:buSzPct val="80000"/>
              <a:buFont typeface="Wingdings 3" charset="2"/>
              <a:buChar char=""/>
            </a:pPr>
            <a:r>
              <a:rPr lang="en-US" sz="1000">
                <a:solidFill>
                  <a:schemeClr val="bg1"/>
                </a:solidFill>
              </a:rPr>
              <a:t>Second was idle time.</a:t>
            </a:r>
          </a:p>
          <a:p>
            <a:pPr marL="742950" lvl="1" indent="-285750">
              <a:lnSpc>
                <a:spcPct val="90000"/>
              </a:lnSpc>
              <a:spcBef>
                <a:spcPts val="1000"/>
              </a:spcBef>
              <a:buClr>
                <a:schemeClr val="accent1"/>
              </a:buClr>
              <a:buSzPct val="80000"/>
              <a:buFont typeface="Wingdings 3" charset="2"/>
              <a:buChar char=""/>
            </a:pPr>
            <a:r>
              <a:rPr lang="en-US" sz="1000">
                <a:solidFill>
                  <a:schemeClr val="bg1"/>
                </a:solidFill>
              </a:rPr>
              <a:t>Third was Training</a:t>
            </a:r>
          </a:p>
          <a:p>
            <a:pPr marL="285750" indent="-285750">
              <a:lnSpc>
                <a:spcPct val="90000"/>
              </a:lnSpc>
              <a:spcBef>
                <a:spcPts val="1000"/>
              </a:spcBef>
              <a:buClr>
                <a:schemeClr val="accent1"/>
              </a:buClr>
              <a:buSzPct val="80000"/>
              <a:buFont typeface="Wingdings 3" charset="2"/>
              <a:buChar char=""/>
            </a:pPr>
            <a:endParaRPr lang="en-US" sz="1000">
              <a:solidFill>
                <a:schemeClr val="bg1"/>
              </a:solidFill>
            </a:endParaRPr>
          </a:p>
          <a:p>
            <a:pPr marL="285750" indent="-285750">
              <a:lnSpc>
                <a:spcPct val="90000"/>
              </a:lnSpc>
              <a:spcBef>
                <a:spcPts val="1000"/>
              </a:spcBef>
              <a:buClr>
                <a:schemeClr val="accent1"/>
              </a:buClr>
              <a:buSzPct val="80000"/>
              <a:buFont typeface="Wingdings 3" charset="2"/>
              <a:buChar char=""/>
            </a:pPr>
            <a:r>
              <a:rPr lang="en-US" sz="1000">
                <a:solidFill>
                  <a:schemeClr val="bg1"/>
                </a:solidFill>
              </a:rPr>
              <a:t>To get policy under control, begin a double check system for C techs to have A’s vet the work.</a:t>
            </a:r>
          </a:p>
          <a:p>
            <a:pPr marL="742950" lvl="1" indent="-285750">
              <a:lnSpc>
                <a:spcPct val="90000"/>
              </a:lnSpc>
              <a:spcBef>
                <a:spcPts val="1000"/>
              </a:spcBef>
              <a:buClr>
                <a:schemeClr val="accent1"/>
              </a:buClr>
              <a:buSzPct val="80000"/>
              <a:buFont typeface="Wingdings 3" charset="2"/>
              <a:buChar char=""/>
            </a:pPr>
            <a:r>
              <a:rPr lang="en-US" sz="1000">
                <a:solidFill>
                  <a:schemeClr val="bg1"/>
                </a:solidFill>
              </a:rPr>
              <a:t>Erik will get this started by the end of August, and then we will examine the policy at the start of September to verify if its having an effect.</a:t>
            </a:r>
          </a:p>
          <a:p>
            <a:pPr marL="285750" indent="-285750">
              <a:lnSpc>
                <a:spcPct val="90000"/>
              </a:lnSpc>
              <a:spcBef>
                <a:spcPts val="1000"/>
              </a:spcBef>
              <a:buClr>
                <a:schemeClr val="accent1"/>
              </a:buClr>
              <a:buSzPct val="80000"/>
              <a:buFont typeface="Wingdings 3" charset="2"/>
              <a:buChar char=""/>
            </a:pPr>
            <a:r>
              <a:rPr lang="en-US" sz="1000">
                <a:solidFill>
                  <a:schemeClr val="bg1"/>
                </a:solidFill>
              </a:rPr>
              <a:t>Idle time and training are both so high due to a lack of vehicles in the bays, need to increase sales to justify shop of this size.</a:t>
            </a:r>
          </a:p>
        </p:txBody>
      </p:sp>
      <p:sp>
        <p:nvSpPr>
          <p:cNvPr id="18" name="Isosceles Triangle 17">
            <a:extLst>
              <a:ext uri="{FF2B5EF4-FFF2-40B4-BE49-F238E27FC236}">
                <a16:creationId xmlns:a16="http://schemas.microsoft.com/office/drawing/2014/main" id="{B2205F6E-03C6-4E92-877C-E2482F6599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755696"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graphicFrame>
        <p:nvGraphicFramePr>
          <p:cNvPr id="6" name="Content Placeholder 5">
            <a:extLst>
              <a:ext uri="{FF2B5EF4-FFF2-40B4-BE49-F238E27FC236}">
                <a16:creationId xmlns:a16="http://schemas.microsoft.com/office/drawing/2014/main" id="{29F85F43-6661-D988-D24E-01E705EE6919}"/>
              </a:ext>
            </a:extLst>
          </p:cNvPr>
          <p:cNvGraphicFramePr>
            <a:graphicFrameLocks noGrp="1"/>
          </p:cNvGraphicFramePr>
          <p:nvPr>
            <p:ph idx="1"/>
            <p:extLst>
              <p:ext uri="{D42A27DB-BD31-4B8C-83A1-F6EECF244321}">
                <p14:modId xmlns:p14="http://schemas.microsoft.com/office/powerpoint/2010/main" val="3509628870"/>
              </p:ext>
            </p:extLst>
          </p:nvPr>
        </p:nvGraphicFramePr>
        <p:xfrm>
          <a:off x="6272395" y="991658"/>
          <a:ext cx="4890904" cy="4932310"/>
        </p:xfrm>
        <a:graphic>
          <a:graphicData uri="http://schemas.openxmlformats.org/drawingml/2006/table">
            <a:tbl>
              <a:tblPr firstRow="1" bandRow="1"/>
              <a:tblGrid>
                <a:gridCol w="254195">
                  <a:extLst>
                    <a:ext uri="{9D8B030D-6E8A-4147-A177-3AD203B41FA5}">
                      <a16:colId xmlns:a16="http://schemas.microsoft.com/office/drawing/2014/main" val="1387403888"/>
                    </a:ext>
                  </a:extLst>
                </a:gridCol>
                <a:gridCol w="2198544">
                  <a:extLst>
                    <a:ext uri="{9D8B030D-6E8A-4147-A177-3AD203B41FA5}">
                      <a16:colId xmlns:a16="http://schemas.microsoft.com/office/drawing/2014/main" val="3891518804"/>
                    </a:ext>
                  </a:extLst>
                </a:gridCol>
                <a:gridCol w="1628541">
                  <a:extLst>
                    <a:ext uri="{9D8B030D-6E8A-4147-A177-3AD203B41FA5}">
                      <a16:colId xmlns:a16="http://schemas.microsoft.com/office/drawing/2014/main" val="3328092298"/>
                    </a:ext>
                  </a:extLst>
                </a:gridCol>
                <a:gridCol w="809624">
                  <a:extLst>
                    <a:ext uri="{9D8B030D-6E8A-4147-A177-3AD203B41FA5}">
                      <a16:colId xmlns:a16="http://schemas.microsoft.com/office/drawing/2014/main" val="3530511278"/>
                    </a:ext>
                  </a:extLst>
                </a:gridCol>
              </a:tblGrid>
              <a:tr h="489068">
                <a:tc>
                  <a:txBody>
                    <a:bodyPr/>
                    <a:lstStyle/>
                    <a:p>
                      <a:pPr algn="l" fontAlgn="b"/>
                      <a:r>
                        <a:rPr lang="en-US" sz="1600" b="0" i="0" u="none" strike="noStrike">
                          <a:effectLst/>
                          <a:highlight>
                            <a:srgbClr val="4472C4"/>
                          </a:highligh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solidFill>
                      <a:srgbClr val="4472C4"/>
                    </a:solidFill>
                  </a:tcPr>
                </a:tc>
                <a:tc>
                  <a:txBody>
                    <a:bodyPr/>
                    <a:lstStyle/>
                    <a:p>
                      <a:pPr algn="l" fontAlgn="b"/>
                      <a:r>
                        <a:rPr lang="en-US" sz="1400" b="0" i="0" u="none" strike="noStrike">
                          <a:solidFill>
                            <a:srgbClr val="FFFFFF"/>
                          </a:solidFill>
                          <a:effectLst/>
                          <a:highlight>
                            <a:srgbClr val="4472C4"/>
                          </a:highlight>
                          <a:latin typeface="Arial" panose="020B0604020202020204" pitchFamily="34" charset="0"/>
                        </a:rPr>
                        <a:t>Expense Category</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400" b="0" i="0" u="none" strike="noStrike">
                          <a:solidFill>
                            <a:srgbClr val="FFFFFF"/>
                          </a:solidFill>
                          <a:effectLst/>
                          <a:highlight>
                            <a:srgbClr val="4472C4"/>
                          </a:highlight>
                          <a:latin typeface="Arial" panose="020B0604020202020204" pitchFamily="34" charset="0"/>
                        </a:rPr>
                        <a:t>Expense Category</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400" b="0" i="0" u="none" strike="noStrike">
                          <a:solidFill>
                            <a:srgbClr val="FFFFFF"/>
                          </a:solidFill>
                          <a:effectLst/>
                          <a:highlight>
                            <a:srgbClr val="4472C4"/>
                          </a:highligh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2156794056"/>
                  </a:ext>
                </a:extLst>
              </a:tr>
              <a:tr h="537016">
                <a:tc>
                  <a:txBody>
                    <a:bodyPr/>
                    <a:lstStyle/>
                    <a:p>
                      <a:pPr algn="l" fontAlgn="b"/>
                      <a:r>
                        <a:rPr lang="en-US" sz="1600" b="0" i="0" u="none" strike="noStrike">
                          <a:effectLst/>
                          <a:highlight>
                            <a:srgbClr val="4472C4"/>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600" b="0" i="0" u="none" strike="noStrike">
                          <a:effectLst/>
                          <a:latin typeface="Arial" panose="020B0604020202020204" pitchFamily="34" charset="0"/>
                        </a:rPr>
                        <a:t>Department Gross</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600" b="0" i="0" u="none" strike="noStrike">
                          <a:effectLst/>
                          <a:highlight>
                            <a:srgbClr val="FFFF00"/>
                          </a:highlight>
                          <a:latin typeface="Arial" panose="020B0604020202020204" pitchFamily="34" charset="0"/>
                        </a:rPr>
                        <a:t> $            116,493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400" b="0" i="0" u="none" strike="noStrike">
                          <a:solidFill>
                            <a:srgbClr val="FFFFFF"/>
                          </a:solidFill>
                          <a:effectLst/>
                          <a:highlight>
                            <a:srgbClr val="4472C4"/>
                          </a:highlight>
                          <a:latin typeface="Arial" panose="020B0604020202020204" pitchFamily="34" charset="0"/>
                        </a:rPr>
                        <a:t>% of Gross</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982488673"/>
                  </a:ext>
                </a:extLst>
              </a:tr>
              <a:tr h="297277">
                <a:tc>
                  <a:txBody>
                    <a:bodyPr/>
                    <a:lstStyle/>
                    <a:p>
                      <a:pPr algn="l" fontAlgn="b"/>
                      <a:r>
                        <a:rPr lang="en-US" sz="1600" b="0" i="0" u="none" strike="noStrike">
                          <a:effectLst/>
                          <a:highlight>
                            <a:srgbClr val="4472C4"/>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600" b="0" i="0" u="none" strike="noStrike">
                          <a:effectLst/>
                          <a:latin typeface="Arial" panose="020B0604020202020204" pitchFamily="34" charset="0"/>
                        </a:rPr>
                        <a:t>Variable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6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600" b="0" i="0" u="none" strike="noStrike">
                          <a:effectLst/>
                          <a:highlight>
                            <a:srgbClr val="FFFF00"/>
                          </a:highligh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573728756"/>
                  </a:ext>
                </a:extLst>
              </a:tr>
              <a:tr h="476414">
                <a:tc>
                  <a:txBody>
                    <a:bodyPr/>
                    <a:lstStyle/>
                    <a:p>
                      <a:pPr algn="l" fontAlgn="b"/>
                      <a:r>
                        <a:rPr lang="en-US" sz="1600" b="0" i="0" u="none" strike="noStrike">
                          <a:effectLst/>
                          <a:highlight>
                            <a:srgbClr val="4472C4"/>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600" b="0" i="0" u="none" strike="noStrike" dirty="0">
                          <a:effectLst/>
                          <a:latin typeface="Arial" panose="020B0604020202020204" pitchFamily="34" charset="0"/>
                        </a:rPr>
                        <a:t>Selling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6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600" b="0" i="0" u="none" strike="noStrike">
                          <a:effectLst/>
                          <a:highlight>
                            <a:srgbClr val="FFFF00"/>
                          </a:highligh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568942489"/>
                  </a:ext>
                </a:extLst>
              </a:tr>
              <a:tr h="389917">
                <a:tc>
                  <a:txBody>
                    <a:bodyPr/>
                    <a:lstStyle/>
                    <a:p>
                      <a:pPr algn="l" fontAlgn="b"/>
                      <a:r>
                        <a:rPr lang="en-US" sz="1600" b="0" i="0" u="none" strike="noStrike">
                          <a:effectLst/>
                          <a:highlight>
                            <a:srgbClr val="4472C4"/>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600" b="0" i="0" u="none" strike="noStrike">
                          <a:effectLst/>
                          <a:latin typeface="Arial" panose="020B0604020202020204" pitchFamily="34" charset="0"/>
                        </a:rPr>
                        <a:t>Personnel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600" b="0" i="0" u="none" strike="noStrike" dirty="0">
                          <a:effectLst/>
                          <a:latin typeface="Arial" panose="020B0604020202020204" pitchFamily="34" charset="0"/>
                        </a:rPr>
                        <a:t> $              77,038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600" b="0" i="0" u="none" strike="noStrike">
                          <a:effectLst/>
                          <a:highlight>
                            <a:srgbClr val="FFFF00"/>
                          </a:highlight>
                          <a:latin typeface="Arial" panose="020B0604020202020204" pitchFamily="34" charset="0"/>
                        </a:rPr>
                        <a:t>66.13%</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061469207"/>
                  </a:ext>
                </a:extLst>
              </a:tr>
              <a:tr h="537016">
                <a:tc>
                  <a:txBody>
                    <a:bodyPr/>
                    <a:lstStyle/>
                    <a:p>
                      <a:pPr algn="l" fontAlgn="b"/>
                      <a:r>
                        <a:rPr lang="en-US" sz="1600" b="0" i="0" u="none" strike="noStrike">
                          <a:effectLst/>
                          <a:highlight>
                            <a:srgbClr val="4472C4"/>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600" b="0" i="0" u="none" strike="noStrike">
                          <a:effectLst/>
                          <a:latin typeface="Arial" panose="020B0604020202020204" pitchFamily="34" charset="0"/>
                        </a:rPr>
                        <a:t>Semi-Fixed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600" b="0" i="0" u="none" strike="noStrike">
                          <a:effectLst/>
                          <a:latin typeface="Arial" panose="020B0604020202020204" pitchFamily="34" charset="0"/>
                        </a:rPr>
                        <a:t> $              59,101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600" b="0" i="0" u="none" strike="noStrike">
                          <a:effectLst/>
                          <a:highlight>
                            <a:srgbClr val="FFFF00"/>
                          </a:highlight>
                          <a:latin typeface="Arial" panose="020B0604020202020204" pitchFamily="34" charset="0"/>
                        </a:rPr>
                        <a:t>50.73%</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668873373"/>
                  </a:ext>
                </a:extLst>
              </a:tr>
              <a:tr h="537016">
                <a:tc>
                  <a:txBody>
                    <a:bodyPr/>
                    <a:lstStyle/>
                    <a:p>
                      <a:pPr algn="l" fontAlgn="b"/>
                      <a:r>
                        <a:rPr lang="en-US" sz="1600" b="0" i="0" u="none" strike="noStrike">
                          <a:effectLst/>
                          <a:highlight>
                            <a:srgbClr val="4472C4"/>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600" b="0" i="0" u="none" strike="noStrike">
                          <a:effectLst/>
                          <a:latin typeface="Arial" panose="020B0604020202020204" pitchFamily="34" charset="0"/>
                        </a:rPr>
                        <a:t>Fixed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600" b="0" i="0" u="none" strike="noStrike">
                          <a:effectLst/>
                          <a:latin typeface="Arial" panose="020B0604020202020204" pitchFamily="34" charset="0"/>
                        </a:rPr>
                        <a:t> $              23,577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600" b="0" i="0" u="none" strike="noStrike">
                          <a:effectLst/>
                          <a:highlight>
                            <a:srgbClr val="FFFF00"/>
                          </a:highlight>
                          <a:latin typeface="Arial" panose="020B0604020202020204" pitchFamily="34" charset="0"/>
                        </a:rPr>
                        <a:t>20.24%</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4024792278"/>
                  </a:ext>
                </a:extLst>
              </a:tr>
              <a:tr h="297277">
                <a:tc>
                  <a:txBody>
                    <a:bodyPr/>
                    <a:lstStyle/>
                    <a:p>
                      <a:pPr algn="l" fontAlgn="b"/>
                      <a:r>
                        <a:rPr lang="en-US" sz="1600" b="0" i="0" u="none" strike="noStrike">
                          <a:effectLst/>
                          <a:highlight>
                            <a:srgbClr val="4472C4"/>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600" b="0" i="0" u="none" strike="noStrike">
                          <a:effectLst/>
                          <a:latin typeface="Arial" panose="020B0604020202020204" pitchFamily="34" charset="0"/>
                        </a:rPr>
                        <a:t>Unallocated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6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600" b="0" i="0" u="none" strike="noStrike">
                          <a:effectLst/>
                          <a:highlight>
                            <a:srgbClr val="FFFF00"/>
                          </a:highligh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34309751"/>
                  </a:ext>
                </a:extLst>
              </a:tr>
              <a:tr h="297277">
                <a:tc>
                  <a:txBody>
                    <a:bodyPr/>
                    <a:lstStyle/>
                    <a:p>
                      <a:pPr algn="l" fontAlgn="b"/>
                      <a:r>
                        <a:rPr lang="en-US" sz="1600" b="0" i="0" u="none" strike="noStrike">
                          <a:effectLst/>
                          <a:highlight>
                            <a:srgbClr val="4472C4"/>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600" b="0" i="0" u="none" strike="noStrike">
                          <a:effectLst/>
                          <a:latin typeface="Arial" panose="020B0604020202020204" pitchFamily="34" charset="0"/>
                        </a:rPr>
                        <a:t>Dealer's Salary</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6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600" b="0" i="0" u="none" strike="noStrike">
                          <a:effectLst/>
                          <a:highlight>
                            <a:srgbClr val="FFFF00"/>
                          </a:highligh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952161665"/>
                  </a:ext>
                </a:extLst>
              </a:tr>
              <a:tr h="537016">
                <a:tc>
                  <a:txBody>
                    <a:bodyPr/>
                    <a:lstStyle/>
                    <a:p>
                      <a:pPr algn="l" fontAlgn="b"/>
                      <a:r>
                        <a:rPr lang="en-US" sz="1600" b="0" i="0" u="none" strike="noStrike">
                          <a:effectLst/>
                          <a:highlight>
                            <a:srgbClr val="4472C4"/>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600" b="0" i="0" u="none" strike="noStrike">
                          <a:effectLst/>
                          <a:latin typeface="Arial" panose="020B0604020202020204" pitchFamily="34" charset="0"/>
                        </a:rPr>
                        <a:t>Total Expenses</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600" b="0" i="0" u="none" strike="noStrike">
                          <a:effectLst/>
                          <a:highlight>
                            <a:srgbClr val="FFFF00"/>
                          </a:highlight>
                          <a:latin typeface="Arial" panose="020B0604020202020204" pitchFamily="34" charset="0"/>
                        </a:rPr>
                        <a:t> $            159,716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600" b="0" i="0" u="none" strike="noStrike">
                          <a:effectLst/>
                          <a:highlight>
                            <a:srgbClr val="FFFF00"/>
                          </a:highlight>
                          <a:latin typeface="Arial" panose="020B0604020202020204" pitchFamily="34" charset="0"/>
                        </a:rPr>
                        <a:t>137.10%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214103330"/>
                  </a:ext>
                </a:extLst>
              </a:tr>
              <a:tr h="537016">
                <a:tc>
                  <a:txBody>
                    <a:bodyPr/>
                    <a:lstStyle/>
                    <a:p>
                      <a:pPr algn="l" fontAlgn="b"/>
                      <a:r>
                        <a:rPr lang="en-US" sz="1600" b="0" i="0" u="none" strike="noStrike">
                          <a:effectLst/>
                          <a:highlight>
                            <a:srgbClr val="4472C4"/>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600" b="0" i="0" u="none" strike="noStrike">
                          <a:effectLst/>
                          <a:latin typeface="Arial" panose="020B0604020202020204" pitchFamily="34" charset="0"/>
                        </a:rPr>
                        <a:t>Net Profit</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1600" b="0" i="0" u="none" strike="noStrike">
                          <a:effectLst/>
                          <a:highlight>
                            <a:srgbClr val="FFFF00"/>
                          </a:highlight>
                          <a:latin typeface="Arial" panose="020B0604020202020204" pitchFamily="34" charset="0"/>
                        </a:rPr>
                        <a:t> $             (43,223)</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600" b="0" i="0" u="none" strike="noStrike" dirty="0">
                          <a:effectLst/>
                          <a:highlight>
                            <a:srgbClr val="FFFF00"/>
                          </a:highlight>
                          <a:latin typeface="Arial" panose="020B0604020202020204" pitchFamily="34" charset="0"/>
                        </a:rPr>
                        <a:t>-37.10%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457056079"/>
                  </a:ext>
                </a:extLst>
              </a:tr>
            </a:tbl>
          </a:graphicData>
        </a:graphic>
      </p:graphicFrame>
    </p:spTree>
    <p:extLst>
      <p:ext uri="{BB962C8B-B14F-4D97-AF65-F5344CB8AC3E}">
        <p14:creationId xmlns:p14="http://schemas.microsoft.com/office/powerpoint/2010/main" val="1876023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1" name="Group 30">
            <a:extLst>
              <a:ext uri="{FF2B5EF4-FFF2-40B4-BE49-F238E27FC236}">
                <a16:creationId xmlns:a16="http://schemas.microsoft.com/office/drawing/2014/main" id="{1F2B4773-3207-44CC-B7AC-892B7049821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9" name="Straight Connector 18">
              <a:extLst>
                <a:ext uri="{FF2B5EF4-FFF2-40B4-BE49-F238E27FC236}">
                  <a16:creationId xmlns:a16="http://schemas.microsoft.com/office/drawing/2014/main" id="{2B8267CA-A7A5-4E11-9D92-4EAC3DD3E809}"/>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FF2B5EF4-FFF2-40B4-BE49-F238E27FC236}">
                  <a16:creationId xmlns:a16="http://schemas.microsoft.com/office/drawing/2014/main" id="{E83D61B5-C6B4-4A4B-85AD-FEE7A54912C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33" name="Rectangle 23">
              <a:extLst>
                <a:ext uri="{FF2B5EF4-FFF2-40B4-BE49-F238E27FC236}">
                  <a16:creationId xmlns:a16="http://schemas.microsoft.com/office/drawing/2014/main" id="{A0B67FE4-688F-4497-8BFD-157613A697D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5" name="Rectangle 25">
              <a:extLst>
                <a:ext uri="{FF2B5EF4-FFF2-40B4-BE49-F238E27FC236}">
                  <a16:creationId xmlns:a16="http://schemas.microsoft.com/office/drawing/2014/main" id="{3BF5BE1A-9BAC-4581-A82B-FD8FE31595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7" name="Isosceles Triangle 36">
              <a:extLst>
                <a:ext uri="{FF2B5EF4-FFF2-40B4-BE49-F238E27FC236}">
                  <a16:creationId xmlns:a16="http://schemas.microsoft.com/office/drawing/2014/main" id="{971E5644-6772-414A-8199-E30BFB02A5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9" name="Rectangle 27">
              <a:extLst>
                <a:ext uri="{FF2B5EF4-FFF2-40B4-BE49-F238E27FC236}">
                  <a16:creationId xmlns:a16="http://schemas.microsoft.com/office/drawing/2014/main" id="{E8246D50-BB0C-408E-93FD-7B8D63A7F7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41" name="Rectangle 28">
              <a:extLst>
                <a:ext uri="{FF2B5EF4-FFF2-40B4-BE49-F238E27FC236}">
                  <a16:creationId xmlns:a16="http://schemas.microsoft.com/office/drawing/2014/main" id="{AFBC5D22-68C1-44FB-8181-CB84ECAA83F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43" name="Rectangle 29">
              <a:extLst>
                <a:ext uri="{FF2B5EF4-FFF2-40B4-BE49-F238E27FC236}">
                  <a16:creationId xmlns:a16="http://schemas.microsoft.com/office/drawing/2014/main" id="{FB6D0FCE-FBDB-4655-A1A7-640B1E86B56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45" name="Isosceles Triangle 44">
              <a:extLst>
                <a:ext uri="{FF2B5EF4-FFF2-40B4-BE49-F238E27FC236}">
                  <a16:creationId xmlns:a16="http://schemas.microsoft.com/office/drawing/2014/main" id="{BC8157DF-FD90-4AD6-B803-3AC0ACD8E6A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47" name="Isosceles Triangle 46">
              <a:extLst>
                <a:ext uri="{FF2B5EF4-FFF2-40B4-BE49-F238E27FC236}">
                  <a16:creationId xmlns:a16="http://schemas.microsoft.com/office/drawing/2014/main" id="{3548B067-9D63-4D21-92EF-CBC9E6338C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useBgFill="1">
        <p:nvSpPr>
          <p:cNvPr id="30" name="Rectangle 29">
            <a:extLst>
              <a:ext uri="{FF2B5EF4-FFF2-40B4-BE49-F238E27FC236}">
                <a16:creationId xmlns:a16="http://schemas.microsoft.com/office/drawing/2014/main" id="{A65AC7D1-EAA9-48F5-B509-60A7F50BF7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32" name="Rectangle 31">
            <a:extLst>
              <a:ext uri="{FF2B5EF4-FFF2-40B4-BE49-F238E27FC236}">
                <a16:creationId xmlns:a16="http://schemas.microsoft.com/office/drawing/2014/main" id="{D6320AF9-619A-4175-865B-5663E1AEF4C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4" name="Straight Connector 33">
            <a:extLst>
              <a:ext uri="{FF2B5EF4-FFF2-40B4-BE49-F238E27FC236}">
                <a16:creationId xmlns:a16="http://schemas.microsoft.com/office/drawing/2014/main" id="{063B6EC6-D752-4EE7-908B-F8F19E8C7FE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111313" y="0"/>
            <a:ext cx="1219200" cy="6858000"/>
          </a:xfrm>
          <a:prstGeom prst="line">
            <a:avLst/>
          </a:prstGeom>
          <a:ln w="9525">
            <a:solidFill>
              <a:schemeClr val="accent1">
                <a:lumMod val="75000"/>
              </a:schemeClr>
            </a:solidFill>
          </a:ln>
        </p:spPr>
        <p:style>
          <a:lnRef idx="2">
            <a:schemeClr val="accent1"/>
          </a:lnRef>
          <a:fillRef idx="0">
            <a:schemeClr val="accent1"/>
          </a:fillRef>
          <a:effectRef idx="1">
            <a:schemeClr val="accent1"/>
          </a:effectRef>
          <a:fontRef idx="minor">
            <a:schemeClr val="tx1"/>
          </a:fontRef>
        </p:style>
      </p:cxnSp>
      <p:cxnSp>
        <p:nvCxnSpPr>
          <p:cNvPr id="36" name="Straight Connector 35">
            <a:extLst>
              <a:ext uri="{FF2B5EF4-FFF2-40B4-BE49-F238E27FC236}">
                <a16:creationId xmlns:a16="http://schemas.microsoft.com/office/drawing/2014/main" id="{EFECD4E8-AD3E-4228-82A2-9461958EA94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3290979" y="3681413"/>
            <a:ext cx="4763558" cy="3176587"/>
          </a:xfrm>
          <a:prstGeom prst="line">
            <a:avLst/>
          </a:prstGeom>
          <a:ln w="9525">
            <a:solidFill>
              <a:schemeClr val="tx1">
                <a:lumMod val="50000"/>
                <a:lumOff val="50000"/>
                <a:alpha val="80000"/>
              </a:schemeClr>
            </a:solidFill>
          </a:ln>
        </p:spPr>
        <p:style>
          <a:lnRef idx="2">
            <a:schemeClr val="accent1"/>
          </a:lnRef>
          <a:fillRef idx="0">
            <a:schemeClr val="accent1"/>
          </a:fillRef>
          <a:effectRef idx="1">
            <a:schemeClr val="accent1"/>
          </a:effectRef>
          <a:fontRef idx="minor">
            <a:schemeClr val="tx1"/>
          </a:fontRef>
        </p:style>
      </p:cxnSp>
      <p:sp>
        <p:nvSpPr>
          <p:cNvPr id="38" name="Rectangle 23">
            <a:extLst>
              <a:ext uri="{FF2B5EF4-FFF2-40B4-BE49-F238E27FC236}">
                <a16:creationId xmlns:a16="http://schemas.microsoft.com/office/drawing/2014/main" id="{7E018740-5C2B-4A41-AC1A-7E68D1EC19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82568"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40" name="Rectangle 25">
            <a:extLst>
              <a:ext uri="{FF2B5EF4-FFF2-40B4-BE49-F238E27FC236}">
                <a16:creationId xmlns:a16="http://schemas.microsoft.com/office/drawing/2014/main" id="{166F75A4-C475-4941-8EE2-B80A06A2C1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4534"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42" name="Isosceles Triangle 41">
            <a:extLst>
              <a:ext uri="{FF2B5EF4-FFF2-40B4-BE49-F238E27FC236}">
                <a16:creationId xmlns:a16="http://schemas.microsoft.com/office/drawing/2014/main" id="{A032553A-72E8-4B0D-8405-FF9771C9AF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33425"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44" name="Rectangle 27">
            <a:extLst>
              <a:ext uri="{FF2B5EF4-FFF2-40B4-BE49-F238E27FC236}">
                <a16:creationId xmlns:a16="http://schemas.microsoft.com/office/drawing/2014/main" id="{765800AC-C3B9-498E-87BC-29FAE4C76B2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35592"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46" name="Isosceles Triangle 45">
            <a:extLst>
              <a:ext uri="{FF2B5EF4-FFF2-40B4-BE49-F238E27FC236}">
                <a16:creationId xmlns:a16="http://schemas.microsoft.com/office/drawing/2014/main" id="{1F9D6ACB-2FF4-49F9-978A-E0D5327FC6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72758"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48" name="Freeform: Shape 47">
            <a:extLst>
              <a:ext uri="{FF2B5EF4-FFF2-40B4-BE49-F238E27FC236}">
                <a16:creationId xmlns:a16="http://schemas.microsoft.com/office/drawing/2014/main" id="{A5EC319D-0FEA-4B95-A3EA-01E35672C9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97631" y="-8467"/>
            <a:ext cx="5994369" cy="6866467"/>
          </a:xfrm>
          <a:custGeom>
            <a:avLst/>
            <a:gdLst>
              <a:gd name="connsiteX0" fmla="*/ 0 w 5994369"/>
              <a:gd name="connsiteY0" fmla="*/ 0 h 6866467"/>
              <a:gd name="connsiteX1" fmla="*/ 1249825 w 5994369"/>
              <a:gd name="connsiteY1" fmla="*/ 0 h 6866467"/>
              <a:gd name="connsiteX2" fmla="*/ 1249825 w 5994369"/>
              <a:gd name="connsiteY2" fmla="*/ 8467 h 6866467"/>
              <a:gd name="connsiteX3" fmla="*/ 5994369 w 5994369"/>
              <a:gd name="connsiteY3" fmla="*/ 8467 h 6866467"/>
              <a:gd name="connsiteX4" fmla="*/ 5994369 w 5994369"/>
              <a:gd name="connsiteY4" fmla="*/ 6866467 h 6866467"/>
              <a:gd name="connsiteX5" fmla="*/ 1249825 w 5994369"/>
              <a:gd name="connsiteY5" fmla="*/ 6866467 h 6866467"/>
              <a:gd name="connsiteX6" fmla="*/ 1109382 w 5994369"/>
              <a:gd name="connsiteY6" fmla="*/ 6866467 h 6866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94369" h="6866467">
                <a:moveTo>
                  <a:pt x="0" y="0"/>
                </a:moveTo>
                <a:lnTo>
                  <a:pt x="1249825" y="0"/>
                </a:lnTo>
                <a:lnTo>
                  <a:pt x="1249825" y="8467"/>
                </a:lnTo>
                <a:lnTo>
                  <a:pt x="5994369" y="8467"/>
                </a:lnTo>
                <a:lnTo>
                  <a:pt x="5994369" y="6866467"/>
                </a:lnTo>
                <a:lnTo>
                  <a:pt x="1249825" y="6866467"/>
                </a:lnTo>
                <a:lnTo>
                  <a:pt x="1109382" y="6866467"/>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7181723" y="609600"/>
            <a:ext cx="4512989" cy="2227730"/>
          </a:xfrm>
        </p:spPr>
        <p:txBody>
          <a:bodyPr vert="horz" lIns="91440" tIns="45720" rIns="91440" bIns="45720" rtlCol="0" anchor="ctr">
            <a:normAutofit/>
          </a:bodyPr>
          <a:lstStyle/>
          <a:p>
            <a:pPr>
              <a:lnSpc>
                <a:spcPct val="90000"/>
              </a:lnSpc>
            </a:pPr>
            <a:br>
              <a:rPr lang="en-US" sz="3100" b="0" i="0" u="none" strike="noStrike" baseline="0">
                <a:solidFill>
                  <a:srgbClr val="FFFFFF"/>
                </a:solidFill>
              </a:rPr>
            </a:br>
            <a:r>
              <a:rPr lang="en-US" sz="3100" b="1" i="0" u="none" strike="noStrike" baseline="0">
                <a:solidFill>
                  <a:srgbClr val="FFFFFF"/>
                </a:solidFill>
              </a:rPr>
              <a:t>Productivity Analysis</a:t>
            </a:r>
            <a:br>
              <a:rPr lang="en-US" sz="3100" b="0" i="0" u="none" strike="noStrike" baseline="0">
                <a:solidFill>
                  <a:srgbClr val="FFFFFF"/>
                </a:solidFill>
              </a:rPr>
            </a:br>
            <a:br>
              <a:rPr lang="en-US" sz="3100" b="0" i="0" u="none" strike="noStrike" baseline="0">
                <a:solidFill>
                  <a:srgbClr val="FFFFFF"/>
                </a:solidFill>
              </a:rPr>
            </a:br>
            <a:br>
              <a:rPr lang="en-US" sz="3100" b="0" i="0" u="none" strike="noStrike" baseline="0">
                <a:solidFill>
                  <a:srgbClr val="FFFFFF"/>
                </a:solidFill>
              </a:rPr>
            </a:br>
            <a:endParaRPr lang="en-US" sz="3100">
              <a:solidFill>
                <a:srgbClr val="FFFFFF"/>
              </a:solidFill>
            </a:endParaRPr>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7181725" y="2837329"/>
            <a:ext cx="4512988" cy="3317938"/>
          </a:xfrm>
        </p:spPr>
        <p:txBody>
          <a:bodyPr vert="horz" lIns="91440" tIns="45720" rIns="91440" bIns="45720" rtlCol="0" anchor="t">
            <a:normAutofit lnSpcReduction="10000"/>
          </a:bodyPr>
          <a:lstStyle/>
          <a:p>
            <a:pPr>
              <a:lnSpc>
                <a:spcPct val="90000"/>
              </a:lnSpc>
            </a:pPr>
            <a:r>
              <a:rPr lang="en-US" sz="1100" b="0" i="0" u="none" strike="noStrike" baseline="0">
                <a:solidFill>
                  <a:srgbClr val="FFFFFF"/>
                </a:solidFill>
              </a:rPr>
              <a:t>Currently an abysmal proficiency.</a:t>
            </a:r>
          </a:p>
          <a:p>
            <a:pPr>
              <a:lnSpc>
                <a:spcPct val="90000"/>
              </a:lnSpc>
            </a:pPr>
            <a:r>
              <a:rPr lang="en-US" sz="1100">
                <a:solidFill>
                  <a:srgbClr val="FFFFFF"/>
                </a:solidFill>
              </a:rPr>
              <a:t>Exasperated by lack of work, but a relatively low productivity as well.</a:t>
            </a:r>
          </a:p>
          <a:p>
            <a:pPr>
              <a:lnSpc>
                <a:spcPct val="90000"/>
              </a:lnSpc>
            </a:pPr>
            <a:r>
              <a:rPr lang="en-US" sz="1100">
                <a:solidFill>
                  <a:srgbClr val="FFFFFF"/>
                </a:solidFill>
              </a:rPr>
              <a:t>Comebacks also kill proficiency, hours we cant send out.</a:t>
            </a:r>
          </a:p>
          <a:p>
            <a:pPr>
              <a:lnSpc>
                <a:spcPct val="90000"/>
              </a:lnSpc>
            </a:pPr>
            <a:endParaRPr lang="en-US" sz="1100">
              <a:solidFill>
                <a:srgbClr val="FFFFFF"/>
              </a:solidFill>
            </a:endParaRPr>
          </a:p>
          <a:p>
            <a:pPr>
              <a:lnSpc>
                <a:spcPct val="90000"/>
              </a:lnSpc>
            </a:pPr>
            <a:r>
              <a:rPr lang="en-US" sz="1100">
                <a:solidFill>
                  <a:srgbClr val="FFFFFF"/>
                </a:solidFill>
              </a:rPr>
              <a:t>Aim to adjust the proficiency up to 80% by December 2025</a:t>
            </a:r>
          </a:p>
          <a:p>
            <a:pPr lvl="1">
              <a:lnSpc>
                <a:spcPct val="90000"/>
              </a:lnSpc>
            </a:pPr>
            <a:r>
              <a:rPr lang="en-US" sz="1100">
                <a:solidFill>
                  <a:srgbClr val="FFFFFF"/>
                </a:solidFill>
              </a:rPr>
              <a:t>Use our part time parts helper as part runner to keep techs in bays</a:t>
            </a:r>
          </a:p>
          <a:p>
            <a:pPr lvl="1">
              <a:lnSpc>
                <a:spcPct val="90000"/>
              </a:lnSpc>
            </a:pPr>
            <a:r>
              <a:rPr lang="en-US" sz="1100">
                <a:solidFill>
                  <a:srgbClr val="FFFFFF"/>
                </a:solidFill>
              </a:rPr>
              <a:t>Have foreman layout work a day in advanced to ensure the day is loaded</a:t>
            </a:r>
          </a:p>
          <a:p>
            <a:pPr lvl="1">
              <a:lnSpc>
                <a:spcPct val="90000"/>
              </a:lnSpc>
            </a:pPr>
            <a:r>
              <a:rPr lang="en-US" sz="1100">
                <a:solidFill>
                  <a:srgbClr val="FFFFFF"/>
                </a:solidFill>
              </a:rPr>
              <a:t>Follow double check rule to decrease policy.</a:t>
            </a:r>
          </a:p>
          <a:p>
            <a:pPr lvl="1">
              <a:lnSpc>
                <a:spcPct val="90000"/>
              </a:lnSpc>
            </a:pPr>
            <a:endParaRPr lang="en-US" sz="1100">
              <a:solidFill>
                <a:srgbClr val="FFFFFF"/>
              </a:solidFill>
            </a:endParaRPr>
          </a:p>
          <a:p>
            <a:pPr>
              <a:lnSpc>
                <a:spcPct val="90000"/>
              </a:lnSpc>
            </a:pPr>
            <a:r>
              <a:rPr lang="en-US" sz="1100">
                <a:solidFill>
                  <a:srgbClr val="FFFFFF"/>
                </a:solidFill>
              </a:rPr>
              <a:t>Examine Proficiency weekly in Meetings to see if anything is working</a:t>
            </a:r>
          </a:p>
          <a:p>
            <a:pPr>
              <a:lnSpc>
                <a:spcPct val="90000"/>
              </a:lnSpc>
            </a:pPr>
            <a:endParaRPr lang="en-US" sz="1100">
              <a:solidFill>
                <a:srgbClr val="FFFFFF"/>
              </a:solidFill>
            </a:endParaRPr>
          </a:p>
        </p:txBody>
      </p:sp>
      <p:pic>
        <p:nvPicPr>
          <p:cNvPr id="5" name="cmdtabB1">
            <a:extLst>
              <a:ext uri="{63B3BB69-23CF-44E3-9099-C40C66FF867C}">
                <a14:compatExt xmlns:a14="http://schemas.microsoft.com/office/drawing/2010/main" spid="_x0000_s2059"/>
              </a:ext>
              <a:ext uri="{FF2B5EF4-FFF2-40B4-BE49-F238E27FC236}">
                <a16:creationId xmlns:a16="http://schemas.microsoft.com/office/drawing/2014/main" id="{00000000-0008-0000-0200-00000B080000}"/>
              </a:ext>
            </a:extLst>
          </p:cNvPr>
          <p:cNvPicPr>
            <a:picLocks noChangeAspect="1"/>
          </p:cNvPicPr>
          <p:nvPr/>
        </p:nvPicPr>
        <p:blipFill>
          <a:blip r:embed="rId2"/>
          <a:stretch>
            <a:fillRect/>
          </a:stretch>
        </p:blipFill>
        <p:spPr>
          <a:xfrm>
            <a:off x="9142413" y="7977188"/>
            <a:ext cx="1085850" cy="247650"/>
          </a:xfrm>
          <a:prstGeom prst="rect">
            <a:avLst/>
          </a:prstGeom>
        </p:spPr>
      </p:pic>
      <p:graphicFrame>
        <p:nvGraphicFramePr>
          <p:cNvPr id="13" name="Content Placeholder 12">
            <a:extLst>
              <a:ext uri="{FF2B5EF4-FFF2-40B4-BE49-F238E27FC236}">
                <a16:creationId xmlns:a16="http://schemas.microsoft.com/office/drawing/2014/main" id="{6BF1670D-33C0-682E-A330-17A973FA53C0}"/>
              </a:ext>
            </a:extLst>
          </p:cNvPr>
          <p:cNvGraphicFramePr>
            <a:graphicFrameLocks noGrp="1"/>
          </p:cNvGraphicFramePr>
          <p:nvPr>
            <p:ph sz="half" idx="2"/>
            <p:extLst>
              <p:ext uri="{D42A27DB-BD31-4B8C-83A1-F6EECF244321}">
                <p14:modId xmlns:p14="http://schemas.microsoft.com/office/powerpoint/2010/main" val="2212224431"/>
              </p:ext>
            </p:extLst>
          </p:nvPr>
        </p:nvGraphicFramePr>
        <p:xfrm>
          <a:off x="837747" y="1168399"/>
          <a:ext cx="3695787" cy="4610112"/>
        </p:xfrm>
        <a:graphic>
          <a:graphicData uri="http://schemas.openxmlformats.org/drawingml/2006/table">
            <a:tbl>
              <a:tblPr firstRow="1" bandRow="1">
                <a:tableStyleId>{5C22544A-7EE6-4342-B048-85BDC9FD1C3A}</a:tableStyleId>
              </a:tblPr>
              <a:tblGrid>
                <a:gridCol w="97611">
                  <a:extLst>
                    <a:ext uri="{9D8B030D-6E8A-4147-A177-3AD203B41FA5}">
                      <a16:colId xmlns:a16="http://schemas.microsoft.com/office/drawing/2014/main" val="3428371031"/>
                    </a:ext>
                  </a:extLst>
                </a:gridCol>
                <a:gridCol w="583427">
                  <a:extLst>
                    <a:ext uri="{9D8B030D-6E8A-4147-A177-3AD203B41FA5}">
                      <a16:colId xmlns:a16="http://schemas.microsoft.com/office/drawing/2014/main" val="414817317"/>
                    </a:ext>
                  </a:extLst>
                </a:gridCol>
                <a:gridCol w="836410">
                  <a:extLst>
                    <a:ext uri="{9D8B030D-6E8A-4147-A177-3AD203B41FA5}">
                      <a16:colId xmlns:a16="http://schemas.microsoft.com/office/drawing/2014/main" val="3348580155"/>
                    </a:ext>
                  </a:extLst>
                </a:gridCol>
                <a:gridCol w="137909">
                  <a:extLst>
                    <a:ext uri="{9D8B030D-6E8A-4147-A177-3AD203B41FA5}">
                      <a16:colId xmlns:a16="http://schemas.microsoft.com/office/drawing/2014/main" val="4005194677"/>
                    </a:ext>
                  </a:extLst>
                </a:gridCol>
                <a:gridCol w="592271">
                  <a:extLst>
                    <a:ext uri="{9D8B030D-6E8A-4147-A177-3AD203B41FA5}">
                      <a16:colId xmlns:a16="http://schemas.microsoft.com/office/drawing/2014/main" val="772354267"/>
                    </a:ext>
                  </a:extLst>
                </a:gridCol>
                <a:gridCol w="129962">
                  <a:extLst>
                    <a:ext uri="{9D8B030D-6E8A-4147-A177-3AD203B41FA5}">
                      <a16:colId xmlns:a16="http://schemas.microsoft.com/office/drawing/2014/main" val="4143026442"/>
                    </a:ext>
                  </a:extLst>
                </a:gridCol>
                <a:gridCol w="600218">
                  <a:extLst>
                    <a:ext uri="{9D8B030D-6E8A-4147-A177-3AD203B41FA5}">
                      <a16:colId xmlns:a16="http://schemas.microsoft.com/office/drawing/2014/main" val="602265431"/>
                    </a:ext>
                  </a:extLst>
                </a:gridCol>
                <a:gridCol w="125596">
                  <a:extLst>
                    <a:ext uri="{9D8B030D-6E8A-4147-A177-3AD203B41FA5}">
                      <a16:colId xmlns:a16="http://schemas.microsoft.com/office/drawing/2014/main" val="368733109"/>
                    </a:ext>
                  </a:extLst>
                </a:gridCol>
                <a:gridCol w="443951">
                  <a:extLst>
                    <a:ext uri="{9D8B030D-6E8A-4147-A177-3AD203B41FA5}">
                      <a16:colId xmlns:a16="http://schemas.microsoft.com/office/drawing/2014/main" val="1500745808"/>
                    </a:ext>
                  </a:extLst>
                </a:gridCol>
                <a:gridCol w="148432">
                  <a:extLst>
                    <a:ext uri="{9D8B030D-6E8A-4147-A177-3AD203B41FA5}">
                      <a16:colId xmlns:a16="http://schemas.microsoft.com/office/drawing/2014/main" val="2989540711"/>
                    </a:ext>
                  </a:extLst>
                </a:gridCol>
              </a:tblGrid>
              <a:tr h="165491">
                <a:tc>
                  <a:txBody>
                    <a:bodyPr/>
                    <a:lstStyle/>
                    <a:p>
                      <a:pPr algn="l" fontAlgn="b"/>
                      <a:r>
                        <a:rPr lang="en-US" sz="700" b="0" u="none" strike="noStrike">
                          <a:effectLst/>
                        </a:rPr>
                        <a:t> </a:t>
                      </a:r>
                      <a:endParaRPr lang="en-US" sz="700" b="0" i="0" u="none" strike="noStrike">
                        <a:effectLst/>
                        <a:latin typeface="Arial" panose="020B0604020202020204" pitchFamily="34" charset="0"/>
                      </a:endParaRPr>
                    </a:p>
                  </a:txBody>
                  <a:tcPr marL="0" marR="0" marT="0" marB="0" anchor="b"/>
                </a:tc>
                <a:tc gridSpan="9">
                  <a:txBody>
                    <a:bodyPr/>
                    <a:lstStyle/>
                    <a:p>
                      <a:pPr algn="ctr" fontAlgn="b"/>
                      <a:r>
                        <a:rPr lang="en-US" sz="900" b="1" u="none" strike="noStrike">
                          <a:effectLst/>
                        </a:rPr>
                        <a:t>ATD ACTUAL SERVICE ANALYSIS     </a:t>
                      </a:r>
                      <a:endParaRPr lang="en-US" sz="900" b="1" i="0" u="none" strike="noStrike">
                        <a:effectLst/>
                        <a:latin typeface="Arial" panose="020B0604020202020204" pitchFamily="34" charset="0"/>
                      </a:endParaRPr>
                    </a:p>
                  </a:txBody>
                  <a:tcPr marL="0" marR="0" marT="0" marB="0" anchor="b"/>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148458828"/>
                  </a:ext>
                </a:extLst>
              </a:tr>
              <a:tr h="133253">
                <a:tc>
                  <a:txBody>
                    <a:bodyPr/>
                    <a:lstStyle/>
                    <a:p>
                      <a:pPr algn="l" fontAlgn="b"/>
                      <a:r>
                        <a:rPr lang="en-US" sz="700" b="0" u="none" strike="noStrike">
                          <a:effectLst/>
                        </a:rPr>
                        <a:t> </a:t>
                      </a:r>
                      <a:endParaRPr lang="en-US" sz="700" b="0" i="0" u="none" strike="noStrike">
                        <a:effectLst/>
                        <a:latin typeface="Arial" panose="020B0604020202020204" pitchFamily="34" charset="0"/>
                      </a:endParaRPr>
                    </a:p>
                  </a:txBody>
                  <a:tcPr marL="0" marR="0" marT="0" marB="0" anchor="b"/>
                </a:tc>
                <a:tc>
                  <a:txBody>
                    <a:bodyPr/>
                    <a:lstStyle/>
                    <a:p>
                      <a:pPr algn="l" fontAlgn="b"/>
                      <a:r>
                        <a:rPr lang="en-US" sz="700" b="0" u="none" strike="noStrike">
                          <a:effectLst/>
                        </a:rPr>
                        <a:t>Performance</a:t>
                      </a:r>
                      <a:endParaRPr lang="en-US" sz="700" b="0" i="0" u="none" strike="noStrike">
                        <a:effectLst/>
                        <a:latin typeface="Arial" panose="020B0604020202020204" pitchFamily="34" charset="0"/>
                      </a:endParaRPr>
                    </a:p>
                  </a:txBody>
                  <a:tcPr marL="0" marR="0" marT="0" marB="0" anchor="b"/>
                </a:tc>
                <a:tc>
                  <a:txBody>
                    <a:bodyPr/>
                    <a:lstStyle/>
                    <a:p>
                      <a:pPr algn="l" fontAlgn="b"/>
                      <a:endParaRPr lang="en-US" sz="700" b="0" i="0" u="none" strike="noStrike">
                        <a:effectLst/>
                        <a:latin typeface="Arial" panose="020B0604020202020204" pitchFamily="34" charset="0"/>
                      </a:endParaRPr>
                    </a:p>
                  </a:txBody>
                  <a:tcPr marL="0" marR="0" marT="0" marB="0" anchor="b"/>
                </a:tc>
                <a:tc>
                  <a:txBody>
                    <a:bodyPr/>
                    <a:lstStyle/>
                    <a:p>
                      <a:pPr algn="l" fontAlgn="b"/>
                      <a:endParaRPr lang="en-US" sz="700" b="0" i="0" u="none" strike="noStrike">
                        <a:effectLst/>
                        <a:latin typeface="Arial" panose="020B0604020202020204" pitchFamily="34" charset="0"/>
                      </a:endParaRPr>
                    </a:p>
                  </a:txBody>
                  <a:tcPr marL="0" marR="0" marT="0" marB="0" anchor="b"/>
                </a:tc>
                <a:tc>
                  <a:txBody>
                    <a:bodyPr/>
                    <a:lstStyle/>
                    <a:p>
                      <a:pPr algn="l" fontAlgn="b"/>
                      <a:endParaRPr lang="en-US" sz="700" b="0" i="0" u="none" strike="noStrike">
                        <a:effectLst/>
                        <a:latin typeface="Arial" panose="020B0604020202020204" pitchFamily="34" charset="0"/>
                      </a:endParaRPr>
                    </a:p>
                  </a:txBody>
                  <a:tcPr marL="0" marR="0" marT="0" marB="0" anchor="b"/>
                </a:tc>
                <a:tc>
                  <a:txBody>
                    <a:bodyPr/>
                    <a:lstStyle/>
                    <a:p>
                      <a:pPr algn="l" fontAlgn="b"/>
                      <a:endParaRPr lang="en-US" sz="700" b="0" i="0" u="none" strike="noStrike">
                        <a:effectLst/>
                        <a:latin typeface="Arial" panose="020B0604020202020204" pitchFamily="34" charset="0"/>
                      </a:endParaRPr>
                    </a:p>
                  </a:txBody>
                  <a:tcPr marL="0" marR="0" marT="0" marB="0" anchor="b"/>
                </a:tc>
                <a:tc>
                  <a:txBody>
                    <a:bodyPr/>
                    <a:lstStyle/>
                    <a:p>
                      <a:pPr algn="l" fontAlgn="b"/>
                      <a:endParaRPr lang="en-US" sz="700" b="0" i="0" u="none" strike="noStrike">
                        <a:effectLst/>
                        <a:latin typeface="Arial" panose="020B0604020202020204" pitchFamily="34" charset="0"/>
                      </a:endParaRPr>
                    </a:p>
                  </a:txBody>
                  <a:tcPr marL="0" marR="0" marT="0" marB="0" anchor="b"/>
                </a:tc>
                <a:tc>
                  <a:txBody>
                    <a:bodyPr/>
                    <a:lstStyle/>
                    <a:p>
                      <a:pPr algn="l" fontAlgn="b"/>
                      <a:endParaRPr lang="en-US" sz="700" b="0" i="0" u="none" strike="noStrike">
                        <a:effectLst/>
                        <a:latin typeface="Arial" panose="020B0604020202020204" pitchFamily="34" charset="0"/>
                      </a:endParaRPr>
                    </a:p>
                  </a:txBody>
                  <a:tcPr marL="0" marR="0" marT="0" marB="0" anchor="b"/>
                </a:tc>
                <a:tc>
                  <a:txBody>
                    <a:bodyPr/>
                    <a:lstStyle/>
                    <a:p>
                      <a:pPr algn="l" fontAlgn="b"/>
                      <a:endParaRPr lang="en-US" sz="700" b="0" i="0" u="none" strike="noStrike">
                        <a:effectLst/>
                        <a:latin typeface="Arial" panose="020B0604020202020204" pitchFamily="34" charset="0"/>
                      </a:endParaRPr>
                    </a:p>
                  </a:txBody>
                  <a:tcPr marL="0" marR="0" marT="0" marB="0" anchor="b"/>
                </a:tc>
                <a:tc>
                  <a:txBody>
                    <a:bodyPr/>
                    <a:lstStyle/>
                    <a:p>
                      <a:pPr algn="l" fontAlgn="b"/>
                      <a:r>
                        <a:rPr lang="en-US" sz="700" b="0" u="none" strike="noStrike">
                          <a:effectLst/>
                        </a:rPr>
                        <a:t> </a:t>
                      </a:r>
                      <a:endParaRPr lang="en-US" sz="700" b="0" i="0" u="none" strike="noStrike">
                        <a:effectLst/>
                        <a:latin typeface="Arial" panose="020B0604020202020204" pitchFamily="34" charset="0"/>
                      </a:endParaRPr>
                    </a:p>
                  </a:txBody>
                  <a:tcPr marL="0" marR="0" marT="0" marB="0" anchor="b"/>
                </a:tc>
                <a:extLst>
                  <a:ext uri="{0D108BD9-81ED-4DB2-BD59-A6C34878D82A}">
                    <a16:rowId xmlns:a16="http://schemas.microsoft.com/office/drawing/2014/main" val="3277574279"/>
                  </a:ext>
                </a:extLst>
              </a:tr>
              <a:tr h="197730">
                <a:tc>
                  <a:txBody>
                    <a:bodyPr/>
                    <a:lstStyle/>
                    <a:p>
                      <a:pPr algn="l" fontAlgn="b"/>
                      <a:r>
                        <a:rPr lang="en-US" sz="700" b="0" u="none" strike="noStrike">
                          <a:effectLst/>
                        </a:rPr>
                        <a:t> </a:t>
                      </a:r>
                      <a:endParaRPr lang="en-US" sz="700" b="0" i="0" u="none" strike="noStrike">
                        <a:effectLst/>
                        <a:latin typeface="Arial" panose="020B0604020202020204" pitchFamily="34" charset="0"/>
                      </a:endParaRPr>
                    </a:p>
                  </a:txBody>
                  <a:tcPr marL="0" marR="0" marT="0" marB="0" anchor="b"/>
                </a:tc>
                <a:tc>
                  <a:txBody>
                    <a:bodyPr/>
                    <a:lstStyle/>
                    <a:p>
                      <a:pPr algn="ctr" fontAlgn="b"/>
                      <a:r>
                        <a:rPr lang="en-US" sz="600" b="1" u="none" strike="noStrike">
                          <a:solidFill>
                            <a:srgbClr val="FFFFFF"/>
                          </a:solidFill>
                          <a:effectLst/>
                          <a:highlight>
                            <a:srgbClr val="000000"/>
                          </a:highlight>
                        </a:rPr>
                        <a:t> </a:t>
                      </a:r>
                      <a:endParaRPr lang="en-US" sz="600" b="1" i="1" u="none" strike="noStrike">
                        <a:solidFill>
                          <a:srgbClr val="FFFFFF"/>
                        </a:solidFill>
                        <a:effectLst/>
                        <a:highlight>
                          <a:srgbClr val="000000"/>
                        </a:highlight>
                        <a:latin typeface="Arial" panose="020B0604020202020204" pitchFamily="34" charset="0"/>
                      </a:endParaRPr>
                    </a:p>
                  </a:txBody>
                  <a:tcPr marL="0" marR="0" marT="0" marB="0" anchor="b"/>
                </a:tc>
                <a:tc>
                  <a:txBody>
                    <a:bodyPr/>
                    <a:lstStyle/>
                    <a:p>
                      <a:pPr algn="ctr" fontAlgn="b"/>
                      <a:r>
                        <a:rPr lang="en-US" sz="600" b="1" u="none" strike="noStrike">
                          <a:solidFill>
                            <a:srgbClr val="FFFFFF"/>
                          </a:solidFill>
                          <a:effectLst/>
                          <a:highlight>
                            <a:srgbClr val="000000"/>
                          </a:highlight>
                        </a:rPr>
                        <a:t>Labor Sales / Month</a:t>
                      </a:r>
                      <a:endParaRPr lang="en-US" sz="600" b="1" i="1" u="none" strike="noStrike">
                        <a:solidFill>
                          <a:srgbClr val="FFFFFF"/>
                        </a:solidFill>
                        <a:effectLst/>
                        <a:highlight>
                          <a:srgbClr val="000000"/>
                        </a:highlight>
                        <a:latin typeface="Arial" panose="020B0604020202020204" pitchFamily="34" charset="0"/>
                      </a:endParaRPr>
                    </a:p>
                  </a:txBody>
                  <a:tcPr marL="0" marR="0" marT="0" marB="0" anchor="b"/>
                </a:tc>
                <a:tc>
                  <a:txBody>
                    <a:bodyPr/>
                    <a:lstStyle/>
                    <a:p>
                      <a:pPr algn="ctr" fontAlgn="b"/>
                      <a:r>
                        <a:rPr lang="en-US" sz="600" b="1" u="none" strike="noStrike">
                          <a:solidFill>
                            <a:srgbClr val="FFFFFF"/>
                          </a:solidFill>
                          <a:effectLst/>
                          <a:highlight>
                            <a:srgbClr val="000000"/>
                          </a:highlight>
                        </a:rPr>
                        <a:t> </a:t>
                      </a:r>
                      <a:endParaRPr lang="en-US" sz="600" b="1" i="1" u="none" strike="noStrike">
                        <a:solidFill>
                          <a:srgbClr val="FFFFFF"/>
                        </a:solidFill>
                        <a:effectLst/>
                        <a:highlight>
                          <a:srgbClr val="000000"/>
                        </a:highlight>
                        <a:latin typeface="Arial" panose="020B0604020202020204" pitchFamily="34" charset="0"/>
                      </a:endParaRPr>
                    </a:p>
                  </a:txBody>
                  <a:tcPr marL="0" marR="0" marT="0" marB="0" anchor="b"/>
                </a:tc>
                <a:tc>
                  <a:txBody>
                    <a:bodyPr/>
                    <a:lstStyle/>
                    <a:p>
                      <a:pPr algn="ctr" fontAlgn="b"/>
                      <a:r>
                        <a:rPr lang="en-US" sz="600" b="1" u="none" strike="noStrike">
                          <a:solidFill>
                            <a:srgbClr val="FFFFFF"/>
                          </a:solidFill>
                          <a:effectLst/>
                          <a:highlight>
                            <a:srgbClr val="000000"/>
                          </a:highlight>
                        </a:rPr>
                        <a:t>Effective Labor Rate</a:t>
                      </a:r>
                      <a:endParaRPr lang="en-US" sz="600" b="1" i="1" u="none" strike="noStrike">
                        <a:solidFill>
                          <a:srgbClr val="FFFFFF"/>
                        </a:solidFill>
                        <a:effectLst/>
                        <a:highlight>
                          <a:srgbClr val="000000"/>
                        </a:highlight>
                        <a:latin typeface="Arial" panose="020B0604020202020204" pitchFamily="34" charset="0"/>
                      </a:endParaRPr>
                    </a:p>
                  </a:txBody>
                  <a:tcPr marL="0" marR="0" marT="0" marB="0" anchor="b"/>
                </a:tc>
                <a:tc>
                  <a:txBody>
                    <a:bodyPr/>
                    <a:lstStyle/>
                    <a:p>
                      <a:pPr algn="ctr" fontAlgn="b"/>
                      <a:r>
                        <a:rPr lang="en-US" sz="600" b="1" u="none" strike="noStrike">
                          <a:solidFill>
                            <a:srgbClr val="FFFFFF"/>
                          </a:solidFill>
                          <a:effectLst/>
                          <a:highlight>
                            <a:srgbClr val="000000"/>
                          </a:highlight>
                        </a:rPr>
                        <a:t> </a:t>
                      </a:r>
                      <a:endParaRPr lang="en-US" sz="600" b="1" i="1" u="none" strike="noStrike">
                        <a:solidFill>
                          <a:srgbClr val="FFFFFF"/>
                        </a:solidFill>
                        <a:effectLst/>
                        <a:highlight>
                          <a:srgbClr val="000000"/>
                        </a:highlight>
                        <a:latin typeface="Arial" panose="020B0604020202020204" pitchFamily="34" charset="0"/>
                      </a:endParaRPr>
                    </a:p>
                  </a:txBody>
                  <a:tcPr marL="0" marR="0" marT="0" marB="0" anchor="b"/>
                </a:tc>
                <a:tc>
                  <a:txBody>
                    <a:bodyPr/>
                    <a:lstStyle/>
                    <a:p>
                      <a:pPr algn="ctr" fontAlgn="b"/>
                      <a:r>
                        <a:rPr lang="en-US" sz="600" b="1" u="none" strike="noStrike">
                          <a:solidFill>
                            <a:srgbClr val="FFFFFF"/>
                          </a:solidFill>
                          <a:effectLst/>
                          <a:highlight>
                            <a:srgbClr val="000000"/>
                          </a:highlight>
                        </a:rPr>
                        <a:t>Hours Billed</a:t>
                      </a:r>
                      <a:endParaRPr lang="en-US" sz="600" b="1" i="1" u="none" strike="noStrike">
                        <a:solidFill>
                          <a:srgbClr val="FFFFFF"/>
                        </a:solidFill>
                        <a:effectLst/>
                        <a:highlight>
                          <a:srgbClr val="000000"/>
                        </a:highlight>
                        <a:latin typeface="Arial" panose="020B0604020202020204" pitchFamily="34" charset="0"/>
                      </a:endParaRPr>
                    </a:p>
                  </a:txBody>
                  <a:tcPr marL="0" marR="0" marT="0" marB="0" anchor="b"/>
                </a:tc>
                <a:tc>
                  <a:txBody>
                    <a:bodyPr/>
                    <a:lstStyle/>
                    <a:p>
                      <a:pPr algn="ctr" fontAlgn="b"/>
                      <a:r>
                        <a:rPr lang="en-US" sz="600" b="1" u="none" strike="noStrike">
                          <a:solidFill>
                            <a:srgbClr val="FFFFFF"/>
                          </a:solidFill>
                          <a:effectLst/>
                          <a:highlight>
                            <a:srgbClr val="000000"/>
                          </a:highlight>
                        </a:rPr>
                        <a:t> </a:t>
                      </a:r>
                      <a:endParaRPr lang="en-US" sz="600" b="1" i="1" u="none" strike="noStrike">
                        <a:solidFill>
                          <a:srgbClr val="FFFFFF"/>
                        </a:solidFill>
                        <a:effectLst/>
                        <a:highlight>
                          <a:srgbClr val="000000"/>
                        </a:highlight>
                        <a:latin typeface="Arial" panose="020B0604020202020204" pitchFamily="34" charset="0"/>
                      </a:endParaRPr>
                    </a:p>
                  </a:txBody>
                  <a:tcPr marL="0" marR="0" marT="0" marB="0" anchor="b"/>
                </a:tc>
                <a:tc>
                  <a:txBody>
                    <a:bodyPr/>
                    <a:lstStyle/>
                    <a:p>
                      <a:pPr algn="l" fontAlgn="b"/>
                      <a:endParaRPr lang="en-US" sz="700" b="0" i="0" u="none" strike="noStrike">
                        <a:effectLst/>
                        <a:latin typeface="Arial" panose="020B0604020202020204" pitchFamily="34" charset="0"/>
                      </a:endParaRPr>
                    </a:p>
                  </a:txBody>
                  <a:tcPr marL="0" marR="0" marT="0" marB="0" anchor="b"/>
                </a:tc>
                <a:tc>
                  <a:txBody>
                    <a:bodyPr/>
                    <a:lstStyle/>
                    <a:p>
                      <a:pPr algn="l" fontAlgn="b"/>
                      <a:r>
                        <a:rPr lang="en-US" sz="700" b="0" u="none" strike="noStrike">
                          <a:effectLst/>
                        </a:rPr>
                        <a:t> </a:t>
                      </a:r>
                      <a:endParaRPr lang="en-US" sz="700" b="0" i="0" u="none" strike="noStrike">
                        <a:effectLst/>
                        <a:latin typeface="Arial" panose="020B0604020202020204" pitchFamily="34" charset="0"/>
                      </a:endParaRPr>
                    </a:p>
                  </a:txBody>
                  <a:tcPr marL="0" marR="0" marT="0" marB="0" anchor="b"/>
                </a:tc>
                <a:extLst>
                  <a:ext uri="{0D108BD9-81ED-4DB2-BD59-A6C34878D82A}">
                    <a16:rowId xmlns:a16="http://schemas.microsoft.com/office/drawing/2014/main" val="3343729839"/>
                  </a:ext>
                </a:extLst>
              </a:tr>
              <a:tr h="240714">
                <a:tc>
                  <a:txBody>
                    <a:bodyPr/>
                    <a:lstStyle/>
                    <a:p>
                      <a:pPr algn="l" fontAlgn="b"/>
                      <a:r>
                        <a:rPr lang="en-US" sz="700" b="0" u="none" strike="noStrike">
                          <a:effectLst/>
                        </a:rPr>
                        <a:t> </a:t>
                      </a:r>
                      <a:endParaRPr lang="en-US" sz="700" b="0" i="0" u="none" strike="noStrike">
                        <a:effectLst/>
                        <a:latin typeface="Arial" panose="020B0604020202020204" pitchFamily="34" charset="0"/>
                      </a:endParaRPr>
                    </a:p>
                  </a:txBody>
                  <a:tcPr marL="0" marR="0" marT="0" marB="0" anchor="b"/>
                </a:tc>
                <a:tc>
                  <a:txBody>
                    <a:bodyPr/>
                    <a:lstStyle/>
                    <a:p>
                      <a:pPr algn="l" fontAlgn="b"/>
                      <a:r>
                        <a:rPr lang="en-US" sz="700" b="0" u="none" strike="noStrike">
                          <a:effectLst/>
                          <a:highlight>
                            <a:srgbClr val="FFFFFF"/>
                          </a:highlight>
                        </a:rPr>
                        <a:t>Customer Truck*</a:t>
                      </a:r>
                      <a:endParaRPr lang="en-US" sz="700" b="0" i="0" u="none" strike="noStrike">
                        <a:effectLst/>
                        <a:highlight>
                          <a:srgbClr val="FFFFFF"/>
                        </a:highlight>
                        <a:latin typeface="Arial" panose="020B0604020202020204" pitchFamily="34" charset="0"/>
                      </a:endParaRPr>
                    </a:p>
                  </a:txBody>
                  <a:tcPr marL="0" marR="0" marT="0" marB="0" anchor="b"/>
                </a:tc>
                <a:tc>
                  <a:txBody>
                    <a:bodyPr/>
                    <a:lstStyle/>
                    <a:p>
                      <a:pPr algn="l" fontAlgn="b"/>
                      <a:r>
                        <a:rPr lang="en-US" sz="700" b="0" u="none" strike="noStrike">
                          <a:effectLst/>
                          <a:highlight>
                            <a:srgbClr val="FFFF00"/>
                          </a:highlight>
                        </a:rPr>
                        <a:t> $                   107,605 </a:t>
                      </a:r>
                      <a:endParaRPr lang="en-US" sz="700" b="0" i="0" u="none" strike="noStrike">
                        <a:effectLst/>
                        <a:highlight>
                          <a:srgbClr val="FFFF00"/>
                        </a:highlight>
                        <a:latin typeface="Arial" panose="020B0604020202020204" pitchFamily="34" charset="0"/>
                      </a:endParaRPr>
                    </a:p>
                  </a:txBody>
                  <a:tcPr marL="0" marR="0" marT="0" marB="0" anchor="b"/>
                </a:tc>
                <a:tc>
                  <a:txBody>
                    <a:bodyPr/>
                    <a:lstStyle/>
                    <a:p>
                      <a:pPr algn="ctr" fontAlgn="b"/>
                      <a:r>
                        <a:rPr lang="en-US" sz="800" b="0" u="none" strike="noStrike">
                          <a:effectLst/>
                        </a:rPr>
                        <a:t>÷</a:t>
                      </a:r>
                      <a:endParaRPr lang="en-US" sz="800" b="0" i="0" u="none" strike="noStrike">
                        <a:effectLst/>
                        <a:latin typeface="Arial" panose="020B0604020202020204" pitchFamily="34" charset="0"/>
                      </a:endParaRPr>
                    </a:p>
                  </a:txBody>
                  <a:tcPr marL="0" marR="0" marT="0" marB="0" anchor="b"/>
                </a:tc>
                <a:tc>
                  <a:txBody>
                    <a:bodyPr/>
                    <a:lstStyle/>
                    <a:p>
                      <a:pPr algn="r" fontAlgn="b"/>
                      <a:r>
                        <a:rPr lang="en-US" sz="700" b="0" u="none" strike="noStrike">
                          <a:effectLst/>
                          <a:highlight>
                            <a:srgbClr val="FFFFFF"/>
                          </a:highlight>
                        </a:rPr>
                        <a:t>223.00 </a:t>
                      </a:r>
                      <a:endParaRPr lang="en-US" sz="700" b="0" i="0" u="none" strike="noStrike">
                        <a:effectLst/>
                        <a:highlight>
                          <a:srgbClr val="FFFFFF"/>
                        </a:highlight>
                        <a:latin typeface="Arial" panose="020B0604020202020204" pitchFamily="34" charset="0"/>
                      </a:endParaRPr>
                    </a:p>
                  </a:txBody>
                  <a:tcPr marL="0" marR="0" marT="0" marB="0" anchor="b"/>
                </a:tc>
                <a:tc>
                  <a:txBody>
                    <a:bodyPr/>
                    <a:lstStyle/>
                    <a:p>
                      <a:pPr algn="ctr" fontAlgn="b"/>
                      <a:r>
                        <a:rPr lang="en-US" sz="700" b="0" u="none" strike="noStrike">
                          <a:solidFill>
                            <a:srgbClr val="FFFFFF"/>
                          </a:solidFill>
                          <a:effectLst/>
                          <a:highlight>
                            <a:srgbClr val="4472C4"/>
                          </a:highlight>
                        </a:rPr>
                        <a:t>=</a:t>
                      </a:r>
                      <a:endParaRPr lang="en-US" sz="700" b="0" i="0" u="none" strike="noStrike">
                        <a:solidFill>
                          <a:srgbClr val="FFFFFF"/>
                        </a:solidFill>
                        <a:effectLst/>
                        <a:highlight>
                          <a:srgbClr val="4472C4"/>
                        </a:highlight>
                        <a:latin typeface="Arial" panose="020B0604020202020204" pitchFamily="34" charset="0"/>
                      </a:endParaRPr>
                    </a:p>
                  </a:txBody>
                  <a:tcPr marL="0" marR="0" marT="0" marB="0" anchor="b"/>
                </a:tc>
                <a:tc>
                  <a:txBody>
                    <a:bodyPr/>
                    <a:lstStyle/>
                    <a:p>
                      <a:pPr algn="r" fontAlgn="b"/>
                      <a:r>
                        <a:rPr lang="en-US" sz="700" b="0" u="none" strike="noStrike">
                          <a:effectLst/>
                          <a:highlight>
                            <a:srgbClr val="FFFF00"/>
                          </a:highlight>
                        </a:rPr>
                        <a:t>482.5</a:t>
                      </a:r>
                      <a:endParaRPr lang="en-US" sz="700" b="0" i="0" u="none" strike="noStrike">
                        <a:effectLst/>
                        <a:highlight>
                          <a:srgbClr val="FFFF00"/>
                        </a:highlight>
                        <a:latin typeface="Arial" panose="020B0604020202020204" pitchFamily="34" charset="0"/>
                      </a:endParaRPr>
                    </a:p>
                  </a:txBody>
                  <a:tcPr marL="0" marR="0" marT="0" marB="0" anchor="b"/>
                </a:tc>
                <a:tc>
                  <a:txBody>
                    <a:bodyPr/>
                    <a:lstStyle/>
                    <a:p>
                      <a:pPr algn="l" fontAlgn="b"/>
                      <a:r>
                        <a:rPr lang="en-US" sz="700" b="0" u="none" strike="noStrike">
                          <a:solidFill>
                            <a:srgbClr val="FFFFFF"/>
                          </a:solidFill>
                          <a:effectLst/>
                          <a:highlight>
                            <a:srgbClr val="4472C4"/>
                          </a:highlight>
                        </a:rPr>
                        <a:t> </a:t>
                      </a:r>
                      <a:endParaRPr lang="en-US" sz="700" b="0" i="0" u="none" strike="noStrike">
                        <a:solidFill>
                          <a:srgbClr val="FFFFFF"/>
                        </a:solidFill>
                        <a:effectLst/>
                        <a:highlight>
                          <a:srgbClr val="4472C4"/>
                        </a:highlight>
                        <a:latin typeface="Arial" panose="020B0604020202020204" pitchFamily="34" charset="0"/>
                      </a:endParaRPr>
                    </a:p>
                  </a:txBody>
                  <a:tcPr marL="0" marR="0" marT="0" marB="0" anchor="b"/>
                </a:tc>
                <a:tc>
                  <a:txBody>
                    <a:bodyPr/>
                    <a:lstStyle/>
                    <a:p>
                      <a:pPr algn="l" fontAlgn="b"/>
                      <a:endParaRPr lang="en-US" sz="700" b="0" i="0" u="none" strike="noStrike">
                        <a:effectLst/>
                        <a:latin typeface="Arial" panose="020B0604020202020204" pitchFamily="34" charset="0"/>
                      </a:endParaRPr>
                    </a:p>
                  </a:txBody>
                  <a:tcPr marL="0" marR="0" marT="0" marB="0" anchor="b"/>
                </a:tc>
                <a:tc>
                  <a:txBody>
                    <a:bodyPr/>
                    <a:lstStyle/>
                    <a:p>
                      <a:pPr algn="l" fontAlgn="b"/>
                      <a:r>
                        <a:rPr lang="en-US" sz="700" b="0" u="none" strike="noStrike">
                          <a:effectLst/>
                        </a:rPr>
                        <a:t> </a:t>
                      </a:r>
                      <a:endParaRPr lang="en-US" sz="700" b="0" i="0" u="none" strike="noStrike">
                        <a:effectLst/>
                        <a:latin typeface="Arial" panose="020B0604020202020204" pitchFamily="34" charset="0"/>
                      </a:endParaRPr>
                    </a:p>
                  </a:txBody>
                  <a:tcPr marL="0" marR="0" marT="0" marB="0" anchor="b"/>
                </a:tc>
                <a:extLst>
                  <a:ext uri="{0D108BD9-81ED-4DB2-BD59-A6C34878D82A}">
                    <a16:rowId xmlns:a16="http://schemas.microsoft.com/office/drawing/2014/main" val="2067973385"/>
                  </a:ext>
                </a:extLst>
              </a:tr>
              <a:tr h="240714">
                <a:tc>
                  <a:txBody>
                    <a:bodyPr/>
                    <a:lstStyle/>
                    <a:p>
                      <a:pPr algn="l" fontAlgn="b"/>
                      <a:r>
                        <a:rPr lang="en-US" sz="700" b="0" u="none" strike="noStrike">
                          <a:effectLst/>
                        </a:rPr>
                        <a:t> </a:t>
                      </a:r>
                      <a:endParaRPr lang="en-US" sz="700" b="0" i="0" u="none" strike="noStrike">
                        <a:effectLst/>
                        <a:latin typeface="Arial" panose="020B0604020202020204" pitchFamily="34" charset="0"/>
                      </a:endParaRPr>
                    </a:p>
                  </a:txBody>
                  <a:tcPr marL="0" marR="0" marT="0" marB="0" anchor="b"/>
                </a:tc>
                <a:tc>
                  <a:txBody>
                    <a:bodyPr/>
                    <a:lstStyle/>
                    <a:p>
                      <a:pPr algn="l" fontAlgn="b"/>
                      <a:r>
                        <a:rPr lang="en-US" sz="700" b="0" u="none" strike="noStrike">
                          <a:effectLst/>
                          <a:highlight>
                            <a:srgbClr val="FFFFFF"/>
                          </a:highlight>
                        </a:rPr>
                        <a:t>Customer Truck*</a:t>
                      </a:r>
                      <a:endParaRPr lang="en-US" sz="700" b="0" i="0" u="none" strike="noStrike">
                        <a:effectLst/>
                        <a:highlight>
                          <a:srgbClr val="FFFFFF"/>
                        </a:highlight>
                        <a:latin typeface="Arial" panose="020B0604020202020204" pitchFamily="34" charset="0"/>
                      </a:endParaRPr>
                    </a:p>
                  </a:txBody>
                  <a:tcPr marL="0" marR="0" marT="0" marB="0" anchor="b"/>
                </a:tc>
                <a:tc>
                  <a:txBody>
                    <a:bodyPr/>
                    <a:lstStyle/>
                    <a:p>
                      <a:pPr algn="l" fontAlgn="b"/>
                      <a:r>
                        <a:rPr lang="en-US" sz="700" b="0" u="none" strike="noStrike">
                          <a:effectLst/>
                          <a:highlight>
                            <a:srgbClr val="FFFF00"/>
                          </a:highlight>
                        </a:rPr>
                        <a:t> $                             - </a:t>
                      </a:r>
                      <a:endParaRPr lang="en-US" sz="700" b="0" i="0" u="none" strike="noStrike">
                        <a:effectLst/>
                        <a:highlight>
                          <a:srgbClr val="FFFF00"/>
                        </a:highlight>
                        <a:latin typeface="Arial" panose="020B0604020202020204" pitchFamily="34" charset="0"/>
                      </a:endParaRPr>
                    </a:p>
                  </a:txBody>
                  <a:tcPr marL="0" marR="0" marT="0" marB="0" anchor="b"/>
                </a:tc>
                <a:tc>
                  <a:txBody>
                    <a:bodyPr/>
                    <a:lstStyle/>
                    <a:p>
                      <a:pPr algn="ctr" fontAlgn="b"/>
                      <a:r>
                        <a:rPr lang="en-US" sz="800" b="0" u="none" strike="noStrike">
                          <a:effectLst/>
                        </a:rPr>
                        <a:t>÷</a:t>
                      </a:r>
                      <a:endParaRPr lang="en-US" sz="800" b="0" i="0" u="none" strike="noStrike">
                        <a:effectLst/>
                        <a:latin typeface="Arial" panose="020B0604020202020204" pitchFamily="34" charset="0"/>
                      </a:endParaRPr>
                    </a:p>
                  </a:txBody>
                  <a:tcPr marL="0" marR="0" marT="0" marB="0" anchor="b"/>
                </a:tc>
                <a:tc>
                  <a:txBody>
                    <a:bodyPr/>
                    <a:lstStyle/>
                    <a:p>
                      <a:pPr algn="l" fontAlgn="b"/>
                      <a:r>
                        <a:rPr lang="en-US" sz="700" b="0" u="none" strike="noStrike">
                          <a:effectLst/>
                          <a:highlight>
                            <a:srgbClr val="FFFFFF"/>
                          </a:highlight>
                        </a:rPr>
                        <a:t> </a:t>
                      </a:r>
                      <a:endParaRPr lang="en-US" sz="700" b="0" i="0" u="none" strike="noStrike">
                        <a:effectLst/>
                        <a:highlight>
                          <a:srgbClr val="FFFFFF"/>
                        </a:highlight>
                        <a:latin typeface="Arial" panose="020B0604020202020204" pitchFamily="34" charset="0"/>
                      </a:endParaRPr>
                    </a:p>
                  </a:txBody>
                  <a:tcPr marL="0" marR="0" marT="0" marB="0" anchor="b"/>
                </a:tc>
                <a:tc>
                  <a:txBody>
                    <a:bodyPr/>
                    <a:lstStyle/>
                    <a:p>
                      <a:pPr algn="ctr" fontAlgn="b"/>
                      <a:r>
                        <a:rPr lang="en-US" sz="700" b="0" u="none" strike="noStrike">
                          <a:solidFill>
                            <a:srgbClr val="FFFFFF"/>
                          </a:solidFill>
                          <a:effectLst/>
                          <a:highlight>
                            <a:srgbClr val="4472C4"/>
                          </a:highlight>
                        </a:rPr>
                        <a:t>=</a:t>
                      </a:r>
                      <a:endParaRPr lang="en-US" sz="700" b="0" i="0" u="none" strike="noStrike">
                        <a:solidFill>
                          <a:srgbClr val="FFFFFF"/>
                        </a:solidFill>
                        <a:effectLst/>
                        <a:highlight>
                          <a:srgbClr val="4472C4"/>
                        </a:highlight>
                        <a:latin typeface="Arial" panose="020B0604020202020204" pitchFamily="34" charset="0"/>
                      </a:endParaRPr>
                    </a:p>
                  </a:txBody>
                  <a:tcPr marL="0" marR="0" marT="0" marB="0" anchor="b"/>
                </a:tc>
                <a:tc>
                  <a:txBody>
                    <a:bodyPr/>
                    <a:lstStyle/>
                    <a:p>
                      <a:pPr algn="r" fontAlgn="b"/>
                      <a:r>
                        <a:rPr lang="en-US" sz="700" b="0" u="none" strike="noStrike">
                          <a:effectLst/>
                          <a:highlight>
                            <a:srgbClr val="FFFF00"/>
                          </a:highlight>
                        </a:rPr>
                        <a:t>0.00</a:t>
                      </a:r>
                      <a:endParaRPr lang="en-US" sz="700" b="0" i="0" u="none" strike="noStrike">
                        <a:effectLst/>
                        <a:highlight>
                          <a:srgbClr val="FFFF00"/>
                        </a:highlight>
                        <a:latin typeface="Arial" panose="020B0604020202020204" pitchFamily="34" charset="0"/>
                      </a:endParaRPr>
                    </a:p>
                  </a:txBody>
                  <a:tcPr marL="0" marR="0" marT="0" marB="0" anchor="b"/>
                </a:tc>
                <a:tc>
                  <a:txBody>
                    <a:bodyPr/>
                    <a:lstStyle/>
                    <a:p>
                      <a:pPr algn="l" fontAlgn="b"/>
                      <a:r>
                        <a:rPr lang="en-US" sz="700" b="0" u="none" strike="noStrike">
                          <a:solidFill>
                            <a:srgbClr val="FFFFFF"/>
                          </a:solidFill>
                          <a:effectLst/>
                          <a:highlight>
                            <a:srgbClr val="4472C4"/>
                          </a:highlight>
                        </a:rPr>
                        <a:t> </a:t>
                      </a:r>
                      <a:endParaRPr lang="en-US" sz="700" b="0" i="0" u="none" strike="noStrike">
                        <a:solidFill>
                          <a:srgbClr val="FFFFFF"/>
                        </a:solidFill>
                        <a:effectLst/>
                        <a:highlight>
                          <a:srgbClr val="4472C4"/>
                        </a:highlight>
                        <a:latin typeface="Arial" panose="020B0604020202020204" pitchFamily="34" charset="0"/>
                      </a:endParaRPr>
                    </a:p>
                  </a:txBody>
                  <a:tcPr marL="0" marR="0" marT="0" marB="0" anchor="b"/>
                </a:tc>
                <a:tc>
                  <a:txBody>
                    <a:bodyPr/>
                    <a:lstStyle/>
                    <a:p>
                      <a:pPr algn="l" fontAlgn="b"/>
                      <a:endParaRPr lang="en-US" sz="700" b="0" i="0" u="none" strike="noStrike">
                        <a:effectLst/>
                        <a:latin typeface="Arial" panose="020B0604020202020204" pitchFamily="34" charset="0"/>
                      </a:endParaRPr>
                    </a:p>
                  </a:txBody>
                  <a:tcPr marL="0" marR="0" marT="0" marB="0" anchor="b"/>
                </a:tc>
                <a:tc>
                  <a:txBody>
                    <a:bodyPr/>
                    <a:lstStyle/>
                    <a:p>
                      <a:pPr algn="l" fontAlgn="b"/>
                      <a:r>
                        <a:rPr lang="en-US" sz="700" b="0" u="none" strike="noStrike">
                          <a:effectLst/>
                        </a:rPr>
                        <a:t> </a:t>
                      </a:r>
                      <a:endParaRPr lang="en-US" sz="700" b="0" i="0" u="none" strike="noStrike">
                        <a:effectLst/>
                        <a:latin typeface="Arial" panose="020B0604020202020204" pitchFamily="34" charset="0"/>
                      </a:endParaRPr>
                    </a:p>
                  </a:txBody>
                  <a:tcPr marL="0" marR="0" marT="0" marB="0" anchor="b"/>
                </a:tc>
                <a:extLst>
                  <a:ext uri="{0D108BD9-81ED-4DB2-BD59-A6C34878D82A}">
                    <a16:rowId xmlns:a16="http://schemas.microsoft.com/office/drawing/2014/main" val="1948210445"/>
                  </a:ext>
                </a:extLst>
              </a:tr>
              <a:tr h="240714">
                <a:tc>
                  <a:txBody>
                    <a:bodyPr/>
                    <a:lstStyle/>
                    <a:p>
                      <a:pPr algn="l" fontAlgn="b"/>
                      <a:r>
                        <a:rPr lang="en-US" sz="700" b="0" u="none" strike="noStrike">
                          <a:effectLst/>
                        </a:rPr>
                        <a:t> </a:t>
                      </a:r>
                      <a:endParaRPr lang="en-US" sz="700" b="0" i="0" u="none" strike="noStrike">
                        <a:effectLst/>
                        <a:latin typeface="Arial" panose="020B0604020202020204" pitchFamily="34" charset="0"/>
                      </a:endParaRPr>
                    </a:p>
                  </a:txBody>
                  <a:tcPr marL="0" marR="0" marT="0" marB="0" anchor="b"/>
                </a:tc>
                <a:tc>
                  <a:txBody>
                    <a:bodyPr/>
                    <a:lstStyle/>
                    <a:p>
                      <a:pPr algn="l" fontAlgn="b"/>
                      <a:r>
                        <a:rPr lang="en-US" sz="700" b="0" u="none" strike="noStrike">
                          <a:effectLst/>
                          <a:highlight>
                            <a:srgbClr val="FFFFFF"/>
                          </a:highlight>
                        </a:rPr>
                        <a:t>Customer Other*</a:t>
                      </a:r>
                      <a:endParaRPr lang="en-US" sz="700" b="0" i="0" u="none" strike="noStrike">
                        <a:effectLst/>
                        <a:highlight>
                          <a:srgbClr val="FFFFFF"/>
                        </a:highlight>
                        <a:latin typeface="Arial" panose="020B0604020202020204" pitchFamily="34" charset="0"/>
                      </a:endParaRPr>
                    </a:p>
                  </a:txBody>
                  <a:tcPr marL="0" marR="0" marT="0" marB="0" anchor="b"/>
                </a:tc>
                <a:tc>
                  <a:txBody>
                    <a:bodyPr/>
                    <a:lstStyle/>
                    <a:p>
                      <a:pPr algn="l" fontAlgn="b"/>
                      <a:r>
                        <a:rPr lang="en-US" sz="700" b="0" u="none" strike="noStrike">
                          <a:effectLst/>
                          <a:highlight>
                            <a:srgbClr val="FFFF00"/>
                          </a:highlight>
                        </a:rPr>
                        <a:t> $                             - </a:t>
                      </a:r>
                      <a:endParaRPr lang="en-US" sz="700" b="0" i="0" u="none" strike="noStrike">
                        <a:effectLst/>
                        <a:highlight>
                          <a:srgbClr val="FFFF00"/>
                        </a:highlight>
                        <a:latin typeface="Arial" panose="020B0604020202020204" pitchFamily="34" charset="0"/>
                      </a:endParaRPr>
                    </a:p>
                  </a:txBody>
                  <a:tcPr marL="0" marR="0" marT="0" marB="0" anchor="b"/>
                </a:tc>
                <a:tc>
                  <a:txBody>
                    <a:bodyPr/>
                    <a:lstStyle/>
                    <a:p>
                      <a:pPr algn="ctr" fontAlgn="b"/>
                      <a:r>
                        <a:rPr lang="en-US" sz="800" b="0" u="none" strike="noStrike">
                          <a:effectLst/>
                        </a:rPr>
                        <a:t>÷</a:t>
                      </a:r>
                      <a:endParaRPr lang="en-US" sz="800" b="0" i="0" u="none" strike="noStrike">
                        <a:effectLst/>
                        <a:latin typeface="Arial" panose="020B0604020202020204" pitchFamily="34" charset="0"/>
                      </a:endParaRPr>
                    </a:p>
                  </a:txBody>
                  <a:tcPr marL="0" marR="0" marT="0" marB="0" anchor="b"/>
                </a:tc>
                <a:tc>
                  <a:txBody>
                    <a:bodyPr/>
                    <a:lstStyle/>
                    <a:p>
                      <a:pPr algn="l" fontAlgn="b"/>
                      <a:r>
                        <a:rPr lang="en-US" sz="700" b="0" u="none" strike="noStrike">
                          <a:effectLst/>
                          <a:highlight>
                            <a:srgbClr val="FFFFFF"/>
                          </a:highlight>
                        </a:rPr>
                        <a:t> </a:t>
                      </a:r>
                      <a:endParaRPr lang="en-US" sz="700" b="0" i="0" u="none" strike="noStrike">
                        <a:effectLst/>
                        <a:highlight>
                          <a:srgbClr val="FFFFFF"/>
                        </a:highlight>
                        <a:latin typeface="Arial" panose="020B0604020202020204" pitchFamily="34" charset="0"/>
                      </a:endParaRPr>
                    </a:p>
                  </a:txBody>
                  <a:tcPr marL="0" marR="0" marT="0" marB="0" anchor="b"/>
                </a:tc>
                <a:tc>
                  <a:txBody>
                    <a:bodyPr/>
                    <a:lstStyle/>
                    <a:p>
                      <a:pPr algn="ctr" fontAlgn="b"/>
                      <a:r>
                        <a:rPr lang="en-US" sz="700" b="0" u="none" strike="noStrike">
                          <a:solidFill>
                            <a:srgbClr val="FFFFFF"/>
                          </a:solidFill>
                          <a:effectLst/>
                          <a:highlight>
                            <a:srgbClr val="4472C4"/>
                          </a:highlight>
                        </a:rPr>
                        <a:t>=</a:t>
                      </a:r>
                      <a:endParaRPr lang="en-US" sz="700" b="0" i="0" u="none" strike="noStrike">
                        <a:solidFill>
                          <a:srgbClr val="FFFFFF"/>
                        </a:solidFill>
                        <a:effectLst/>
                        <a:highlight>
                          <a:srgbClr val="4472C4"/>
                        </a:highlight>
                        <a:latin typeface="Arial" panose="020B0604020202020204" pitchFamily="34" charset="0"/>
                      </a:endParaRPr>
                    </a:p>
                  </a:txBody>
                  <a:tcPr marL="0" marR="0" marT="0" marB="0" anchor="b"/>
                </a:tc>
                <a:tc>
                  <a:txBody>
                    <a:bodyPr/>
                    <a:lstStyle/>
                    <a:p>
                      <a:pPr algn="r" fontAlgn="b"/>
                      <a:r>
                        <a:rPr lang="en-US" sz="700" b="0" u="none" strike="noStrike">
                          <a:effectLst/>
                          <a:highlight>
                            <a:srgbClr val="FFFF00"/>
                          </a:highlight>
                        </a:rPr>
                        <a:t>0.00</a:t>
                      </a:r>
                      <a:endParaRPr lang="en-US" sz="700" b="0" i="0" u="none" strike="noStrike">
                        <a:effectLst/>
                        <a:highlight>
                          <a:srgbClr val="FFFF00"/>
                        </a:highlight>
                        <a:latin typeface="Arial" panose="020B0604020202020204" pitchFamily="34" charset="0"/>
                      </a:endParaRPr>
                    </a:p>
                  </a:txBody>
                  <a:tcPr marL="0" marR="0" marT="0" marB="0" anchor="b"/>
                </a:tc>
                <a:tc>
                  <a:txBody>
                    <a:bodyPr/>
                    <a:lstStyle/>
                    <a:p>
                      <a:pPr algn="l" fontAlgn="b"/>
                      <a:r>
                        <a:rPr lang="en-US" sz="700" b="0" u="none" strike="noStrike">
                          <a:solidFill>
                            <a:srgbClr val="FFFFFF"/>
                          </a:solidFill>
                          <a:effectLst/>
                          <a:highlight>
                            <a:srgbClr val="4472C4"/>
                          </a:highlight>
                        </a:rPr>
                        <a:t> </a:t>
                      </a:r>
                      <a:endParaRPr lang="en-US" sz="700" b="0" i="0" u="none" strike="noStrike">
                        <a:solidFill>
                          <a:srgbClr val="FFFFFF"/>
                        </a:solidFill>
                        <a:effectLst/>
                        <a:highlight>
                          <a:srgbClr val="4472C4"/>
                        </a:highlight>
                        <a:latin typeface="Arial" panose="020B0604020202020204" pitchFamily="34" charset="0"/>
                      </a:endParaRPr>
                    </a:p>
                  </a:txBody>
                  <a:tcPr marL="0" marR="0" marT="0" marB="0" anchor="b"/>
                </a:tc>
                <a:tc>
                  <a:txBody>
                    <a:bodyPr/>
                    <a:lstStyle/>
                    <a:p>
                      <a:pPr algn="l" fontAlgn="b"/>
                      <a:endParaRPr lang="en-US" sz="700" b="0" i="0" u="none" strike="noStrike">
                        <a:effectLst/>
                        <a:latin typeface="Arial" panose="020B0604020202020204" pitchFamily="34" charset="0"/>
                      </a:endParaRPr>
                    </a:p>
                  </a:txBody>
                  <a:tcPr marL="0" marR="0" marT="0" marB="0" anchor="b"/>
                </a:tc>
                <a:tc>
                  <a:txBody>
                    <a:bodyPr/>
                    <a:lstStyle/>
                    <a:p>
                      <a:pPr algn="l" fontAlgn="b"/>
                      <a:r>
                        <a:rPr lang="en-US" sz="700" b="0" u="none" strike="noStrike">
                          <a:effectLst/>
                        </a:rPr>
                        <a:t> </a:t>
                      </a:r>
                      <a:endParaRPr lang="en-US" sz="700" b="0" i="0" u="none" strike="noStrike">
                        <a:effectLst/>
                        <a:latin typeface="Arial" panose="020B0604020202020204" pitchFamily="34" charset="0"/>
                      </a:endParaRPr>
                    </a:p>
                  </a:txBody>
                  <a:tcPr marL="0" marR="0" marT="0" marB="0" anchor="b"/>
                </a:tc>
                <a:extLst>
                  <a:ext uri="{0D108BD9-81ED-4DB2-BD59-A6C34878D82A}">
                    <a16:rowId xmlns:a16="http://schemas.microsoft.com/office/drawing/2014/main" val="1650306066"/>
                  </a:ext>
                </a:extLst>
              </a:tr>
              <a:tr h="240714">
                <a:tc>
                  <a:txBody>
                    <a:bodyPr/>
                    <a:lstStyle/>
                    <a:p>
                      <a:pPr algn="l" fontAlgn="b"/>
                      <a:r>
                        <a:rPr lang="en-US" sz="700" b="0" u="none" strike="noStrike">
                          <a:effectLst/>
                        </a:rPr>
                        <a:t> </a:t>
                      </a:r>
                      <a:endParaRPr lang="en-US" sz="700" b="0" i="0" u="none" strike="noStrike">
                        <a:effectLst/>
                        <a:latin typeface="Arial" panose="020B0604020202020204" pitchFamily="34" charset="0"/>
                      </a:endParaRPr>
                    </a:p>
                  </a:txBody>
                  <a:tcPr marL="0" marR="0" marT="0" marB="0" anchor="b"/>
                </a:tc>
                <a:tc>
                  <a:txBody>
                    <a:bodyPr/>
                    <a:lstStyle/>
                    <a:p>
                      <a:pPr algn="l" fontAlgn="b"/>
                      <a:r>
                        <a:rPr lang="en-US" sz="700" b="0" u="none" strike="noStrike">
                          <a:effectLst/>
                          <a:highlight>
                            <a:srgbClr val="FFFFFF"/>
                          </a:highlight>
                        </a:rPr>
                        <a:t>Warranty</a:t>
                      </a:r>
                      <a:endParaRPr lang="en-US" sz="700" b="0" i="0" u="none" strike="noStrike">
                        <a:effectLst/>
                        <a:highlight>
                          <a:srgbClr val="FFFFFF"/>
                        </a:highlight>
                        <a:latin typeface="Arial" panose="020B0604020202020204" pitchFamily="34" charset="0"/>
                      </a:endParaRPr>
                    </a:p>
                  </a:txBody>
                  <a:tcPr marL="0" marR="0" marT="0" marB="0" anchor="b"/>
                </a:tc>
                <a:tc>
                  <a:txBody>
                    <a:bodyPr/>
                    <a:lstStyle/>
                    <a:p>
                      <a:pPr algn="l" fontAlgn="b"/>
                      <a:r>
                        <a:rPr lang="en-US" sz="700" b="0" u="none" strike="noStrike">
                          <a:effectLst/>
                          <a:highlight>
                            <a:srgbClr val="FFFF00"/>
                          </a:highlight>
                        </a:rPr>
                        <a:t> $                    37,540 </a:t>
                      </a:r>
                      <a:endParaRPr lang="en-US" sz="700" b="0" i="0" u="none" strike="noStrike">
                        <a:effectLst/>
                        <a:highlight>
                          <a:srgbClr val="FFFF00"/>
                        </a:highlight>
                        <a:latin typeface="Arial" panose="020B0604020202020204" pitchFamily="34" charset="0"/>
                      </a:endParaRPr>
                    </a:p>
                  </a:txBody>
                  <a:tcPr marL="0" marR="0" marT="0" marB="0" anchor="b"/>
                </a:tc>
                <a:tc>
                  <a:txBody>
                    <a:bodyPr/>
                    <a:lstStyle/>
                    <a:p>
                      <a:pPr algn="ctr" fontAlgn="b"/>
                      <a:r>
                        <a:rPr lang="en-US" sz="800" b="0" u="none" strike="noStrike">
                          <a:effectLst/>
                        </a:rPr>
                        <a:t>÷</a:t>
                      </a:r>
                      <a:endParaRPr lang="en-US" sz="800" b="0" i="0" u="none" strike="noStrike">
                        <a:effectLst/>
                        <a:latin typeface="Arial" panose="020B0604020202020204" pitchFamily="34" charset="0"/>
                      </a:endParaRPr>
                    </a:p>
                  </a:txBody>
                  <a:tcPr marL="0" marR="0" marT="0" marB="0" anchor="b"/>
                </a:tc>
                <a:tc>
                  <a:txBody>
                    <a:bodyPr/>
                    <a:lstStyle/>
                    <a:p>
                      <a:pPr algn="r" fontAlgn="b"/>
                      <a:r>
                        <a:rPr lang="en-US" sz="700" b="0" u="none" strike="noStrike">
                          <a:effectLst/>
                          <a:highlight>
                            <a:srgbClr val="FFFFFF"/>
                          </a:highlight>
                        </a:rPr>
                        <a:t>220.00 </a:t>
                      </a:r>
                      <a:endParaRPr lang="en-US" sz="700" b="0" i="0" u="none" strike="noStrike">
                        <a:effectLst/>
                        <a:highlight>
                          <a:srgbClr val="FFFFFF"/>
                        </a:highlight>
                        <a:latin typeface="Arial" panose="020B0604020202020204" pitchFamily="34" charset="0"/>
                      </a:endParaRPr>
                    </a:p>
                  </a:txBody>
                  <a:tcPr marL="0" marR="0" marT="0" marB="0" anchor="b"/>
                </a:tc>
                <a:tc>
                  <a:txBody>
                    <a:bodyPr/>
                    <a:lstStyle/>
                    <a:p>
                      <a:pPr algn="ctr" fontAlgn="b"/>
                      <a:r>
                        <a:rPr lang="en-US" sz="700" b="0" u="none" strike="noStrike">
                          <a:solidFill>
                            <a:srgbClr val="FFFFFF"/>
                          </a:solidFill>
                          <a:effectLst/>
                          <a:highlight>
                            <a:srgbClr val="4472C4"/>
                          </a:highlight>
                        </a:rPr>
                        <a:t>=</a:t>
                      </a:r>
                      <a:endParaRPr lang="en-US" sz="700" b="0" i="0" u="none" strike="noStrike">
                        <a:solidFill>
                          <a:srgbClr val="FFFFFF"/>
                        </a:solidFill>
                        <a:effectLst/>
                        <a:highlight>
                          <a:srgbClr val="4472C4"/>
                        </a:highlight>
                        <a:latin typeface="Arial" panose="020B0604020202020204" pitchFamily="34" charset="0"/>
                      </a:endParaRPr>
                    </a:p>
                  </a:txBody>
                  <a:tcPr marL="0" marR="0" marT="0" marB="0" anchor="b"/>
                </a:tc>
                <a:tc>
                  <a:txBody>
                    <a:bodyPr/>
                    <a:lstStyle/>
                    <a:p>
                      <a:pPr algn="r" fontAlgn="b"/>
                      <a:r>
                        <a:rPr lang="en-US" sz="700" b="0" u="none" strike="noStrike">
                          <a:effectLst/>
                          <a:highlight>
                            <a:srgbClr val="FFFF00"/>
                          </a:highlight>
                        </a:rPr>
                        <a:t>170.6</a:t>
                      </a:r>
                      <a:endParaRPr lang="en-US" sz="700" b="0" i="0" u="none" strike="noStrike">
                        <a:effectLst/>
                        <a:highlight>
                          <a:srgbClr val="FFFF00"/>
                        </a:highlight>
                        <a:latin typeface="Arial" panose="020B0604020202020204" pitchFamily="34" charset="0"/>
                      </a:endParaRPr>
                    </a:p>
                  </a:txBody>
                  <a:tcPr marL="0" marR="0" marT="0" marB="0" anchor="b"/>
                </a:tc>
                <a:tc>
                  <a:txBody>
                    <a:bodyPr/>
                    <a:lstStyle/>
                    <a:p>
                      <a:pPr algn="l" fontAlgn="b"/>
                      <a:r>
                        <a:rPr lang="en-US" sz="700" b="0" u="none" strike="noStrike">
                          <a:solidFill>
                            <a:srgbClr val="FFFFFF"/>
                          </a:solidFill>
                          <a:effectLst/>
                          <a:highlight>
                            <a:srgbClr val="4472C4"/>
                          </a:highlight>
                        </a:rPr>
                        <a:t> </a:t>
                      </a:r>
                      <a:endParaRPr lang="en-US" sz="700" b="0" i="0" u="none" strike="noStrike">
                        <a:solidFill>
                          <a:srgbClr val="FFFFFF"/>
                        </a:solidFill>
                        <a:effectLst/>
                        <a:highlight>
                          <a:srgbClr val="4472C4"/>
                        </a:highlight>
                        <a:latin typeface="Arial" panose="020B0604020202020204" pitchFamily="34" charset="0"/>
                      </a:endParaRPr>
                    </a:p>
                  </a:txBody>
                  <a:tcPr marL="0" marR="0" marT="0" marB="0" anchor="b"/>
                </a:tc>
                <a:tc>
                  <a:txBody>
                    <a:bodyPr/>
                    <a:lstStyle/>
                    <a:p>
                      <a:pPr algn="l" fontAlgn="b"/>
                      <a:endParaRPr lang="en-US" sz="700" b="0" i="0" u="none" strike="noStrike">
                        <a:effectLst/>
                        <a:latin typeface="Arial" panose="020B0604020202020204" pitchFamily="34" charset="0"/>
                      </a:endParaRPr>
                    </a:p>
                  </a:txBody>
                  <a:tcPr marL="0" marR="0" marT="0" marB="0" anchor="b"/>
                </a:tc>
                <a:tc>
                  <a:txBody>
                    <a:bodyPr/>
                    <a:lstStyle/>
                    <a:p>
                      <a:pPr algn="l" fontAlgn="b"/>
                      <a:r>
                        <a:rPr lang="en-US" sz="700" b="0" u="none" strike="noStrike">
                          <a:effectLst/>
                        </a:rPr>
                        <a:t> </a:t>
                      </a:r>
                      <a:endParaRPr lang="en-US" sz="700" b="0" i="0" u="none" strike="noStrike">
                        <a:effectLst/>
                        <a:latin typeface="Arial" panose="020B0604020202020204" pitchFamily="34" charset="0"/>
                      </a:endParaRPr>
                    </a:p>
                  </a:txBody>
                  <a:tcPr marL="0" marR="0" marT="0" marB="0" anchor="b"/>
                </a:tc>
                <a:extLst>
                  <a:ext uri="{0D108BD9-81ED-4DB2-BD59-A6C34878D82A}">
                    <a16:rowId xmlns:a16="http://schemas.microsoft.com/office/drawing/2014/main" val="2504683875"/>
                  </a:ext>
                </a:extLst>
              </a:tr>
              <a:tr h="240714">
                <a:tc>
                  <a:txBody>
                    <a:bodyPr/>
                    <a:lstStyle/>
                    <a:p>
                      <a:pPr algn="l" fontAlgn="b"/>
                      <a:r>
                        <a:rPr lang="en-US" sz="700" b="0" u="none" strike="noStrike">
                          <a:effectLst/>
                        </a:rPr>
                        <a:t> </a:t>
                      </a:r>
                      <a:endParaRPr lang="en-US" sz="700" b="0" i="0" u="none" strike="noStrike">
                        <a:effectLst/>
                        <a:latin typeface="Arial" panose="020B0604020202020204" pitchFamily="34" charset="0"/>
                      </a:endParaRPr>
                    </a:p>
                  </a:txBody>
                  <a:tcPr marL="0" marR="0" marT="0" marB="0" anchor="b"/>
                </a:tc>
                <a:tc>
                  <a:txBody>
                    <a:bodyPr/>
                    <a:lstStyle/>
                    <a:p>
                      <a:pPr algn="l" fontAlgn="b"/>
                      <a:r>
                        <a:rPr lang="en-US" sz="700" b="0" u="none" strike="noStrike">
                          <a:effectLst/>
                          <a:highlight>
                            <a:srgbClr val="FFFFFF"/>
                          </a:highlight>
                        </a:rPr>
                        <a:t>Internal</a:t>
                      </a:r>
                      <a:endParaRPr lang="en-US" sz="700" b="0" i="0" u="none" strike="noStrike">
                        <a:effectLst/>
                        <a:highlight>
                          <a:srgbClr val="FFFFFF"/>
                        </a:highlight>
                        <a:latin typeface="Arial" panose="020B0604020202020204" pitchFamily="34" charset="0"/>
                      </a:endParaRPr>
                    </a:p>
                  </a:txBody>
                  <a:tcPr marL="0" marR="0" marT="0" marB="0" anchor="b"/>
                </a:tc>
                <a:tc>
                  <a:txBody>
                    <a:bodyPr/>
                    <a:lstStyle/>
                    <a:p>
                      <a:pPr algn="l" fontAlgn="b"/>
                      <a:r>
                        <a:rPr lang="en-US" sz="700" b="0" u="none" strike="noStrike">
                          <a:effectLst/>
                          <a:highlight>
                            <a:srgbClr val="FFFF00"/>
                          </a:highlight>
                        </a:rPr>
                        <a:t> $                    19,258 </a:t>
                      </a:r>
                      <a:endParaRPr lang="en-US" sz="700" b="0" i="0" u="none" strike="noStrike">
                        <a:effectLst/>
                        <a:highlight>
                          <a:srgbClr val="FFFF00"/>
                        </a:highlight>
                        <a:latin typeface="Arial" panose="020B0604020202020204" pitchFamily="34" charset="0"/>
                      </a:endParaRPr>
                    </a:p>
                  </a:txBody>
                  <a:tcPr marL="0" marR="0" marT="0" marB="0" anchor="b"/>
                </a:tc>
                <a:tc>
                  <a:txBody>
                    <a:bodyPr/>
                    <a:lstStyle/>
                    <a:p>
                      <a:pPr algn="ctr" fontAlgn="b"/>
                      <a:r>
                        <a:rPr lang="en-US" sz="800" b="0" u="none" strike="noStrike">
                          <a:effectLst/>
                        </a:rPr>
                        <a:t>÷</a:t>
                      </a:r>
                      <a:endParaRPr lang="en-US" sz="800" b="0" i="0" u="none" strike="noStrike">
                        <a:effectLst/>
                        <a:latin typeface="Arial" panose="020B0604020202020204" pitchFamily="34" charset="0"/>
                      </a:endParaRPr>
                    </a:p>
                  </a:txBody>
                  <a:tcPr marL="0" marR="0" marT="0" marB="0" anchor="b"/>
                </a:tc>
                <a:tc>
                  <a:txBody>
                    <a:bodyPr/>
                    <a:lstStyle/>
                    <a:p>
                      <a:pPr algn="r" fontAlgn="b"/>
                      <a:r>
                        <a:rPr lang="en-US" sz="700" b="0" u="none" strike="noStrike">
                          <a:effectLst/>
                          <a:highlight>
                            <a:srgbClr val="FFFFFF"/>
                          </a:highlight>
                        </a:rPr>
                        <a:t>223.00 </a:t>
                      </a:r>
                      <a:endParaRPr lang="en-US" sz="700" b="0" i="0" u="none" strike="noStrike">
                        <a:effectLst/>
                        <a:highlight>
                          <a:srgbClr val="FFFFFF"/>
                        </a:highlight>
                        <a:latin typeface="Arial" panose="020B0604020202020204" pitchFamily="34" charset="0"/>
                      </a:endParaRPr>
                    </a:p>
                  </a:txBody>
                  <a:tcPr marL="0" marR="0" marT="0" marB="0" anchor="b"/>
                </a:tc>
                <a:tc>
                  <a:txBody>
                    <a:bodyPr/>
                    <a:lstStyle/>
                    <a:p>
                      <a:pPr algn="ctr" fontAlgn="b"/>
                      <a:r>
                        <a:rPr lang="en-US" sz="700" b="0" u="none" strike="noStrike">
                          <a:solidFill>
                            <a:srgbClr val="FFFFFF"/>
                          </a:solidFill>
                          <a:effectLst/>
                          <a:highlight>
                            <a:srgbClr val="4472C4"/>
                          </a:highlight>
                        </a:rPr>
                        <a:t>=</a:t>
                      </a:r>
                      <a:endParaRPr lang="en-US" sz="700" b="0" i="0" u="none" strike="noStrike">
                        <a:solidFill>
                          <a:srgbClr val="FFFFFF"/>
                        </a:solidFill>
                        <a:effectLst/>
                        <a:highlight>
                          <a:srgbClr val="4472C4"/>
                        </a:highlight>
                        <a:latin typeface="Arial" panose="020B0604020202020204" pitchFamily="34" charset="0"/>
                      </a:endParaRPr>
                    </a:p>
                  </a:txBody>
                  <a:tcPr marL="0" marR="0" marT="0" marB="0" anchor="b"/>
                </a:tc>
                <a:tc>
                  <a:txBody>
                    <a:bodyPr/>
                    <a:lstStyle/>
                    <a:p>
                      <a:pPr algn="r" fontAlgn="b"/>
                      <a:r>
                        <a:rPr lang="en-US" sz="700" b="0" u="none" strike="noStrike">
                          <a:effectLst/>
                          <a:highlight>
                            <a:srgbClr val="FFFF00"/>
                          </a:highlight>
                        </a:rPr>
                        <a:t>86.4</a:t>
                      </a:r>
                      <a:endParaRPr lang="en-US" sz="700" b="0" i="0" u="none" strike="noStrike">
                        <a:effectLst/>
                        <a:highlight>
                          <a:srgbClr val="FFFF00"/>
                        </a:highlight>
                        <a:latin typeface="Arial" panose="020B0604020202020204" pitchFamily="34" charset="0"/>
                      </a:endParaRPr>
                    </a:p>
                  </a:txBody>
                  <a:tcPr marL="0" marR="0" marT="0" marB="0" anchor="b"/>
                </a:tc>
                <a:tc>
                  <a:txBody>
                    <a:bodyPr/>
                    <a:lstStyle/>
                    <a:p>
                      <a:pPr algn="l" fontAlgn="b"/>
                      <a:r>
                        <a:rPr lang="en-US" sz="700" b="0" u="none" strike="noStrike">
                          <a:solidFill>
                            <a:srgbClr val="FFFFFF"/>
                          </a:solidFill>
                          <a:effectLst/>
                          <a:highlight>
                            <a:srgbClr val="4472C4"/>
                          </a:highlight>
                        </a:rPr>
                        <a:t> </a:t>
                      </a:r>
                      <a:endParaRPr lang="en-US" sz="700" b="0" i="0" u="none" strike="noStrike">
                        <a:solidFill>
                          <a:srgbClr val="FFFFFF"/>
                        </a:solidFill>
                        <a:effectLst/>
                        <a:highlight>
                          <a:srgbClr val="4472C4"/>
                        </a:highlight>
                        <a:latin typeface="Arial" panose="020B0604020202020204" pitchFamily="34" charset="0"/>
                      </a:endParaRPr>
                    </a:p>
                  </a:txBody>
                  <a:tcPr marL="0" marR="0" marT="0" marB="0" anchor="b"/>
                </a:tc>
                <a:tc>
                  <a:txBody>
                    <a:bodyPr/>
                    <a:lstStyle/>
                    <a:p>
                      <a:pPr algn="l" fontAlgn="b"/>
                      <a:endParaRPr lang="en-US" sz="700" b="0" i="0" u="none" strike="noStrike">
                        <a:effectLst/>
                        <a:latin typeface="Arial" panose="020B0604020202020204" pitchFamily="34" charset="0"/>
                      </a:endParaRPr>
                    </a:p>
                  </a:txBody>
                  <a:tcPr marL="0" marR="0" marT="0" marB="0" anchor="b"/>
                </a:tc>
                <a:tc>
                  <a:txBody>
                    <a:bodyPr/>
                    <a:lstStyle/>
                    <a:p>
                      <a:pPr algn="l" fontAlgn="b"/>
                      <a:r>
                        <a:rPr lang="en-US" sz="700" b="0" u="none" strike="noStrike">
                          <a:effectLst/>
                        </a:rPr>
                        <a:t> </a:t>
                      </a:r>
                      <a:endParaRPr lang="en-US" sz="700" b="0" i="0" u="none" strike="noStrike">
                        <a:effectLst/>
                        <a:latin typeface="Arial" panose="020B0604020202020204" pitchFamily="34" charset="0"/>
                      </a:endParaRPr>
                    </a:p>
                  </a:txBody>
                  <a:tcPr marL="0" marR="0" marT="0" marB="0" anchor="b"/>
                </a:tc>
                <a:extLst>
                  <a:ext uri="{0D108BD9-81ED-4DB2-BD59-A6C34878D82A}">
                    <a16:rowId xmlns:a16="http://schemas.microsoft.com/office/drawing/2014/main" val="1100012355"/>
                  </a:ext>
                </a:extLst>
              </a:tr>
              <a:tr h="240714">
                <a:tc>
                  <a:txBody>
                    <a:bodyPr/>
                    <a:lstStyle/>
                    <a:p>
                      <a:pPr algn="l" fontAlgn="b"/>
                      <a:r>
                        <a:rPr lang="en-US" sz="700" b="0" u="none" strike="noStrike">
                          <a:effectLst/>
                        </a:rPr>
                        <a:t> </a:t>
                      </a:r>
                      <a:endParaRPr lang="en-US" sz="700" b="0" i="0" u="none" strike="noStrike">
                        <a:effectLst/>
                        <a:latin typeface="Arial" panose="020B0604020202020204" pitchFamily="34" charset="0"/>
                      </a:endParaRPr>
                    </a:p>
                  </a:txBody>
                  <a:tcPr marL="0" marR="0" marT="0" marB="0" anchor="b"/>
                </a:tc>
                <a:tc>
                  <a:txBody>
                    <a:bodyPr/>
                    <a:lstStyle/>
                    <a:p>
                      <a:pPr algn="l" fontAlgn="b"/>
                      <a:r>
                        <a:rPr lang="en-US" sz="700" b="0" u="none" strike="noStrike">
                          <a:effectLst/>
                          <a:highlight>
                            <a:srgbClr val="FFFFFF"/>
                          </a:highlight>
                        </a:rPr>
                        <a:t>New Vehicle Prep</a:t>
                      </a:r>
                      <a:endParaRPr lang="en-US" sz="700" b="0" i="0" u="none" strike="noStrike">
                        <a:effectLst/>
                        <a:highlight>
                          <a:srgbClr val="FFFFFF"/>
                        </a:highlight>
                        <a:latin typeface="Arial" panose="020B0604020202020204" pitchFamily="34" charset="0"/>
                      </a:endParaRPr>
                    </a:p>
                  </a:txBody>
                  <a:tcPr marL="0" marR="0" marT="0" marB="0" anchor="b"/>
                </a:tc>
                <a:tc>
                  <a:txBody>
                    <a:bodyPr/>
                    <a:lstStyle/>
                    <a:p>
                      <a:pPr algn="l" fontAlgn="b"/>
                      <a:r>
                        <a:rPr lang="en-US" sz="700" b="0" u="none" strike="noStrike">
                          <a:effectLst/>
                          <a:highlight>
                            <a:srgbClr val="FFFF00"/>
                          </a:highlight>
                        </a:rPr>
                        <a:t> $                             - </a:t>
                      </a:r>
                      <a:endParaRPr lang="en-US" sz="700" b="0" i="0" u="none" strike="noStrike">
                        <a:effectLst/>
                        <a:highlight>
                          <a:srgbClr val="FFFF00"/>
                        </a:highlight>
                        <a:latin typeface="Arial" panose="020B0604020202020204" pitchFamily="34" charset="0"/>
                      </a:endParaRPr>
                    </a:p>
                  </a:txBody>
                  <a:tcPr marL="0" marR="0" marT="0" marB="0" anchor="b"/>
                </a:tc>
                <a:tc>
                  <a:txBody>
                    <a:bodyPr/>
                    <a:lstStyle/>
                    <a:p>
                      <a:pPr algn="ctr" fontAlgn="b"/>
                      <a:r>
                        <a:rPr lang="en-US" sz="800" b="0" u="none" strike="noStrike">
                          <a:effectLst/>
                        </a:rPr>
                        <a:t>÷</a:t>
                      </a:r>
                      <a:endParaRPr lang="en-US" sz="800" b="0" i="0" u="none" strike="noStrike">
                        <a:effectLst/>
                        <a:latin typeface="Arial" panose="020B0604020202020204" pitchFamily="34" charset="0"/>
                      </a:endParaRPr>
                    </a:p>
                  </a:txBody>
                  <a:tcPr marL="0" marR="0" marT="0" marB="0" anchor="b"/>
                </a:tc>
                <a:tc>
                  <a:txBody>
                    <a:bodyPr/>
                    <a:lstStyle/>
                    <a:p>
                      <a:pPr algn="l" fontAlgn="b"/>
                      <a:r>
                        <a:rPr lang="en-US" sz="700" b="0" u="none" strike="noStrike">
                          <a:effectLst/>
                          <a:highlight>
                            <a:srgbClr val="FFFFFF"/>
                          </a:highlight>
                        </a:rPr>
                        <a:t> </a:t>
                      </a:r>
                      <a:endParaRPr lang="en-US" sz="700" b="0" i="0" u="none" strike="noStrike">
                        <a:effectLst/>
                        <a:highlight>
                          <a:srgbClr val="FFFFFF"/>
                        </a:highlight>
                        <a:latin typeface="Arial" panose="020B0604020202020204" pitchFamily="34" charset="0"/>
                      </a:endParaRPr>
                    </a:p>
                  </a:txBody>
                  <a:tcPr marL="0" marR="0" marT="0" marB="0" anchor="b"/>
                </a:tc>
                <a:tc>
                  <a:txBody>
                    <a:bodyPr/>
                    <a:lstStyle/>
                    <a:p>
                      <a:pPr algn="ctr" fontAlgn="b"/>
                      <a:r>
                        <a:rPr lang="en-US" sz="700" b="0" u="none" strike="noStrike">
                          <a:solidFill>
                            <a:srgbClr val="FFFFFF"/>
                          </a:solidFill>
                          <a:effectLst/>
                          <a:highlight>
                            <a:srgbClr val="4472C4"/>
                          </a:highlight>
                        </a:rPr>
                        <a:t>=</a:t>
                      </a:r>
                      <a:endParaRPr lang="en-US" sz="700" b="0" i="0" u="none" strike="noStrike">
                        <a:solidFill>
                          <a:srgbClr val="FFFFFF"/>
                        </a:solidFill>
                        <a:effectLst/>
                        <a:highlight>
                          <a:srgbClr val="4472C4"/>
                        </a:highlight>
                        <a:latin typeface="Arial" panose="020B0604020202020204" pitchFamily="34" charset="0"/>
                      </a:endParaRPr>
                    </a:p>
                  </a:txBody>
                  <a:tcPr marL="0" marR="0" marT="0" marB="0" anchor="b"/>
                </a:tc>
                <a:tc>
                  <a:txBody>
                    <a:bodyPr/>
                    <a:lstStyle/>
                    <a:p>
                      <a:pPr algn="r" fontAlgn="b"/>
                      <a:r>
                        <a:rPr lang="en-US" sz="700" b="0" u="none" strike="noStrike">
                          <a:effectLst/>
                          <a:highlight>
                            <a:srgbClr val="FFFF00"/>
                          </a:highlight>
                        </a:rPr>
                        <a:t>0.00</a:t>
                      </a:r>
                      <a:endParaRPr lang="en-US" sz="700" b="0" i="0" u="none" strike="noStrike">
                        <a:effectLst/>
                        <a:highlight>
                          <a:srgbClr val="FFFF00"/>
                        </a:highlight>
                        <a:latin typeface="Arial" panose="020B0604020202020204" pitchFamily="34" charset="0"/>
                      </a:endParaRPr>
                    </a:p>
                  </a:txBody>
                  <a:tcPr marL="0" marR="0" marT="0" marB="0" anchor="b"/>
                </a:tc>
                <a:tc>
                  <a:txBody>
                    <a:bodyPr/>
                    <a:lstStyle/>
                    <a:p>
                      <a:pPr algn="l" fontAlgn="b"/>
                      <a:r>
                        <a:rPr lang="en-US" sz="700" b="0" u="none" strike="noStrike">
                          <a:solidFill>
                            <a:srgbClr val="FFFFFF"/>
                          </a:solidFill>
                          <a:effectLst/>
                          <a:highlight>
                            <a:srgbClr val="4472C4"/>
                          </a:highlight>
                        </a:rPr>
                        <a:t> </a:t>
                      </a:r>
                      <a:endParaRPr lang="en-US" sz="700" b="0" i="0" u="none" strike="noStrike">
                        <a:solidFill>
                          <a:srgbClr val="FFFFFF"/>
                        </a:solidFill>
                        <a:effectLst/>
                        <a:highlight>
                          <a:srgbClr val="4472C4"/>
                        </a:highlight>
                        <a:latin typeface="Arial" panose="020B0604020202020204" pitchFamily="34" charset="0"/>
                      </a:endParaRPr>
                    </a:p>
                  </a:txBody>
                  <a:tcPr marL="0" marR="0" marT="0" marB="0" anchor="b"/>
                </a:tc>
                <a:tc>
                  <a:txBody>
                    <a:bodyPr/>
                    <a:lstStyle/>
                    <a:p>
                      <a:pPr algn="l" fontAlgn="b"/>
                      <a:endParaRPr lang="en-US" sz="700" b="0" i="0" u="none" strike="noStrike">
                        <a:effectLst/>
                        <a:latin typeface="Arial" panose="020B0604020202020204" pitchFamily="34" charset="0"/>
                      </a:endParaRPr>
                    </a:p>
                  </a:txBody>
                  <a:tcPr marL="0" marR="0" marT="0" marB="0" anchor="b"/>
                </a:tc>
                <a:tc>
                  <a:txBody>
                    <a:bodyPr/>
                    <a:lstStyle/>
                    <a:p>
                      <a:pPr algn="l" fontAlgn="b"/>
                      <a:r>
                        <a:rPr lang="en-US" sz="700" b="0" u="none" strike="noStrike">
                          <a:effectLst/>
                        </a:rPr>
                        <a:t> </a:t>
                      </a:r>
                      <a:endParaRPr lang="en-US" sz="700" b="0" i="0" u="none" strike="noStrike">
                        <a:effectLst/>
                        <a:latin typeface="Arial" panose="020B0604020202020204" pitchFamily="34" charset="0"/>
                      </a:endParaRPr>
                    </a:p>
                  </a:txBody>
                  <a:tcPr marL="0" marR="0" marT="0" marB="0" anchor="b"/>
                </a:tc>
                <a:extLst>
                  <a:ext uri="{0D108BD9-81ED-4DB2-BD59-A6C34878D82A}">
                    <a16:rowId xmlns:a16="http://schemas.microsoft.com/office/drawing/2014/main" val="2585209396"/>
                  </a:ext>
                </a:extLst>
              </a:tr>
              <a:tr h="240714">
                <a:tc>
                  <a:txBody>
                    <a:bodyPr/>
                    <a:lstStyle/>
                    <a:p>
                      <a:pPr algn="l" fontAlgn="b"/>
                      <a:r>
                        <a:rPr lang="en-US" sz="700" b="0" u="none" strike="noStrike">
                          <a:effectLst/>
                        </a:rPr>
                        <a:t> </a:t>
                      </a:r>
                      <a:endParaRPr lang="en-US" sz="700" b="0" i="0" u="none" strike="noStrike">
                        <a:effectLst/>
                        <a:latin typeface="Arial" panose="020B0604020202020204" pitchFamily="34" charset="0"/>
                      </a:endParaRPr>
                    </a:p>
                  </a:txBody>
                  <a:tcPr marL="0" marR="0" marT="0" marB="0" anchor="b"/>
                </a:tc>
                <a:tc>
                  <a:txBody>
                    <a:bodyPr/>
                    <a:lstStyle/>
                    <a:p>
                      <a:pPr algn="l" fontAlgn="b"/>
                      <a:r>
                        <a:rPr lang="en-US" sz="700" b="0" u="none" strike="noStrike">
                          <a:effectLst/>
                          <a:highlight>
                            <a:srgbClr val="FFFFFF"/>
                          </a:highlight>
                        </a:rPr>
                        <a:t>Total</a:t>
                      </a:r>
                      <a:endParaRPr lang="en-US" sz="700" b="0" i="0" u="none" strike="noStrike">
                        <a:effectLst/>
                        <a:highlight>
                          <a:srgbClr val="FFFFFF"/>
                        </a:highlight>
                        <a:latin typeface="Arial" panose="020B0604020202020204" pitchFamily="34" charset="0"/>
                      </a:endParaRPr>
                    </a:p>
                  </a:txBody>
                  <a:tcPr marL="0" marR="0" marT="0" marB="0" anchor="b"/>
                </a:tc>
                <a:tc>
                  <a:txBody>
                    <a:bodyPr/>
                    <a:lstStyle/>
                    <a:p>
                      <a:pPr algn="l" fontAlgn="b"/>
                      <a:r>
                        <a:rPr lang="en-US" sz="700" b="0" u="none" strike="noStrike">
                          <a:effectLst/>
                          <a:highlight>
                            <a:srgbClr val="FFFF00"/>
                          </a:highlight>
                        </a:rPr>
                        <a:t> $                   164,403 </a:t>
                      </a:r>
                      <a:endParaRPr lang="en-US" sz="700" b="0" i="0" u="none" strike="noStrike">
                        <a:effectLst/>
                        <a:highlight>
                          <a:srgbClr val="FFFF00"/>
                        </a:highlight>
                        <a:latin typeface="Arial" panose="020B0604020202020204" pitchFamily="34" charset="0"/>
                      </a:endParaRPr>
                    </a:p>
                  </a:txBody>
                  <a:tcPr marL="0" marR="0" marT="0" marB="0" anchor="b"/>
                </a:tc>
                <a:tc>
                  <a:txBody>
                    <a:bodyPr/>
                    <a:lstStyle/>
                    <a:p>
                      <a:pPr algn="l" fontAlgn="b"/>
                      <a:r>
                        <a:rPr lang="en-US" sz="700" b="0" u="none" strike="noStrike">
                          <a:solidFill>
                            <a:srgbClr val="FFFFFF"/>
                          </a:solidFill>
                          <a:effectLst/>
                          <a:highlight>
                            <a:srgbClr val="4472C4"/>
                          </a:highlight>
                        </a:rPr>
                        <a:t> </a:t>
                      </a:r>
                      <a:endParaRPr lang="en-US" sz="700" b="0" i="0" u="none" strike="noStrike">
                        <a:solidFill>
                          <a:srgbClr val="FFFFFF"/>
                        </a:solidFill>
                        <a:effectLst/>
                        <a:highlight>
                          <a:srgbClr val="4472C4"/>
                        </a:highlight>
                        <a:latin typeface="Arial" panose="020B0604020202020204" pitchFamily="34" charset="0"/>
                      </a:endParaRPr>
                    </a:p>
                  </a:txBody>
                  <a:tcPr marL="0" marR="0" marT="0" marB="0" anchor="b"/>
                </a:tc>
                <a:tc>
                  <a:txBody>
                    <a:bodyPr/>
                    <a:lstStyle/>
                    <a:p>
                      <a:pPr algn="l" fontAlgn="b"/>
                      <a:r>
                        <a:rPr lang="en-US" sz="700" b="0" u="none" strike="noStrike">
                          <a:solidFill>
                            <a:srgbClr val="FFFFFF"/>
                          </a:solidFill>
                          <a:effectLst/>
                          <a:highlight>
                            <a:srgbClr val="4472C4"/>
                          </a:highlight>
                        </a:rPr>
                        <a:t> </a:t>
                      </a:r>
                      <a:endParaRPr lang="en-US" sz="700" b="0" i="0" u="none" strike="noStrike">
                        <a:solidFill>
                          <a:srgbClr val="FFFFFF"/>
                        </a:solidFill>
                        <a:effectLst/>
                        <a:highlight>
                          <a:srgbClr val="4472C4"/>
                        </a:highlight>
                        <a:latin typeface="Arial" panose="020B0604020202020204" pitchFamily="34" charset="0"/>
                      </a:endParaRPr>
                    </a:p>
                  </a:txBody>
                  <a:tcPr marL="0" marR="0" marT="0" marB="0" anchor="b"/>
                </a:tc>
                <a:tc>
                  <a:txBody>
                    <a:bodyPr/>
                    <a:lstStyle/>
                    <a:p>
                      <a:pPr algn="l" fontAlgn="b"/>
                      <a:r>
                        <a:rPr lang="en-US" sz="700" b="0" u="none" strike="noStrike">
                          <a:solidFill>
                            <a:srgbClr val="FFFFFF"/>
                          </a:solidFill>
                          <a:effectLst/>
                          <a:highlight>
                            <a:srgbClr val="4472C4"/>
                          </a:highlight>
                        </a:rPr>
                        <a:t> </a:t>
                      </a:r>
                      <a:endParaRPr lang="en-US" sz="700" b="0" i="0" u="none" strike="noStrike">
                        <a:solidFill>
                          <a:srgbClr val="FFFFFF"/>
                        </a:solidFill>
                        <a:effectLst/>
                        <a:highlight>
                          <a:srgbClr val="4472C4"/>
                        </a:highlight>
                        <a:latin typeface="Arial" panose="020B0604020202020204" pitchFamily="34" charset="0"/>
                      </a:endParaRPr>
                    </a:p>
                  </a:txBody>
                  <a:tcPr marL="0" marR="0" marT="0" marB="0" anchor="b"/>
                </a:tc>
                <a:tc>
                  <a:txBody>
                    <a:bodyPr/>
                    <a:lstStyle/>
                    <a:p>
                      <a:pPr algn="r" fontAlgn="b"/>
                      <a:r>
                        <a:rPr lang="en-US" sz="700" b="0" u="none" strike="noStrike">
                          <a:effectLst/>
                          <a:highlight>
                            <a:srgbClr val="FFFF00"/>
                          </a:highlight>
                        </a:rPr>
                        <a:t>739.5</a:t>
                      </a:r>
                      <a:endParaRPr lang="en-US" sz="700" b="0" i="0" u="none" strike="noStrike">
                        <a:effectLst/>
                        <a:highlight>
                          <a:srgbClr val="FFFF00"/>
                        </a:highlight>
                        <a:latin typeface="Arial" panose="020B0604020202020204" pitchFamily="34" charset="0"/>
                      </a:endParaRPr>
                    </a:p>
                  </a:txBody>
                  <a:tcPr marL="0" marR="0" marT="0" marB="0" anchor="b"/>
                </a:tc>
                <a:tc>
                  <a:txBody>
                    <a:bodyPr/>
                    <a:lstStyle/>
                    <a:p>
                      <a:pPr algn="l" fontAlgn="b"/>
                      <a:r>
                        <a:rPr lang="en-US" sz="700" b="0" u="none" strike="noStrike">
                          <a:solidFill>
                            <a:srgbClr val="FFFFFF"/>
                          </a:solidFill>
                          <a:effectLst/>
                          <a:highlight>
                            <a:srgbClr val="4472C4"/>
                          </a:highlight>
                        </a:rPr>
                        <a:t> </a:t>
                      </a:r>
                      <a:endParaRPr lang="en-US" sz="700" b="0" i="0" u="none" strike="noStrike">
                        <a:solidFill>
                          <a:srgbClr val="FFFFFF"/>
                        </a:solidFill>
                        <a:effectLst/>
                        <a:highlight>
                          <a:srgbClr val="4472C4"/>
                        </a:highlight>
                        <a:latin typeface="Arial" panose="020B0604020202020204" pitchFamily="34" charset="0"/>
                      </a:endParaRPr>
                    </a:p>
                  </a:txBody>
                  <a:tcPr marL="0" marR="0" marT="0" marB="0" anchor="b"/>
                </a:tc>
                <a:tc>
                  <a:txBody>
                    <a:bodyPr/>
                    <a:lstStyle/>
                    <a:p>
                      <a:pPr algn="l" fontAlgn="b"/>
                      <a:endParaRPr lang="en-US" sz="700" b="0" i="0" u="none" strike="noStrike">
                        <a:effectLst/>
                        <a:latin typeface="Arial" panose="020B0604020202020204" pitchFamily="34" charset="0"/>
                      </a:endParaRPr>
                    </a:p>
                  </a:txBody>
                  <a:tcPr marL="0" marR="0" marT="0" marB="0" anchor="b"/>
                </a:tc>
                <a:tc>
                  <a:txBody>
                    <a:bodyPr/>
                    <a:lstStyle/>
                    <a:p>
                      <a:pPr algn="l" fontAlgn="b"/>
                      <a:r>
                        <a:rPr lang="en-US" sz="700" b="0" u="none" strike="noStrike">
                          <a:effectLst/>
                        </a:rPr>
                        <a:t> </a:t>
                      </a:r>
                      <a:endParaRPr lang="en-US" sz="700" b="0" i="0" u="none" strike="noStrike">
                        <a:effectLst/>
                        <a:latin typeface="Arial" panose="020B0604020202020204" pitchFamily="34" charset="0"/>
                      </a:endParaRPr>
                    </a:p>
                  </a:txBody>
                  <a:tcPr marL="0" marR="0" marT="0" marB="0" anchor="b"/>
                </a:tc>
                <a:extLst>
                  <a:ext uri="{0D108BD9-81ED-4DB2-BD59-A6C34878D82A}">
                    <a16:rowId xmlns:a16="http://schemas.microsoft.com/office/drawing/2014/main" val="938445213"/>
                  </a:ext>
                </a:extLst>
              </a:tr>
              <a:tr h="133253">
                <a:tc>
                  <a:txBody>
                    <a:bodyPr/>
                    <a:lstStyle/>
                    <a:p>
                      <a:pPr algn="l" fontAlgn="b"/>
                      <a:r>
                        <a:rPr lang="en-US" sz="700" b="0" u="none" strike="noStrike">
                          <a:effectLst/>
                        </a:rPr>
                        <a:t> </a:t>
                      </a:r>
                      <a:endParaRPr lang="en-US" sz="700" b="0" i="0" u="none" strike="noStrike">
                        <a:effectLst/>
                        <a:latin typeface="Arial" panose="020B0604020202020204" pitchFamily="34" charset="0"/>
                      </a:endParaRPr>
                    </a:p>
                  </a:txBody>
                  <a:tcPr marL="0" marR="0" marT="0" marB="0" anchor="b"/>
                </a:tc>
                <a:tc>
                  <a:txBody>
                    <a:bodyPr/>
                    <a:lstStyle/>
                    <a:p>
                      <a:pPr algn="l" fontAlgn="b"/>
                      <a:endParaRPr lang="en-US" sz="700" b="0" i="0" u="none" strike="noStrike">
                        <a:effectLst/>
                        <a:latin typeface="Arial" panose="020B0604020202020204" pitchFamily="34" charset="0"/>
                      </a:endParaRPr>
                    </a:p>
                  </a:txBody>
                  <a:tcPr marL="0" marR="0" marT="0" marB="0" anchor="b"/>
                </a:tc>
                <a:tc>
                  <a:txBody>
                    <a:bodyPr/>
                    <a:lstStyle/>
                    <a:p>
                      <a:pPr algn="l" fontAlgn="b"/>
                      <a:endParaRPr lang="en-US" sz="700" b="0" i="0" u="none" strike="noStrike">
                        <a:effectLst/>
                        <a:latin typeface="Arial" panose="020B0604020202020204" pitchFamily="34" charset="0"/>
                      </a:endParaRPr>
                    </a:p>
                  </a:txBody>
                  <a:tcPr marL="0" marR="0" marT="0" marB="0" anchor="b"/>
                </a:tc>
                <a:tc>
                  <a:txBody>
                    <a:bodyPr/>
                    <a:lstStyle/>
                    <a:p>
                      <a:pPr algn="l" fontAlgn="b"/>
                      <a:endParaRPr lang="en-US" sz="700" b="0" i="0" u="none" strike="noStrike">
                        <a:effectLst/>
                        <a:latin typeface="Arial" panose="020B0604020202020204" pitchFamily="34" charset="0"/>
                      </a:endParaRPr>
                    </a:p>
                  </a:txBody>
                  <a:tcPr marL="0" marR="0" marT="0" marB="0" anchor="b"/>
                </a:tc>
                <a:tc>
                  <a:txBody>
                    <a:bodyPr/>
                    <a:lstStyle/>
                    <a:p>
                      <a:pPr algn="l" fontAlgn="b"/>
                      <a:endParaRPr lang="en-US" sz="700" b="0" i="0" u="none" strike="noStrike">
                        <a:effectLst/>
                        <a:latin typeface="Arial" panose="020B0604020202020204" pitchFamily="34" charset="0"/>
                      </a:endParaRPr>
                    </a:p>
                  </a:txBody>
                  <a:tcPr marL="0" marR="0" marT="0" marB="0" anchor="b"/>
                </a:tc>
                <a:tc>
                  <a:txBody>
                    <a:bodyPr/>
                    <a:lstStyle/>
                    <a:p>
                      <a:pPr algn="l" fontAlgn="b"/>
                      <a:endParaRPr lang="en-US" sz="700" b="0" i="0" u="none" strike="noStrike">
                        <a:effectLst/>
                        <a:latin typeface="Arial" panose="020B0604020202020204" pitchFamily="34" charset="0"/>
                      </a:endParaRPr>
                    </a:p>
                  </a:txBody>
                  <a:tcPr marL="0" marR="0" marT="0" marB="0" anchor="b"/>
                </a:tc>
                <a:tc>
                  <a:txBody>
                    <a:bodyPr/>
                    <a:lstStyle/>
                    <a:p>
                      <a:pPr algn="l" fontAlgn="b"/>
                      <a:endParaRPr lang="en-US" sz="700" b="0" i="0" u="none" strike="noStrike">
                        <a:effectLst/>
                        <a:latin typeface="Arial" panose="020B0604020202020204" pitchFamily="34" charset="0"/>
                      </a:endParaRPr>
                    </a:p>
                  </a:txBody>
                  <a:tcPr marL="0" marR="0" marT="0" marB="0" anchor="b"/>
                </a:tc>
                <a:tc>
                  <a:txBody>
                    <a:bodyPr/>
                    <a:lstStyle/>
                    <a:p>
                      <a:pPr algn="l" fontAlgn="b"/>
                      <a:endParaRPr lang="en-US" sz="700" b="0" i="0" u="none" strike="noStrike">
                        <a:effectLst/>
                        <a:latin typeface="Arial" panose="020B0604020202020204" pitchFamily="34" charset="0"/>
                      </a:endParaRPr>
                    </a:p>
                  </a:txBody>
                  <a:tcPr marL="0" marR="0" marT="0" marB="0" anchor="b"/>
                </a:tc>
                <a:tc>
                  <a:txBody>
                    <a:bodyPr/>
                    <a:lstStyle/>
                    <a:p>
                      <a:pPr algn="l" fontAlgn="b"/>
                      <a:endParaRPr lang="en-US" sz="700" b="0" i="0" u="none" strike="noStrike">
                        <a:effectLst/>
                        <a:latin typeface="Arial" panose="020B0604020202020204" pitchFamily="34" charset="0"/>
                      </a:endParaRPr>
                    </a:p>
                  </a:txBody>
                  <a:tcPr marL="0" marR="0" marT="0" marB="0" anchor="b"/>
                </a:tc>
                <a:tc>
                  <a:txBody>
                    <a:bodyPr/>
                    <a:lstStyle/>
                    <a:p>
                      <a:pPr algn="l" fontAlgn="b"/>
                      <a:r>
                        <a:rPr lang="en-US" sz="700" b="0" u="none" strike="noStrike">
                          <a:effectLst/>
                        </a:rPr>
                        <a:t> </a:t>
                      </a:r>
                      <a:endParaRPr lang="en-US" sz="700" b="0" i="0" u="none" strike="noStrike">
                        <a:effectLst/>
                        <a:latin typeface="Arial" panose="020B0604020202020204" pitchFamily="34" charset="0"/>
                      </a:endParaRPr>
                    </a:p>
                  </a:txBody>
                  <a:tcPr marL="0" marR="0" marT="0" marB="0" anchor="b"/>
                </a:tc>
                <a:extLst>
                  <a:ext uri="{0D108BD9-81ED-4DB2-BD59-A6C34878D82A}">
                    <a16:rowId xmlns:a16="http://schemas.microsoft.com/office/drawing/2014/main" val="619004213"/>
                  </a:ext>
                </a:extLst>
              </a:tr>
              <a:tr h="133253">
                <a:tc>
                  <a:txBody>
                    <a:bodyPr/>
                    <a:lstStyle/>
                    <a:p>
                      <a:pPr algn="l" fontAlgn="b"/>
                      <a:r>
                        <a:rPr lang="en-US" sz="700" b="0" u="none" strike="noStrike">
                          <a:effectLst/>
                        </a:rPr>
                        <a:t> </a:t>
                      </a:r>
                      <a:endParaRPr lang="en-US" sz="700" b="0" i="0" u="none" strike="noStrike">
                        <a:effectLst/>
                        <a:latin typeface="Arial" panose="020B0604020202020204" pitchFamily="34" charset="0"/>
                      </a:endParaRPr>
                    </a:p>
                  </a:txBody>
                  <a:tcPr marL="0" marR="0" marT="0" marB="0" anchor="b"/>
                </a:tc>
                <a:tc>
                  <a:txBody>
                    <a:bodyPr/>
                    <a:lstStyle/>
                    <a:p>
                      <a:pPr algn="l" fontAlgn="b"/>
                      <a:r>
                        <a:rPr lang="en-US" sz="700" b="1" u="none" strike="noStrike">
                          <a:effectLst/>
                          <a:highlight>
                            <a:srgbClr val="FFFFFF"/>
                          </a:highlight>
                        </a:rPr>
                        <a:t>POTENTIAL</a:t>
                      </a:r>
                      <a:endParaRPr lang="en-US" sz="700" b="1" i="1" u="none" strike="noStrike">
                        <a:effectLst/>
                        <a:highlight>
                          <a:srgbClr val="FFFFFF"/>
                        </a:highlight>
                        <a:latin typeface="Arial" panose="020B0604020202020204" pitchFamily="34" charset="0"/>
                      </a:endParaRPr>
                    </a:p>
                  </a:txBody>
                  <a:tcPr marL="0" marR="0" marT="0" marB="0" anchor="b"/>
                </a:tc>
                <a:tc>
                  <a:txBody>
                    <a:bodyPr/>
                    <a:lstStyle/>
                    <a:p>
                      <a:pPr algn="l" fontAlgn="b"/>
                      <a:endParaRPr lang="en-US" sz="700" b="0" i="0" u="none" strike="noStrike">
                        <a:effectLst/>
                        <a:latin typeface="Arial" panose="020B0604020202020204" pitchFamily="34" charset="0"/>
                      </a:endParaRPr>
                    </a:p>
                  </a:txBody>
                  <a:tcPr marL="0" marR="0" marT="0" marB="0" anchor="b"/>
                </a:tc>
                <a:tc>
                  <a:txBody>
                    <a:bodyPr/>
                    <a:lstStyle/>
                    <a:p>
                      <a:pPr algn="l" fontAlgn="b"/>
                      <a:endParaRPr lang="en-US" sz="700" b="0" i="0" u="none" strike="noStrike">
                        <a:effectLst/>
                        <a:latin typeface="Arial" panose="020B0604020202020204" pitchFamily="34" charset="0"/>
                      </a:endParaRPr>
                    </a:p>
                  </a:txBody>
                  <a:tcPr marL="0" marR="0" marT="0" marB="0" anchor="b"/>
                </a:tc>
                <a:tc>
                  <a:txBody>
                    <a:bodyPr/>
                    <a:lstStyle/>
                    <a:p>
                      <a:pPr algn="l" fontAlgn="b"/>
                      <a:endParaRPr lang="en-US" sz="700" b="0" i="0" u="none" strike="noStrike">
                        <a:effectLst/>
                        <a:latin typeface="Arial" panose="020B0604020202020204" pitchFamily="34" charset="0"/>
                      </a:endParaRPr>
                    </a:p>
                  </a:txBody>
                  <a:tcPr marL="0" marR="0" marT="0" marB="0" anchor="b"/>
                </a:tc>
                <a:tc>
                  <a:txBody>
                    <a:bodyPr/>
                    <a:lstStyle/>
                    <a:p>
                      <a:pPr algn="l" fontAlgn="b"/>
                      <a:endParaRPr lang="en-US" sz="700" b="0" i="0" u="none" strike="noStrike">
                        <a:effectLst/>
                        <a:latin typeface="Arial" panose="020B0604020202020204" pitchFamily="34" charset="0"/>
                      </a:endParaRPr>
                    </a:p>
                  </a:txBody>
                  <a:tcPr marL="0" marR="0" marT="0" marB="0" anchor="b"/>
                </a:tc>
                <a:tc>
                  <a:txBody>
                    <a:bodyPr/>
                    <a:lstStyle/>
                    <a:p>
                      <a:pPr algn="l" fontAlgn="b"/>
                      <a:endParaRPr lang="en-US" sz="700" b="0" i="0" u="none" strike="noStrike">
                        <a:effectLst/>
                        <a:latin typeface="Arial" panose="020B0604020202020204" pitchFamily="34" charset="0"/>
                      </a:endParaRPr>
                    </a:p>
                  </a:txBody>
                  <a:tcPr marL="0" marR="0" marT="0" marB="0" anchor="b"/>
                </a:tc>
                <a:tc>
                  <a:txBody>
                    <a:bodyPr/>
                    <a:lstStyle/>
                    <a:p>
                      <a:pPr algn="l" fontAlgn="b"/>
                      <a:endParaRPr lang="en-US" sz="700" b="0" i="0" u="none" strike="noStrike">
                        <a:effectLst/>
                        <a:latin typeface="Arial" panose="020B0604020202020204" pitchFamily="34" charset="0"/>
                      </a:endParaRPr>
                    </a:p>
                  </a:txBody>
                  <a:tcPr marL="0" marR="0" marT="0" marB="0" anchor="b"/>
                </a:tc>
                <a:tc>
                  <a:txBody>
                    <a:bodyPr/>
                    <a:lstStyle/>
                    <a:p>
                      <a:pPr algn="l" fontAlgn="b"/>
                      <a:endParaRPr lang="en-US" sz="700" b="0" i="0" u="none" strike="noStrike">
                        <a:effectLst/>
                        <a:latin typeface="Arial" panose="020B0604020202020204" pitchFamily="34" charset="0"/>
                      </a:endParaRPr>
                    </a:p>
                  </a:txBody>
                  <a:tcPr marL="0" marR="0" marT="0" marB="0" anchor="b"/>
                </a:tc>
                <a:tc>
                  <a:txBody>
                    <a:bodyPr/>
                    <a:lstStyle/>
                    <a:p>
                      <a:pPr algn="l" fontAlgn="b"/>
                      <a:r>
                        <a:rPr lang="en-US" sz="700" b="0" u="none" strike="noStrike">
                          <a:effectLst/>
                        </a:rPr>
                        <a:t> </a:t>
                      </a:r>
                      <a:endParaRPr lang="en-US" sz="700" b="0" i="0" u="none" strike="noStrike">
                        <a:effectLst/>
                        <a:latin typeface="Arial" panose="020B0604020202020204" pitchFamily="34" charset="0"/>
                      </a:endParaRPr>
                    </a:p>
                  </a:txBody>
                  <a:tcPr marL="0" marR="0" marT="0" marB="0" anchor="b"/>
                </a:tc>
                <a:extLst>
                  <a:ext uri="{0D108BD9-81ED-4DB2-BD59-A6C34878D82A}">
                    <a16:rowId xmlns:a16="http://schemas.microsoft.com/office/drawing/2014/main" val="1794161023"/>
                  </a:ext>
                </a:extLst>
              </a:tr>
              <a:tr h="240714">
                <a:tc>
                  <a:txBody>
                    <a:bodyPr/>
                    <a:lstStyle/>
                    <a:p>
                      <a:pPr algn="l" fontAlgn="b"/>
                      <a:r>
                        <a:rPr lang="en-US" sz="700" b="0" u="none" strike="noStrike">
                          <a:effectLst/>
                        </a:rPr>
                        <a:t> </a:t>
                      </a:r>
                      <a:endParaRPr lang="en-US" sz="700" b="0" i="0" u="none" strike="noStrike">
                        <a:effectLst/>
                        <a:latin typeface="Arial" panose="020B0604020202020204" pitchFamily="34" charset="0"/>
                      </a:endParaRPr>
                    </a:p>
                  </a:txBody>
                  <a:tcPr marL="0" marR="0" marT="0" marB="0" anchor="b"/>
                </a:tc>
                <a:tc>
                  <a:txBody>
                    <a:bodyPr/>
                    <a:lstStyle/>
                    <a:p>
                      <a:pPr algn="l" fontAlgn="b"/>
                      <a:endParaRPr lang="en-US" sz="700" b="0" i="0" u="none" strike="noStrike">
                        <a:effectLst/>
                        <a:latin typeface="Arial" panose="020B0604020202020204" pitchFamily="34" charset="0"/>
                      </a:endParaRPr>
                    </a:p>
                  </a:txBody>
                  <a:tcPr marL="0" marR="0" marT="0" marB="0" anchor="b"/>
                </a:tc>
                <a:tc>
                  <a:txBody>
                    <a:bodyPr/>
                    <a:lstStyle/>
                    <a:p>
                      <a:pPr algn="l" fontAlgn="b"/>
                      <a:r>
                        <a:rPr lang="en-US" sz="700" b="0" u="none" strike="noStrike">
                          <a:effectLst/>
                          <a:highlight>
                            <a:srgbClr val="FFFF00"/>
                          </a:highlight>
                        </a:rPr>
                        <a:t> $                   164,403 </a:t>
                      </a:r>
                      <a:endParaRPr lang="en-US" sz="700" b="0" i="0" u="none" strike="noStrike">
                        <a:effectLst/>
                        <a:highlight>
                          <a:srgbClr val="FFFF00"/>
                        </a:highlight>
                        <a:latin typeface="Arial" panose="020B0604020202020204" pitchFamily="34" charset="0"/>
                      </a:endParaRPr>
                    </a:p>
                  </a:txBody>
                  <a:tcPr marL="0" marR="0" marT="0" marB="0" anchor="b"/>
                </a:tc>
                <a:tc>
                  <a:txBody>
                    <a:bodyPr/>
                    <a:lstStyle/>
                    <a:p>
                      <a:pPr algn="ctr" fontAlgn="b"/>
                      <a:r>
                        <a:rPr lang="en-US" sz="800" b="0" u="none" strike="noStrike">
                          <a:effectLst/>
                        </a:rPr>
                        <a:t>÷</a:t>
                      </a:r>
                      <a:endParaRPr lang="en-US" sz="800" b="0" i="0" u="none" strike="noStrike">
                        <a:effectLst/>
                        <a:latin typeface="Arial" panose="020B0604020202020204" pitchFamily="34" charset="0"/>
                      </a:endParaRPr>
                    </a:p>
                  </a:txBody>
                  <a:tcPr marL="0" marR="0" marT="0" marB="0" anchor="b"/>
                </a:tc>
                <a:tc>
                  <a:txBody>
                    <a:bodyPr/>
                    <a:lstStyle/>
                    <a:p>
                      <a:pPr algn="r" fontAlgn="b"/>
                      <a:r>
                        <a:rPr lang="en-US" sz="700" b="0" u="none" strike="noStrike">
                          <a:effectLst/>
                          <a:highlight>
                            <a:srgbClr val="FFFF00"/>
                          </a:highlight>
                        </a:rPr>
                        <a:t>739.53 </a:t>
                      </a:r>
                      <a:endParaRPr lang="en-US" sz="700" b="0" i="0" u="none" strike="noStrike">
                        <a:effectLst/>
                        <a:highlight>
                          <a:srgbClr val="FFFF00"/>
                        </a:highlight>
                        <a:latin typeface="Arial" panose="020B0604020202020204" pitchFamily="34" charset="0"/>
                      </a:endParaRPr>
                    </a:p>
                  </a:txBody>
                  <a:tcPr marL="0" marR="0" marT="0" marB="0" anchor="b"/>
                </a:tc>
                <a:tc>
                  <a:txBody>
                    <a:bodyPr/>
                    <a:lstStyle/>
                    <a:p>
                      <a:pPr algn="ctr" fontAlgn="b"/>
                      <a:r>
                        <a:rPr lang="en-US" sz="700" b="0" u="none" strike="noStrike">
                          <a:effectLst/>
                        </a:rPr>
                        <a:t>=</a:t>
                      </a:r>
                      <a:endParaRPr lang="en-US" sz="700" b="0" i="0" u="none" strike="noStrike">
                        <a:effectLst/>
                        <a:latin typeface="Arial" panose="020B0604020202020204" pitchFamily="34" charset="0"/>
                      </a:endParaRPr>
                    </a:p>
                  </a:txBody>
                  <a:tcPr marL="0" marR="0" marT="0" marB="0" anchor="b"/>
                </a:tc>
                <a:tc>
                  <a:txBody>
                    <a:bodyPr/>
                    <a:lstStyle/>
                    <a:p>
                      <a:pPr algn="r" fontAlgn="b"/>
                      <a:r>
                        <a:rPr lang="en-US" sz="700" b="0" u="none" strike="noStrike">
                          <a:effectLst/>
                          <a:highlight>
                            <a:srgbClr val="FFFF00"/>
                          </a:highlight>
                        </a:rPr>
                        <a:t> $            222.31 </a:t>
                      </a:r>
                      <a:endParaRPr lang="en-US" sz="700" b="0" i="0" u="none" strike="noStrike">
                        <a:effectLst/>
                        <a:highlight>
                          <a:srgbClr val="FFFF00"/>
                        </a:highlight>
                        <a:latin typeface="Arial" panose="020B0604020202020204" pitchFamily="34" charset="0"/>
                      </a:endParaRPr>
                    </a:p>
                  </a:txBody>
                  <a:tcPr marL="0" marR="0" marT="0" marB="0" anchor="b"/>
                </a:tc>
                <a:tc>
                  <a:txBody>
                    <a:bodyPr/>
                    <a:lstStyle/>
                    <a:p>
                      <a:pPr algn="l" fontAlgn="b"/>
                      <a:endParaRPr lang="en-US" sz="700" b="0" i="0" u="none" strike="noStrike">
                        <a:effectLst/>
                        <a:latin typeface="Arial" panose="020B0604020202020204" pitchFamily="34" charset="0"/>
                      </a:endParaRPr>
                    </a:p>
                  </a:txBody>
                  <a:tcPr marL="0" marR="0" marT="0" marB="0" anchor="b"/>
                </a:tc>
                <a:tc>
                  <a:txBody>
                    <a:bodyPr/>
                    <a:lstStyle/>
                    <a:p>
                      <a:pPr algn="l" fontAlgn="b"/>
                      <a:endParaRPr lang="en-US" sz="700" b="0" i="0" u="none" strike="noStrike">
                        <a:effectLst/>
                        <a:latin typeface="Arial" panose="020B0604020202020204" pitchFamily="34" charset="0"/>
                      </a:endParaRPr>
                    </a:p>
                  </a:txBody>
                  <a:tcPr marL="0" marR="0" marT="0" marB="0" anchor="b"/>
                </a:tc>
                <a:tc>
                  <a:txBody>
                    <a:bodyPr/>
                    <a:lstStyle/>
                    <a:p>
                      <a:pPr algn="l" fontAlgn="b"/>
                      <a:r>
                        <a:rPr lang="en-US" sz="700" b="0" u="none" strike="noStrike">
                          <a:effectLst/>
                        </a:rPr>
                        <a:t> </a:t>
                      </a:r>
                      <a:endParaRPr lang="en-US" sz="700" b="0" i="0" u="none" strike="noStrike">
                        <a:effectLst/>
                        <a:latin typeface="Arial" panose="020B0604020202020204" pitchFamily="34" charset="0"/>
                      </a:endParaRPr>
                    </a:p>
                  </a:txBody>
                  <a:tcPr marL="0" marR="0" marT="0" marB="0" anchor="b"/>
                </a:tc>
                <a:extLst>
                  <a:ext uri="{0D108BD9-81ED-4DB2-BD59-A6C34878D82A}">
                    <a16:rowId xmlns:a16="http://schemas.microsoft.com/office/drawing/2014/main" val="1091427854"/>
                  </a:ext>
                </a:extLst>
              </a:tr>
              <a:tr h="197730">
                <a:tc>
                  <a:txBody>
                    <a:bodyPr/>
                    <a:lstStyle/>
                    <a:p>
                      <a:pPr algn="l" fontAlgn="b"/>
                      <a:r>
                        <a:rPr lang="en-US" sz="700" b="0" u="none" strike="noStrike">
                          <a:effectLst/>
                        </a:rPr>
                        <a:t> </a:t>
                      </a:r>
                      <a:endParaRPr lang="en-US" sz="700" b="0" i="0" u="none" strike="noStrike">
                        <a:effectLst/>
                        <a:latin typeface="Arial" panose="020B0604020202020204" pitchFamily="34" charset="0"/>
                      </a:endParaRPr>
                    </a:p>
                  </a:txBody>
                  <a:tcPr marL="0" marR="0" marT="0" marB="0" anchor="b"/>
                </a:tc>
                <a:tc>
                  <a:txBody>
                    <a:bodyPr/>
                    <a:lstStyle/>
                    <a:p>
                      <a:pPr algn="l" fontAlgn="b"/>
                      <a:endParaRPr lang="en-US" sz="700" b="0" i="0" u="none" strike="noStrike">
                        <a:effectLst/>
                        <a:latin typeface="Arial" panose="020B0604020202020204" pitchFamily="34" charset="0"/>
                      </a:endParaRPr>
                    </a:p>
                  </a:txBody>
                  <a:tcPr marL="0" marR="0" marT="0" marB="0" anchor="b"/>
                </a:tc>
                <a:tc>
                  <a:txBody>
                    <a:bodyPr/>
                    <a:lstStyle/>
                    <a:p>
                      <a:pPr algn="l" fontAlgn="b"/>
                      <a:r>
                        <a:rPr lang="en-US" sz="600" b="0" u="none" strike="noStrike">
                          <a:effectLst/>
                        </a:rPr>
                        <a:t>Total labor sales for month</a:t>
                      </a:r>
                      <a:endParaRPr lang="en-US" sz="600" b="0" i="0" u="none" strike="noStrike">
                        <a:effectLst/>
                        <a:latin typeface="Arial" panose="020B0604020202020204" pitchFamily="34" charset="0"/>
                      </a:endParaRPr>
                    </a:p>
                  </a:txBody>
                  <a:tcPr marL="0" marR="0" marT="0" marB="0" anchor="b"/>
                </a:tc>
                <a:tc>
                  <a:txBody>
                    <a:bodyPr/>
                    <a:lstStyle/>
                    <a:p>
                      <a:pPr algn="l" fontAlgn="b"/>
                      <a:endParaRPr lang="en-US" sz="700" b="0" i="0" u="none" strike="noStrike">
                        <a:effectLst/>
                        <a:latin typeface="Arial" panose="020B0604020202020204" pitchFamily="34" charset="0"/>
                      </a:endParaRPr>
                    </a:p>
                  </a:txBody>
                  <a:tcPr marL="0" marR="0" marT="0" marB="0" anchor="b"/>
                </a:tc>
                <a:tc gridSpan="2">
                  <a:txBody>
                    <a:bodyPr/>
                    <a:lstStyle/>
                    <a:p>
                      <a:pPr algn="l" fontAlgn="b"/>
                      <a:r>
                        <a:rPr lang="en-US" sz="600" b="0" u="none" strike="noStrike">
                          <a:effectLst/>
                        </a:rPr>
                        <a:t>Total hours billed</a:t>
                      </a:r>
                      <a:endParaRPr lang="en-US" sz="600" b="0" i="0" u="none" strike="noStrike">
                        <a:effectLst/>
                        <a:latin typeface="Arial" panose="020B0604020202020204" pitchFamily="34" charset="0"/>
                      </a:endParaRPr>
                    </a:p>
                  </a:txBody>
                  <a:tcPr marL="0" marR="0" marT="0" marB="0" anchor="b"/>
                </a:tc>
                <a:tc hMerge="1">
                  <a:txBody>
                    <a:bodyPr/>
                    <a:lstStyle/>
                    <a:p>
                      <a:endParaRPr lang="en-US"/>
                    </a:p>
                  </a:txBody>
                  <a:tcPr/>
                </a:tc>
                <a:tc gridSpan="3">
                  <a:txBody>
                    <a:bodyPr/>
                    <a:lstStyle/>
                    <a:p>
                      <a:pPr algn="l" fontAlgn="b"/>
                      <a:r>
                        <a:rPr lang="en-US" sz="600" b="0" u="none" strike="noStrike">
                          <a:effectLst/>
                        </a:rPr>
                        <a:t>Total Effective Labor Rate</a:t>
                      </a:r>
                      <a:endParaRPr lang="en-US" sz="600" b="0" i="0" u="none" strike="noStrike">
                        <a:effectLst/>
                        <a:latin typeface="Arial" panose="020B0604020202020204" pitchFamily="34" charset="0"/>
                      </a:endParaRPr>
                    </a:p>
                  </a:txBody>
                  <a:tcPr marL="0" marR="0" marT="0" marB="0" anchor="b"/>
                </a:tc>
                <a:tc hMerge="1">
                  <a:txBody>
                    <a:bodyPr/>
                    <a:lstStyle/>
                    <a:p>
                      <a:endParaRPr lang="en-US"/>
                    </a:p>
                  </a:txBody>
                  <a:tcPr/>
                </a:tc>
                <a:tc hMerge="1">
                  <a:txBody>
                    <a:bodyPr/>
                    <a:lstStyle/>
                    <a:p>
                      <a:endParaRPr lang="en-US"/>
                    </a:p>
                  </a:txBody>
                  <a:tcPr/>
                </a:tc>
                <a:tc>
                  <a:txBody>
                    <a:bodyPr/>
                    <a:lstStyle/>
                    <a:p>
                      <a:pPr algn="l" fontAlgn="b"/>
                      <a:r>
                        <a:rPr lang="en-US" sz="700" b="0" u="none" strike="noStrike">
                          <a:effectLst/>
                        </a:rPr>
                        <a:t> </a:t>
                      </a:r>
                      <a:endParaRPr lang="en-US" sz="700" b="0" i="0" u="none" strike="noStrike">
                        <a:effectLst/>
                        <a:latin typeface="Arial" panose="020B0604020202020204" pitchFamily="34" charset="0"/>
                      </a:endParaRPr>
                    </a:p>
                  </a:txBody>
                  <a:tcPr marL="0" marR="0" marT="0" marB="0" anchor="b"/>
                </a:tc>
                <a:extLst>
                  <a:ext uri="{0D108BD9-81ED-4DB2-BD59-A6C34878D82A}">
                    <a16:rowId xmlns:a16="http://schemas.microsoft.com/office/drawing/2014/main" val="3474052921"/>
                  </a:ext>
                </a:extLst>
              </a:tr>
              <a:tr h="133253">
                <a:tc>
                  <a:txBody>
                    <a:bodyPr/>
                    <a:lstStyle/>
                    <a:p>
                      <a:pPr algn="l" fontAlgn="b"/>
                      <a:r>
                        <a:rPr lang="en-US" sz="700" b="0" u="none" strike="noStrike">
                          <a:effectLst/>
                        </a:rPr>
                        <a:t> </a:t>
                      </a:r>
                      <a:endParaRPr lang="en-US" sz="700" b="0" i="0" u="none" strike="noStrike">
                        <a:effectLst/>
                        <a:latin typeface="Arial" panose="020B0604020202020204" pitchFamily="34" charset="0"/>
                      </a:endParaRPr>
                    </a:p>
                  </a:txBody>
                  <a:tcPr marL="0" marR="0" marT="0" marB="0" anchor="b"/>
                </a:tc>
                <a:tc>
                  <a:txBody>
                    <a:bodyPr/>
                    <a:lstStyle/>
                    <a:p>
                      <a:pPr algn="l" fontAlgn="b"/>
                      <a:endParaRPr lang="en-US" sz="700" b="0" i="0" u="none" strike="noStrike">
                        <a:effectLst/>
                        <a:latin typeface="Arial" panose="020B0604020202020204" pitchFamily="34" charset="0"/>
                      </a:endParaRPr>
                    </a:p>
                  </a:txBody>
                  <a:tcPr marL="0" marR="0" marT="0" marB="0" anchor="b"/>
                </a:tc>
                <a:tc>
                  <a:txBody>
                    <a:bodyPr/>
                    <a:lstStyle/>
                    <a:p>
                      <a:pPr algn="l" fontAlgn="b"/>
                      <a:endParaRPr lang="en-US" sz="700" b="0" i="0" u="none" strike="noStrike">
                        <a:effectLst/>
                        <a:latin typeface="Arial" panose="020B0604020202020204" pitchFamily="34" charset="0"/>
                      </a:endParaRPr>
                    </a:p>
                  </a:txBody>
                  <a:tcPr marL="0" marR="0" marT="0" marB="0" anchor="b"/>
                </a:tc>
                <a:tc>
                  <a:txBody>
                    <a:bodyPr/>
                    <a:lstStyle/>
                    <a:p>
                      <a:pPr algn="l" fontAlgn="b"/>
                      <a:endParaRPr lang="en-US" sz="700" b="0" i="0" u="none" strike="noStrike">
                        <a:effectLst/>
                        <a:latin typeface="Arial" panose="020B0604020202020204" pitchFamily="34" charset="0"/>
                      </a:endParaRPr>
                    </a:p>
                  </a:txBody>
                  <a:tcPr marL="0" marR="0" marT="0" marB="0" anchor="b"/>
                </a:tc>
                <a:tc>
                  <a:txBody>
                    <a:bodyPr/>
                    <a:lstStyle/>
                    <a:p>
                      <a:pPr algn="l" fontAlgn="b"/>
                      <a:endParaRPr lang="en-US" sz="700" b="0" i="0" u="none" strike="noStrike">
                        <a:effectLst/>
                        <a:latin typeface="Arial" panose="020B0604020202020204" pitchFamily="34" charset="0"/>
                      </a:endParaRPr>
                    </a:p>
                  </a:txBody>
                  <a:tcPr marL="0" marR="0" marT="0" marB="0" anchor="b"/>
                </a:tc>
                <a:tc>
                  <a:txBody>
                    <a:bodyPr/>
                    <a:lstStyle/>
                    <a:p>
                      <a:pPr algn="l" fontAlgn="b"/>
                      <a:endParaRPr lang="en-US" sz="700" b="0" i="0" u="none" strike="noStrike">
                        <a:effectLst/>
                        <a:latin typeface="Arial" panose="020B0604020202020204" pitchFamily="34" charset="0"/>
                      </a:endParaRPr>
                    </a:p>
                  </a:txBody>
                  <a:tcPr marL="0" marR="0" marT="0" marB="0" anchor="b"/>
                </a:tc>
                <a:tc>
                  <a:txBody>
                    <a:bodyPr/>
                    <a:lstStyle/>
                    <a:p>
                      <a:pPr algn="l" fontAlgn="b"/>
                      <a:endParaRPr lang="en-US" sz="700" b="0" i="0" u="none" strike="noStrike">
                        <a:effectLst/>
                        <a:latin typeface="Arial" panose="020B0604020202020204" pitchFamily="34" charset="0"/>
                      </a:endParaRPr>
                    </a:p>
                  </a:txBody>
                  <a:tcPr marL="0" marR="0" marT="0" marB="0" anchor="b"/>
                </a:tc>
                <a:tc>
                  <a:txBody>
                    <a:bodyPr/>
                    <a:lstStyle/>
                    <a:p>
                      <a:pPr algn="l" fontAlgn="b"/>
                      <a:endParaRPr lang="en-US" sz="700" b="0" i="0" u="none" strike="noStrike">
                        <a:effectLst/>
                        <a:latin typeface="Arial" panose="020B0604020202020204" pitchFamily="34" charset="0"/>
                      </a:endParaRPr>
                    </a:p>
                  </a:txBody>
                  <a:tcPr marL="0" marR="0" marT="0" marB="0" anchor="b"/>
                </a:tc>
                <a:tc>
                  <a:txBody>
                    <a:bodyPr/>
                    <a:lstStyle/>
                    <a:p>
                      <a:pPr algn="l" fontAlgn="b"/>
                      <a:endParaRPr lang="en-US" sz="700" b="0" i="0" u="none" strike="noStrike">
                        <a:effectLst/>
                        <a:latin typeface="Arial" panose="020B0604020202020204" pitchFamily="34" charset="0"/>
                      </a:endParaRPr>
                    </a:p>
                  </a:txBody>
                  <a:tcPr marL="0" marR="0" marT="0" marB="0" anchor="b"/>
                </a:tc>
                <a:tc>
                  <a:txBody>
                    <a:bodyPr/>
                    <a:lstStyle/>
                    <a:p>
                      <a:pPr algn="l" fontAlgn="b"/>
                      <a:r>
                        <a:rPr lang="en-US" sz="700" b="0" u="none" strike="noStrike">
                          <a:effectLst/>
                        </a:rPr>
                        <a:t> </a:t>
                      </a:r>
                      <a:endParaRPr lang="en-US" sz="700" b="0" i="0" u="none" strike="noStrike">
                        <a:effectLst/>
                        <a:latin typeface="Arial" panose="020B0604020202020204" pitchFamily="34" charset="0"/>
                      </a:endParaRPr>
                    </a:p>
                  </a:txBody>
                  <a:tcPr marL="0" marR="0" marT="0" marB="0" anchor="b"/>
                </a:tc>
                <a:extLst>
                  <a:ext uri="{0D108BD9-81ED-4DB2-BD59-A6C34878D82A}">
                    <a16:rowId xmlns:a16="http://schemas.microsoft.com/office/drawing/2014/main" val="1306990324"/>
                  </a:ext>
                </a:extLst>
              </a:tr>
              <a:tr h="133253">
                <a:tc>
                  <a:txBody>
                    <a:bodyPr/>
                    <a:lstStyle/>
                    <a:p>
                      <a:pPr algn="l" fontAlgn="b"/>
                      <a:r>
                        <a:rPr lang="en-US" sz="700" b="0" u="none" strike="noStrike">
                          <a:effectLst/>
                        </a:rPr>
                        <a:t> </a:t>
                      </a:r>
                      <a:endParaRPr lang="en-US" sz="700" b="0" i="0" u="none" strike="noStrike">
                        <a:effectLst/>
                        <a:latin typeface="Arial" panose="020B0604020202020204" pitchFamily="34" charset="0"/>
                      </a:endParaRPr>
                    </a:p>
                  </a:txBody>
                  <a:tcPr marL="0" marR="0" marT="0" marB="0" anchor="b"/>
                </a:tc>
                <a:tc>
                  <a:txBody>
                    <a:bodyPr/>
                    <a:lstStyle/>
                    <a:p>
                      <a:pPr algn="l" fontAlgn="b"/>
                      <a:endParaRPr lang="en-US" sz="700" b="0" i="0" u="none" strike="noStrike">
                        <a:effectLst/>
                        <a:latin typeface="Arial" panose="020B0604020202020204" pitchFamily="34" charset="0"/>
                      </a:endParaRPr>
                    </a:p>
                  </a:txBody>
                  <a:tcPr marL="0" marR="0" marT="0" marB="0" anchor="b"/>
                </a:tc>
                <a:tc>
                  <a:txBody>
                    <a:bodyPr/>
                    <a:lstStyle/>
                    <a:p>
                      <a:pPr algn="r" fontAlgn="b"/>
                      <a:r>
                        <a:rPr lang="en-US" sz="700" b="0" u="none" strike="noStrike">
                          <a:effectLst/>
                        </a:rPr>
                        <a:t>13.00</a:t>
                      </a:r>
                      <a:endParaRPr lang="en-US" sz="700" b="0" i="0" u="none" strike="noStrike">
                        <a:effectLst/>
                        <a:latin typeface="Arial" panose="020B0604020202020204" pitchFamily="34" charset="0"/>
                      </a:endParaRPr>
                    </a:p>
                  </a:txBody>
                  <a:tcPr marL="0" marR="0" marT="0" marB="0" anchor="b"/>
                </a:tc>
                <a:tc>
                  <a:txBody>
                    <a:bodyPr/>
                    <a:lstStyle/>
                    <a:p>
                      <a:pPr algn="ctr" fontAlgn="b"/>
                      <a:r>
                        <a:rPr lang="en-US" sz="700" b="1" u="none" strike="noStrike">
                          <a:effectLst/>
                        </a:rPr>
                        <a:t>x</a:t>
                      </a:r>
                      <a:endParaRPr lang="en-US" sz="700" b="1" i="0" u="none" strike="noStrike">
                        <a:effectLst/>
                        <a:latin typeface="Arial" panose="020B0604020202020204" pitchFamily="34" charset="0"/>
                      </a:endParaRPr>
                    </a:p>
                  </a:txBody>
                  <a:tcPr marL="0" marR="0" marT="0" marB="0" anchor="b"/>
                </a:tc>
                <a:tc>
                  <a:txBody>
                    <a:bodyPr/>
                    <a:lstStyle/>
                    <a:p>
                      <a:pPr algn="r" fontAlgn="b"/>
                      <a:r>
                        <a:rPr lang="en-US" sz="700" b="0" u="none" strike="noStrike">
                          <a:effectLst/>
                        </a:rPr>
                        <a:t>8</a:t>
                      </a:r>
                      <a:endParaRPr lang="en-US" sz="700" b="0" i="0" u="none" strike="noStrike">
                        <a:effectLst/>
                        <a:latin typeface="Arial" panose="020B0604020202020204" pitchFamily="34" charset="0"/>
                      </a:endParaRPr>
                    </a:p>
                  </a:txBody>
                  <a:tcPr marL="0" marR="0" marT="0" marB="0" anchor="b"/>
                </a:tc>
                <a:tc>
                  <a:txBody>
                    <a:bodyPr/>
                    <a:lstStyle/>
                    <a:p>
                      <a:pPr algn="ctr" fontAlgn="b"/>
                      <a:r>
                        <a:rPr lang="en-US" sz="700" b="1" u="none" strike="noStrike">
                          <a:effectLst/>
                        </a:rPr>
                        <a:t>x</a:t>
                      </a:r>
                      <a:endParaRPr lang="en-US" sz="700" b="1" i="0" u="none" strike="noStrike">
                        <a:effectLst/>
                        <a:latin typeface="Arial" panose="020B0604020202020204" pitchFamily="34" charset="0"/>
                      </a:endParaRPr>
                    </a:p>
                  </a:txBody>
                  <a:tcPr marL="0" marR="0" marT="0" marB="0" anchor="b"/>
                </a:tc>
                <a:tc>
                  <a:txBody>
                    <a:bodyPr/>
                    <a:lstStyle/>
                    <a:p>
                      <a:pPr algn="r" fontAlgn="b"/>
                      <a:r>
                        <a:rPr lang="en-US" sz="700" b="0" u="none" strike="noStrike">
                          <a:effectLst/>
                        </a:rPr>
                        <a:t>20</a:t>
                      </a:r>
                      <a:endParaRPr lang="en-US" sz="700" b="0" i="0" u="none" strike="noStrike">
                        <a:effectLst/>
                        <a:latin typeface="Arial" panose="020B0604020202020204" pitchFamily="34" charset="0"/>
                      </a:endParaRPr>
                    </a:p>
                  </a:txBody>
                  <a:tcPr marL="0" marR="0" marT="0" marB="0" anchor="b"/>
                </a:tc>
                <a:tc>
                  <a:txBody>
                    <a:bodyPr/>
                    <a:lstStyle/>
                    <a:p>
                      <a:pPr algn="ctr" fontAlgn="b"/>
                      <a:r>
                        <a:rPr lang="en-US" sz="700" b="0" u="none" strike="noStrike">
                          <a:effectLst/>
                        </a:rPr>
                        <a:t>=</a:t>
                      </a:r>
                      <a:endParaRPr lang="en-US" sz="700" b="0" i="0" u="none" strike="noStrike">
                        <a:effectLst/>
                        <a:latin typeface="Arial" panose="020B0604020202020204" pitchFamily="34" charset="0"/>
                      </a:endParaRPr>
                    </a:p>
                  </a:txBody>
                  <a:tcPr marL="0" marR="0" marT="0" marB="0" anchor="b"/>
                </a:tc>
                <a:tc>
                  <a:txBody>
                    <a:bodyPr/>
                    <a:lstStyle/>
                    <a:p>
                      <a:pPr algn="r" fontAlgn="b"/>
                      <a:r>
                        <a:rPr lang="en-US" sz="700" b="0" u="none" strike="noStrike">
                          <a:effectLst/>
                          <a:highlight>
                            <a:srgbClr val="FFFF00"/>
                          </a:highlight>
                        </a:rPr>
                        <a:t>2,080.0 </a:t>
                      </a:r>
                      <a:endParaRPr lang="en-US" sz="700" b="0" i="0" u="none" strike="noStrike">
                        <a:effectLst/>
                        <a:highlight>
                          <a:srgbClr val="FFFF00"/>
                        </a:highlight>
                        <a:latin typeface="Arial" panose="020B0604020202020204" pitchFamily="34" charset="0"/>
                      </a:endParaRPr>
                    </a:p>
                  </a:txBody>
                  <a:tcPr marL="0" marR="0" marT="0" marB="0" anchor="b"/>
                </a:tc>
                <a:tc>
                  <a:txBody>
                    <a:bodyPr/>
                    <a:lstStyle/>
                    <a:p>
                      <a:pPr algn="l" fontAlgn="b"/>
                      <a:r>
                        <a:rPr lang="en-US" sz="700" b="0" u="none" strike="noStrike">
                          <a:effectLst/>
                          <a:highlight>
                            <a:srgbClr val="FFFFFF"/>
                          </a:highlight>
                        </a:rPr>
                        <a:t> </a:t>
                      </a:r>
                      <a:endParaRPr lang="en-US" sz="700" b="0" i="0" u="none" strike="noStrike">
                        <a:effectLst/>
                        <a:highlight>
                          <a:srgbClr val="FFFFFF"/>
                        </a:highlight>
                        <a:latin typeface="Arial" panose="020B0604020202020204" pitchFamily="34" charset="0"/>
                      </a:endParaRPr>
                    </a:p>
                  </a:txBody>
                  <a:tcPr marL="0" marR="0" marT="0" marB="0" anchor="b"/>
                </a:tc>
                <a:extLst>
                  <a:ext uri="{0D108BD9-81ED-4DB2-BD59-A6C34878D82A}">
                    <a16:rowId xmlns:a16="http://schemas.microsoft.com/office/drawing/2014/main" val="183862959"/>
                  </a:ext>
                </a:extLst>
              </a:tr>
              <a:tr h="197730">
                <a:tc>
                  <a:txBody>
                    <a:bodyPr/>
                    <a:lstStyle/>
                    <a:p>
                      <a:pPr algn="l" fontAlgn="b"/>
                      <a:r>
                        <a:rPr lang="en-US" sz="700" b="0" u="none" strike="noStrike">
                          <a:effectLst/>
                        </a:rPr>
                        <a:t> </a:t>
                      </a:r>
                      <a:endParaRPr lang="en-US" sz="700" b="0" i="0" u="none" strike="noStrike">
                        <a:effectLst/>
                        <a:latin typeface="Arial" panose="020B0604020202020204" pitchFamily="34" charset="0"/>
                      </a:endParaRPr>
                    </a:p>
                  </a:txBody>
                  <a:tcPr marL="0" marR="0" marT="0" marB="0" anchor="b"/>
                </a:tc>
                <a:tc>
                  <a:txBody>
                    <a:bodyPr/>
                    <a:lstStyle/>
                    <a:p>
                      <a:pPr algn="l" fontAlgn="b"/>
                      <a:endParaRPr lang="en-US" sz="700" b="0" i="0" u="none" strike="noStrike">
                        <a:effectLst/>
                        <a:latin typeface="Arial" panose="020B0604020202020204" pitchFamily="34" charset="0"/>
                      </a:endParaRPr>
                    </a:p>
                  </a:txBody>
                  <a:tcPr marL="0" marR="0" marT="0" marB="0" anchor="b"/>
                </a:tc>
                <a:tc gridSpan="2">
                  <a:txBody>
                    <a:bodyPr/>
                    <a:lstStyle/>
                    <a:p>
                      <a:pPr algn="l" fontAlgn="b"/>
                      <a:r>
                        <a:rPr lang="en-US" sz="600" b="0" u="none" strike="noStrike">
                          <a:effectLst/>
                        </a:rPr>
                        <a:t># Service mechanical technicians</a:t>
                      </a:r>
                      <a:endParaRPr lang="en-US" sz="600" b="0" i="0" u="none" strike="noStrike">
                        <a:effectLst/>
                        <a:latin typeface="Arial" panose="020B0604020202020204" pitchFamily="34" charset="0"/>
                      </a:endParaRPr>
                    </a:p>
                  </a:txBody>
                  <a:tcPr marL="0" marR="0" marT="0" marB="0" anchor="b"/>
                </a:tc>
                <a:tc hMerge="1">
                  <a:txBody>
                    <a:bodyPr/>
                    <a:lstStyle/>
                    <a:p>
                      <a:endParaRPr lang="en-US"/>
                    </a:p>
                  </a:txBody>
                  <a:tcPr/>
                </a:tc>
                <a:tc>
                  <a:txBody>
                    <a:bodyPr/>
                    <a:lstStyle/>
                    <a:p>
                      <a:pPr algn="l" fontAlgn="b"/>
                      <a:r>
                        <a:rPr lang="en-US" sz="600" b="0" u="none" strike="noStrike">
                          <a:effectLst/>
                        </a:rPr>
                        <a:t># Hours/Day</a:t>
                      </a:r>
                      <a:endParaRPr lang="en-US" sz="600" b="0" i="0" u="none" strike="noStrike">
                        <a:effectLst/>
                        <a:latin typeface="Arial" panose="020B0604020202020204" pitchFamily="34" charset="0"/>
                      </a:endParaRPr>
                    </a:p>
                  </a:txBody>
                  <a:tcPr marL="0" marR="0" marT="0" marB="0" anchor="b"/>
                </a:tc>
                <a:tc>
                  <a:txBody>
                    <a:bodyPr/>
                    <a:lstStyle/>
                    <a:p>
                      <a:pPr algn="l" fontAlgn="b"/>
                      <a:endParaRPr lang="en-US" sz="700" b="0" i="0" u="none" strike="noStrike">
                        <a:effectLst/>
                        <a:latin typeface="Arial" panose="020B0604020202020204" pitchFamily="34" charset="0"/>
                      </a:endParaRPr>
                    </a:p>
                  </a:txBody>
                  <a:tcPr marL="0" marR="0" marT="0" marB="0" anchor="b"/>
                </a:tc>
                <a:tc>
                  <a:txBody>
                    <a:bodyPr/>
                    <a:lstStyle/>
                    <a:p>
                      <a:pPr algn="l" fontAlgn="b"/>
                      <a:r>
                        <a:rPr lang="en-US" sz="600" b="0" u="none" strike="noStrike">
                          <a:effectLst/>
                        </a:rPr>
                        <a:t>Working Days/Month</a:t>
                      </a:r>
                      <a:endParaRPr lang="en-US" sz="600" b="0" i="0" u="none" strike="noStrike">
                        <a:effectLst/>
                        <a:latin typeface="Arial" panose="020B0604020202020204" pitchFamily="34" charset="0"/>
                      </a:endParaRPr>
                    </a:p>
                  </a:txBody>
                  <a:tcPr marL="0" marR="0" marT="0" marB="0" anchor="b"/>
                </a:tc>
                <a:tc>
                  <a:txBody>
                    <a:bodyPr/>
                    <a:lstStyle/>
                    <a:p>
                      <a:pPr algn="l" fontAlgn="b"/>
                      <a:endParaRPr lang="en-US" sz="700" b="0" i="0" u="none" strike="noStrike">
                        <a:effectLst/>
                        <a:latin typeface="Arial" panose="020B0604020202020204" pitchFamily="34" charset="0"/>
                      </a:endParaRPr>
                    </a:p>
                  </a:txBody>
                  <a:tcPr marL="0" marR="0" marT="0" marB="0" anchor="b"/>
                </a:tc>
                <a:tc gridSpan="2">
                  <a:txBody>
                    <a:bodyPr/>
                    <a:lstStyle/>
                    <a:p>
                      <a:pPr algn="l" fontAlgn="b"/>
                      <a:r>
                        <a:rPr lang="en-US" sz="600" b="0" u="none" strike="noStrike">
                          <a:effectLst/>
                        </a:rPr>
                        <a:t> Hours Avaliable</a:t>
                      </a:r>
                      <a:endParaRPr lang="en-US" sz="600" b="0" i="0" u="none" strike="noStrike">
                        <a:effectLst/>
                        <a:latin typeface="Arial" panose="020B0604020202020204" pitchFamily="34" charset="0"/>
                      </a:endParaRPr>
                    </a:p>
                  </a:txBody>
                  <a:tcPr marL="0" marR="0" marT="0" marB="0" anchor="b"/>
                </a:tc>
                <a:tc hMerge="1">
                  <a:txBody>
                    <a:bodyPr/>
                    <a:lstStyle/>
                    <a:p>
                      <a:endParaRPr lang="en-US"/>
                    </a:p>
                  </a:txBody>
                  <a:tcPr/>
                </a:tc>
                <a:extLst>
                  <a:ext uri="{0D108BD9-81ED-4DB2-BD59-A6C34878D82A}">
                    <a16:rowId xmlns:a16="http://schemas.microsoft.com/office/drawing/2014/main" val="1833781551"/>
                  </a:ext>
                </a:extLst>
              </a:tr>
              <a:tr h="133253">
                <a:tc>
                  <a:txBody>
                    <a:bodyPr/>
                    <a:lstStyle/>
                    <a:p>
                      <a:pPr algn="l" fontAlgn="b"/>
                      <a:r>
                        <a:rPr lang="en-US" sz="700" b="0" u="none" strike="noStrike">
                          <a:effectLst/>
                        </a:rPr>
                        <a:t> </a:t>
                      </a:r>
                      <a:endParaRPr lang="en-US" sz="700" b="0" i="0" u="none" strike="noStrike">
                        <a:effectLst/>
                        <a:latin typeface="Arial" panose="020B0604020202020204" pitchFamily="34" charset="0"/>
                      </a:endParaRPr>
                    </a:p>
                  </a:txBody>
                  <a:tcPr marL="0" marR="0" marT="0" marB="0" anchor="b"/>
                </a:tc>
                <a:tc>
                  <a:txBody>
                    <a:bodyPr/>
                    <a:lstStyle/>
                    <a:p>
                      <a:pPr algn="l" fontAlgn="b"/>
                      <a:endParaRPr lang="en-US" sz="700" b="0" i="0" u="none" strike="noStrike">
                        <a:effectLst/>
                        <a:latin typeface="Arial" panose="020B0604020202020204" pitchFamily="34" charset="0"/>
                      </a:endParaRPr>
                    </a:p>
                  </a:txBody>
                  <a:tcPr marL="0" marR="0" marT="0" marB="0" anchor="b"/>
                </a:tc>
                <a:tc>
                  <a:txBody>
                    <a:bodyPr/>
                    <a:lstStyle/>
                    <a:p>
                      <a:pPr algn="l" fontAlgn="b"/>
                      <a:endParaRPr lang="en-US" sz="700" b="0" i="0" u="none" strike="noStrike">
                        <a:effectLst/>
                        <a:latin typeface="Arial" panose="020B0604020202020204" pitchFamily="34" charset="0"/>
                      </a:endParaRPr>
                    </a:p>
                  </a:txBody>
                  <a:tcPr marL="0" marR="0" marT="0" marB="0" anchor="b"/>
                </a:tc>
                <a:tc>
                  <a:txBody>
                    <a:bodyPr/>
                    <a:lstStyle/>
                    <a:p>
                      <a:pPr algn="l" fontAlgn="b"/>
                      <a:endParaRPr lang="en-US" sz="700" b="0" i="0" u="none" strike="noStrike">
                        <a:effectLst/>
                        <a:latin typeface="Arial" panose="020B0604020202020204" pitchFamily="34" charset="0"/>
                      </a:endParaRPr>
                    </a:p>
                  </a:txBody>
                  <a:tcPr marL="0" marR="0" marT="0" marB="0" anchor="b"/>
                </a:tc>
                <a:tc>
                  <a:txBody>
                    <a:bodyPr/>
                    <a:lstStyle/>
                    <a:p>
                      <a:pPr algn="l" fontAlgn="b"/>
                      <a:endParaRPr lang="en-US" sz="700" b="0" i="0" u="none" strike="noStrike">
                        <a:effectLst/>
                        <a:latin typeface="Arial" panose="020B0604020202020204" pitchFamily="34" charset="0"/>
                      </a:endParaRPr>
                    </a:p>
                  </a:txBody>
                  <a:tcPr marL="0" marR="0" marT="0" marB="0" anchor="b"/>
                </a:tc>
                <a:tc>
                  <a:txBody>
                    <a:bodyPr/>
                    <a:lstStyle/>
                    <a:p>
                      <a:pPr algn="l" fontAlgn="b"/>
                      <a:endParaRPr lang="en-US" sz="700" b="0" i="0" u="none" strike="noStrike">
                        <a:effectLst/>
                        <a:latin typeface="Arial" panose="020B0604020202020204" pitchFamily="34" charset="0"/>
                      </a:endParaRPr>
                    </a:p>
                  </a:txBody>
                  <a:tcPr marL="0" marR="0" marT="0" marB="0" anchor="b"/>
                </a:tc>
                <a:tc>
                  <a:txBody>
                    <a:bodyPr/>
                    <a:lstStyle/>
                    <a:p>
                      <a:pPr algn="l" fontAlgn="b"/>
                      <a:endParaRPr lang="en-US" sz="700" b="0" i="0" u="none" strike="noStrike">
                        <a:effectLst/>
                        <a:latin typeface="Arial" panose="020B0604020202020204" pitchFamily="34" charset="0"/>
                      </a:endParaRPr>
                    </a:p>
                  </a:txBody>
                  <a:tcPr marL="0" marR="0" marT="0" marB="0" anchor="b"/>
                </a:tc>
                <a:tc>
                  <a:txBody>
                    <a:bodyPr/>
                    <a:lstStyle/>
                    <a:p>
                      <a:pPr algn="l" fontAlgn="b"/>
                      <a:endParaRPr lang="en-US" sz="700" b="0" i="0" u="none" strike="noStrike">
                        <a:effectLst/>
                        <a:latin typeface="Arial" panose="020B0604020202020204" pitchFamily="34" charset="0"/>
                      </a:endParaRPr>
                    </a:p>
                  </a:txBody>
                  <a:tcPr marL="0" marR="0" marT="0" marB="0" anchor="b"/>
                </a:tc>
                <a:tc>
                  <a:txBody>
                    <a:bodyPr/>
                    <a:lstStyle/>
                    <a:p>
                      <a:pPr algn="l" fontAlgn="b"/>
                      <a:endParaRPr lang="en-US" sz="700" b="0" i="0" u="none" strike="noStrike">
                        <a:effectLst/>
                        <a:latin typeface="Arial" panose="020B0604020202020204" pitchFamily="34" charset="0"/>
                      </a:endParaRPr>
                    </a:p>
                  </a:txBody>
                  <a:tcPr marL="0" marR="0" marT="0" marB="0" anchor="b"/>
                </a:tc>
                <a:tc>
                  <a:txBody>
                    <a:bodyPr/>
                    <a:lstStyle/>
                    <a:p>
                      <a:pPr algn="l" fontAlgn="b"/>
                      <a:r>
                        <a:rPr lang="en-US" sz="700" b="0" u="none" strike="noStrike">
                          <a:effectLst/>
                        </a:rPr>
                        <a:t> </a:t>
                      </a:r>
                      <a:endParaRPr lang="en-US" sz="700" b="0" i="0" u="none" strike="noStrike">
                        <a:effectLst/>
                        <a:latin typeface="Arial" panose="020B0604020202020204" pitchFamily="34" charset="0"/>
                      </a:endParaRPr>
                    </a:p>
                  </a:txBody>
                  <a:tcPr marL="0" marR="0" marT="0" marB="0" anchor="b"/>
                </a:tc>
                <a:extLst>
                  <a:ext uri="{0D108BD9-81ED-4DB2-BD59-A6C34878D82A}">
                    <a16:rowId xmlns:a16="http://schemas.microsoft.com/office/drawing/2014/main" val="2281865867"/>
                  </a:ext>
                </a:extLst>
              </a:tr>
              <a:tr h="240714">
                <a:tc>
                  <a:txBody>
                    <a:bodyPr/>
                    <a:lstStyle/>
                    <a:p>
                      <a:pPr algn="l" fontAlgn="b"/>
                      <a:r>
                        <a:rPr lang="en-US" sz="700" b="0" u="none" strike="noStrike">
                          <a:effectLst/>
                        </a:rPr>
                        <a:t> </a:t>
                      </a:r>
                      <a:endParaRPr lang="en-US" sz="700" b="0" i="0" u="none" strike="noStrike">
                        <a:effectLst/>
                        <a:latin typeface="Arial" panose="020B0604020202020204" pitchFamily="34" charset="0"/>
                      </a:endParaRPr>
                    </a:p>
                  </a:txBody>
                  <a:tcPr marL="0" marR="0" marT="0" marB="0" anchor="b"/>
                </a:tc>
                <a:tc>
                  <a:txBody>
                    <a:bodyPr/>
                    <a:lstStyle/>
                    <a:p>
                      <a:pPr algn="l" fontAlgn="b"/>
                      <a:endParaRPr lang="en-US" sz="700" b="0" i="0" u="none" strike="noStrike">
                        <a:effectLst/>
                        <a:latin typeface="Arial" panose="020B0604020202020204" pitchFamily="34" charset="0"/>
                      </a:endParaRPr>
                    </a:p>
                  </a:txBody>
                  <a:tcPr marL="0" marR="0" marT="0" marB="0" anchor="b"/>
                </a:tc>
                <a:tc>
                  <a:txBody>
                    <a:bodyPr/>
                    <a:lstStyle/>
                    <a:p>
                      <a:pPr algn="r" fontAlgn="b"/>
                      <a:r>
                        <a:rPr lang="en-US" sz="700" b="0" u="none" strike="noStrike">
                          <a:effectLst/>
                          <a:highlight>
                            <a:srgbClr val="FFFF00"/>
                          </a:highlight>
                        </a:rPr>
                        <a:t>2,080.0 </a:t>
                      </a:r>
                      <a:endParaRPr lang="en-US" sz="700" b="0" i="0" u="none" strike="noStrike">
                        <a:effectLst/>
                        <a:highlight>
                          <a:srgbClr val="FFFF00"/>
                        </a:highlight>
                        <a:latin typeface="Arial" panose="020B0604020202020204" pitchFamily="34" charset="0"/>
                      </a:endParaRPr>
                    </a:p>
                  </a:txBody>
                  <a:tcPr marL="0" marR="0" marT="0" marB="0" anchor="b"/>
                </a:tc>
                <a:tc>
                  <a:txBody>
                    <a:bodyPr/>
                    <a:lstStyle/>
                    <a:p>
                      <a:pPr algn="ctr" fontAlgn="b"/>
                      <a:r>
                        <a:rPr lang="en-US" sz="700" b="1" u="none" strike="noStrike">
                          <a:effectLst/>
                        </a:rPr>
                        <a:t>x</a:t>
                      </a:r>
                      <a:endParaRPr lang="en-US" sz="700" b="1" i="0" u="none" strike="noStrike">
                        <a:effectLst/>
                        <a:latin typeface="Arial" panose="020B0604020202020204" pitchFamily="34" charset="0"/>
                      </a:endParaRPr>
                    </a:p>
                  </a:txBody>
                  <a:tcPr marL="0" marR="0" marT="0" marB="0" anchor="b"/>
                </a:tc>
                <a:tc>
                  <a:txBody>
                    <a:bodyPr/>
                    <a:lstStyle/>
                    <a:p>
                      <a:pPr algn="r" fontAlgn="b"/>
                      <a:r>
                        <a:rPr lang="en-US" sz="700" b="0" u="none" strike="noStrike">
                          <a:effectLst/>
                          <a:highlight>
                            <a:srgbClr val="FFFF00"/>
                          </a:highlight>
                        </a:rPr>
                        <a:t> $     222.31 </a:t>
                      </a:r>
                      <a:endParaRPr lang="en-US" sz="700" b="0" i="0" u="none" strike="noStrike">
                        <a:effectLst/>
                        <a:highlight>
                          <a:srgbClr val="FFFF00"/>
                        </a:highlight>
                        <a:latin typeface="Arial" panose="020B0604020202020204" pitchFamily="34" charset="0"/>
                      </a:endParaRPr>
                    </a:p>
                  </a:txBody>
                  <a:tcPr marL="0" marR="0" marT="0" marB="0" anchor="b"/>
                </a:tc>
                <a:tc>
                  <a:txBody>
                    <a:bodyPr/>
                    <a:lstStyle/>
                    <a:p>
                      <a:pPr algn="ctr" fontAlgn="b"/>
                      <a:r>
                        <a:rPr lang="en-US" sz="700" b="1" u="none" strike="noStrike">
                          <a:effectLst/>
                        </a:rPr>
                        <a:t>=</a:t>
                      </a:r>
                      <a:endParaRPr lang="en-US" sz="700" b="1" i="0" u="none" strike="noStrike">
                        <a:effectLst/>
                        <a:latin typeface="Arial" panose="020B0604020202020204" pitchFamily="34" charset="0"/>
                      </a:endParaRPr>
                    </a:p>
                  </a:txBody>
                  <a:tcPr marL="0" marR="0" marT="0" marB="0" anchor="b"/>
                </a:tc>
                <a:tc>
                  <a:txBody>
                    <a:bodyPr/>
                    <a:lstStyle/>
                    <a:p>
                      <a:pPr algn="l" fontAlgn="b"/>
                      <a:r>
                        <a:rPr lang="en-US" sz="700" b="0" u="none" strike="noStrike">
                          <a:effectLst/>
                          <a:highlight>
                            <a:srgbClr val="FFFF00"/>
                          </a:highlight>
                        </a:rPr>
                        <a:t> $          462,400 </a:t>
                      </a:r>
                      <a:endParaRPr lang="en-US" sz="700" b="0" i="0" u="none" strike="noStrike">
                        <a:effectLst/>
                        <a:highlight>
                          <a:srgbClr val="FFFF00"/>
                        </a:highlight>
                        <a:latin typeface="Arial" panose="020B0604020202020204" pitchFamily="34" charset="0"/>
                      </a:endParaRPr>
                    </a:p>
                  </a:txBody>
                  <a:tcPr marL="0" marR="0" marT="0" marB="0" anchor="b"/>
                </a:tc>
                <a:tc>
                  <a:txBody>
                    <a:bodyPr/>
                    <a:lstStyle/>
                    <a:p>
                      <a:pPr algn="l" fontAlgn="b"/>
                      <a:endParaRPr lang="en-US" sz="700" b="0" i="0" u="none" strike="noStrike">
                        <a:effectLst/>
                        <a:latin typeface="Arial" panose="020B0604020202020204" pitchFamily="34" charset="0"/>
                      </a:endParaRPr>
                    </a:p>
                  </a:txBody>
                  <a:tcPr marL="0" marR="0" marT="0" marB="0" anchor="b"/>
                </a:tc>
                <a:tc>
                  <a:txBody>
                    <a:bodyPr/>
                    <a:lstStyle/>
                    <a:p>
                      <a:pPr algn="l" fontAlgn="b"/>
                      <a:endParaRPr lang="en-US" sz="700" b="0" i="0" u="none" strike="noStrike">
                        <a:effectLst/>
                        <a:latin typeface="Arial" panose="020B0604020202020204" pitchFamily="34" charset="0"/>
                      </a:endParaRPr>
                    </a:p>
                  </a:txBody>
                  <a:tcPr marL="0" marR="0" marT="0" marB="0" anchor="b"/>
                </a:tc>
                <a:tc>
                  <a:txBody>
                    <a:bodyPr/>
                    <a:lstStyle/>
                    <a:p>
                      <a:pPr algn="l" fontAlgn="b"/>
                      <a:r>
                        <a:rPr lang="en-US" sz="700" b="0" u="none" strike="noStrike">
                          <a:effectLst/>
                        </a:rPr>
                        <a:t> </a:t>
                      </a:r>
                      <a:endParaRPr lang="en-US" sz="700" b="0" i="0" u="none" strike="noStrike">
                        <a:effectLst/>
                        <a:latin typeface="Arial" panose="020B0604020202020204" pitchFamily="34" charset="0"/>
                      </a:endParaRPr>
                    </a:p>
                  </a:txBody>
                  <a:tcPr marL="0" marR="0" marT="0" marB="0" anchor="b"/>
                </a:tc>
                <a:extLst>
                  <a:ext uri="{0D108BD9-81ED-4DB2-BD59-A6C34878D82A}">
                    <a16:rowId xmlns:a16="http://schemas.microsoft.com/office/drawing/2014/main" val="3973976080"/>
                  </a:ext>
                </a:extLst>
              </a:tr>
              <a:tr h="197730">
                <a:tc>
                  <a:txBody>
                    <a:bodyPr/>
                    <a:lstStyle/>
                    <a:p>
                      <a:pPr algn="l" fontAlgn="b"/>
                      <a:r>
                        <a:rPr lang="en-US" sz="700" b="0" u="none" strike="noStrike">
                          <a:effectLst/>
                        </a:rPr>
                        <a:t> </a:t>
                      </a:r>
                      <a:endParaRPr lang="en-US" sz="700" b="0" i="0" u="none" strike="noStrike">
                        <a:effectLst/>
                        <a:latin typeface="Arial" panose="020B0604020202020204" pitchFamily="34" charset="0"/>
                      </a:endParaRPr>
                    </a:p>
                  </a:txBody>
                  <a:tcPr marL="0" marR="0" marT="0" marB="0" anchor="b"/>
                </a:tc>
                <a:tc>
                  <a:txBody>
                    <a:bodyPr/>
                    <a:lstStyle/>
                    <a:p>
                      <a:pPr algn="l" fontAlgn="b"/>
                      <a:endParaRPr lang="en-US" sz="700" b="0" i="0" u="none" strike="noStrike">
                        <a:effectLst/>
                        <a:latin typeface="Arial" panose="020B0604020202020204" pitchFamily="34" charset="0"/>
                      </a:endParaRPr>
                    </a:p>
                  </a:txBody>
                  <a:tcPr marL="0" marR="0" marT="0" marB="0" anchor="b"/>
                </a:tc>
                <a:tc>
                  <a:txBody>
                    <a:bodyPr/>
                    <a:lstStyle/>
                    <a:p>
                      <a:pPr algn="ctr" fontAlgn="b"/>
                      <a:r>
                        <a:rPr lang="en-US" sz="600" b="0" u="none" strike="noStrike">
                          <a:effectLst/>
                        </a:rPr>
                        <a:t>Hours Available</a:t>
                      </a:r>
                      <a:endParaRPr lang="en-US" sz="600" b="0" i="0" u="none" strike="noStrike">
                        <a:effectLst/>
                        <a:latin typeface="Arial" panose="020B0604020202020204" pitchFamily="34" charset="0"/>
                      </a:endParaRPr>
                    </a:p>
                  </a:txBody>
                  <a:tcPr marL="0" marR="0" marT="0" marB="0" anchor="b"/>
                </a:tc>
                <a:tc>
                  <a:txBody>
                    <a:bodyPr/>
                    <a:lstStyle/>
                    <a:p>
                      <a:pPr algn="l" fontAlgn="b"/>
                      <a:endParaRPr lang="en-US" sz="700" b="0" i="0" u="none" strike="noStrike">
                        <a:effectLst/>
                        <a:latin typeface="Arial" panose="020B0604020202020204" pitchFamily="34" charset="0"/>
                      </a:endParaRPr>
                    </a:p>
                  </a:txBody>
                  <a:tcPr marL="0" marR="0" marT="0" marB="0" anchor="b"/>
                </a:tc>
                <a:tc gridSpan="2">
                  <a:txBody>
                    <a:bodyPr/>
                    <a:lstStyle/>
                    <a:p>
                      <a:pPr algn="l" fontAlgn="b"/>
                      <a:r>
                        <a:rPr lang="en-US" sz="600" b="0" u="none" strike="noStrike">
                          <a:effectLst/>
                        </a:rPr>
                        <a:t>Effective Labor Rate</a:t>
                      </a:r>
                      <a:endParaRPr lang="en-US" sz="600" b="0" i="0" u="none" strike="noStrike">
                        <a:effectLst/>
                        <a:latin typeface="Arial" panose="020B0604020202020204" pitchFamily="34" charset="0"/>
                      </a:endParaRPr>
                    </a:p>
                  </a:txBody>
                  <a:tcPr marL="0" marR="0" marT="0" marB="0" anchor="b"/>
                </a:tc>
                <a:tc hMerge="1">
                  <a:txBody>
                    <a:bodyPr/>
                    <a:lstStyle/>
                    <a:p>
                      <a:endParaRPr lang="en-US"/>
                    </a:p>
                  </a:txBody>
                  <a:tcPr/>
                </a:tc>
                <a:tc>
                  <a:txBody>
                    <a:bodyPr/>
                    <a:lstStyle/>
                    <a:p>
                      <a:pPr algn="l" fontAlgn="b"/>
                      <a:r>
                        <a:rPr lang="en-US" sz="600" b="0" u="none" strike="noStrike">
                          <a:effectLst/>
                        </a:rPr>
                        <a:t>Labor sales potential</a:t>
                      </a:r>
                      <a:endParaRPr lang="en-US" sz="600" b="0" i="0" u="none" strike="noStrike">
                        <a:effectLst/>
                        <a:latin typeface="Arial" panose="020B0604020202020204" pitchFamily="34" charset="0"/>
                      </a:endParaRPr>
                    </a:p>
                  </a:txBody>
                  <a:tcPr marL="0" marR="0" marT="0" marB="0" anchor="b"/>
                </a:tc>
                <a:tc>
                  <a:txBody>
                    <a:bodyPr/>
                    <a:lstStyle/>
                    <a:p>
                      <a:pPr algn="l" fontAlgn="b"/>
                      <a:endParaRPr lang="en-US" sz="700" b="0" i="0" u="none" strike="noStrike">
                        <a:effectLst/>
                        <a:latin typeface="Arial" panose="020B0604020202020204" pitchFamily="34" charset="0"/>
                      </a:endParaRPr>
                    </a:p>
                  </a:txBody>
                  <a:tcPr marL="0" marR="0" marT="0" marB="0" anchor="b"/>
                </a:tc>
                <a:tc>
                  <a:txBody>
                    <a:bodyPr/>
                    <a:lstStyle/>
                    <a:p>
                      <a:pPr algn="l" fontAlgn="b"/>
                      <a:endParaRPr lang="en-US" sz="700" b="0" i="0" u="none" strike="noStrike">
                        <a:effectLst/>
                        <a:latin typeface="Arial" panose="020B0604020202020204" pitchFamily="34" charset="0"/>
                      </a:endParaRPr>
                    </a:p>
                  </a:txBody>
                  <a:tcPr marL="0" marR="0" marT="0" marB="0" anchor="b"/>
                </a:tc>
                <a:tc>
                  <a:txBody>
                    <a:bodyPr/>
                    <a:lstStyle/>
                    <a:p>
                      <a:pPr algn="l" fontAlgn="b"/>
                      <a:r>
                        <a:rPr lang="en-US" sz="700" b="0" u="none" strike="noStrike">
                          <a:effectLst/>
                        </a:rPr>
                        <a:t> </a:t>
                      </a:r>
                      <a:endParaRPr lang="en-US" sz="700" b="0" i="0" u="none" strike="noStrike">
                        <a:effectLst/>
                        <a:latin typeface="Arial" panose="020B0604020202020204" pitchFamily="34" charset="0"/>
                      </a:endParaRPr>
                    </a:p>
                  </a:txBody>
                  <a:tcPr marL="0" marR="0" marT="0" marB="0" anchor="b"/>
                </a:tc>
                <a:extLst>
                  <a:ext uri="{0D108BD9-81ED-4DB2-BD59-A6C34878D82A}">
                    <a16:rowId xmlns:a16="http://schemas.microsoft.com/office/drawing/2014/main" val="2445159770"/>
                  </a:ext>
                </a:extLst>
              </a:tr>
              <a:tr h="133253">
                <a:tc>
                  <a:txBody>
                    <a:bodyPr/>
                    <a:lstStyle/>
                    <a:p>
                      <a:pPr algn="l" fontAlgn="b"/>
                      <a:r>
                        <a:rPr lang="en-US" sz="700" b="0" u="none" strike="noStrike">
                          <a:effectLst/>
                        </a:rPr>
                        <a:t> </a:t>
                      </a:r>
                      <a:endParaRPr lang="en-US" sz="700" b="0" i="0" u="none" strike="noStrike">
                        <a:effectLst/>
                        <a:latin typeface="Arial" panose="020B0604020202020204" pitchFamily="34" charset="0"/>
                      </a:endParaRPr>
                    </a:p>
                  </a:txBody>
                  <a:tcPr marL="0" marR="0" marT="0" marB="0" anchor="b"/>
                </a:tc>
                <a:tc>
                  <a:txBody>
                    <a:bodyPr/>
                    <a:lstStyle/>
                    <a:p>
                      <a:pPr algn="l" fontAlgn="b"/>
                      <a:endParaRPr lang="en-US" sz="700" b="0" i="0" u="none" strike="noStrike">
                        <a:effectLst/>
                        <a:latin typeface="Arial" panose="020B0604020202020204" pitchFamily="34" charset="0"/>
                      </a:endParaRPr>
                    </a:p>
                  </a:txBody>
                  <a:tcPr marL="0" marR="0" marT="0" marB="0" anchor="b"/>
                </a:tc>
                <a:tc>
                  <a:txBody>
                    <a:bodyPr/>
                    <a:lstStyle/>
                    <a:p>
                      <a:pPr algn="l" fontAlgn="b"/>
                      <a:endParaRPr lang="en-US" sz="700" b="0" i="0" u="none" strike="noStrike">
                        <a:effectLst/>
                        <a:latin typeface="Arial" panose="020B0604020202020204" pitchFamily="34" charset="0"/>
                      </a:endParaRPr>
                    </a:p>
                  </a:txBody>
                  <a:tcPr marL="0" marR="0" marT="0" marB="0" anchor="b"/>
                </a:tc>
                <a:tc>
                  <a:txBody>
                    <a:bodyPr/>
                    <a:lstStyle/>
                    <a:p>
                      <a:pPr algn="l" fontAlgn="b"/>
                      <a:endParaRPr lang="en-US" sz="700" b="0" i="0" u="none" strike="noStrike">
                        <a:effectLst/>
                        <a:latin typeface="Arial" panose="020B0604020202020204" pitchFamily="34" charset="0"/>
                      </a:endParaRPr>
                    </a:p>
                  </a:txBody>
                  <a:tcPr marL="0" marR="0" marT="0" marB="0" anchor="b"/>
                </a:tc>
                <a:tc>
                  <a:txBody>
                    <a:bodyPr/>
                    <a:lstStyle/>
                    <a:p>
                      <a:pPr algn="l" fontAlgn="b"/>
                      <a:endParaRPr lang="en-US" sz="700" b="0" i="0" u="none" strike="noStrike">
                        <a:effectLst/>
                        <a:latin typeface="Arial" panose="020B0604020202020204" pitchFamily="34" charset="0"/>
                      </a:endParaRPr>
                    </a:p>
                  </a:txBody>
                  <a:tcPr marL="0" marR="0" marT="0" marB="0" anchor="b"/>
                </a:tc>
                <a:tc>
                  <a:txBody>
                    <a:bodyPr/>
                    <a:lstStyle/>
                    <a:p>
                      <a:pPr algn="l" fontAlgn="b"/>
                      <a:endParaRPr lang="en-US" sz="700" b="0" i="0" u="none" strike="noStrike">
                        <a:effectLst/>
                        <a:latin typeface="Arial" panose="020B0604020202020204" pitchFamily="34" charset="0"/>
                      </a:endParaRPr>
                    </a:p>
                  </a:txBody>
                  <a:tcPr marL="0" marR="0" marT="0" marB="0" anchor="b"/>
                </a:tc>
                <a:tc>
                  <a:txBody>
                    <a:bodyPr/>
                    <a:lstStyle/>
                    <a:p>
                      <a:pPr algn="l" fontAlgn="b"/>
                      <a:endParaRPr lang="en-US" sz="700" b="0" i="0" u="none" strike="noStrike">
                        <a:effectLst/>
                        <a:latin typeface="Arial" panose="020B0604020202020204" pitchFamily="34" charset="0"/>
                      </a:endParaRPr>
                    </a:p>
                  </a:txBody>
                  <a:tcPr marL="0" marR="0" marT="0" marB="0" anchor="b"/>
                </a:tc>
                <a:tc>
                  <a:txBody>
                    <a:bodyPr/>
                    <a:lstStyle/>
                    <a:p>
                      <a:pPr algn="l" fontAlgn="b"/>
                      <a:endParaRPr lang="en-US" sz="700" b="0" i="0" u="none" strike="noStrike">
                        <a:effectLst/>
                        <a:latin typeface="Arial" panose="020B0604020202020204" pitchFamily="34" charset="0"/>
                      </a:endParaRPr>
                    </a:p>
                  </a:txBody>
                  <a:tcPr marL="0" marR="0" marT="0" marB="0" anchor="b"/>
                </a:tc>
                <a:tc>
                  <a:txBody>
                    <a:bodyPr/>
                    <a:lstStyle/>
                    <a:p>
                      <a:pPr algn="l" fontAlgn="b"/>
                      <a:endParaRPr lang="en-US" sz="700" b="0" i="0" u="none" strike="noStrike">
                        <a:effectLst/>
                        <a:latin typeface="Arial" panose="020B0604020202020204" pitchFamily="34" charset="0"/>
                      </a:endParaRPr>
                    </a:p>
                  </a:txBody>
                  <a:tcPr marL="0" marR="0" marT="0" marB="0" anchor="b"/>
                </a:tc>
                <a:tc>
                  <a:txBody>
                    <a:bodyPr/>
                    <a:lstStyle/>
                    <a:p>
                      <a:pPr algn="l" fontAlgn="b"/>
                      <a:r>
                        <a:rPr lang="en-US" sz="700" b="0" u="none" strike="noStrike">
                          <a:effectLst/>
                        </a:rPr>
                        <a:t> </a:t>
                      </a:r>
                      <a:endParaRPr lang="en-US" sz="700" b="0" i="0" u="none" strike="noStrike">
                        <a:effectLst/>
                        <a:latin typeface="Arial" panose="020B0604020202020204" pitchFamily="34" charset="0"/>
                      </a:endParaRPr>
                    </a:p>
                  </a:txBody>
                  <a:tcPr marL="0" marR="0" marT="0" marB="0" anchor="b"/>
                </a:tc>
                <a:extLst>
                  <a:ext uri="{0D108BD9-81ED-4DB2-BD59-A6C34878D82A}">
                    <a16:rowId xmlns:a16="http://schemas.microsoft.com/office/drawing/2014/main" val="874367503"/>
                  </a:ext>
                </a:extLst>
              </a:tr>
              <a:tr h="133253">
                <a:tc>
                  <a:txBody>
                    <a:bodyPr/>
                    <a:lstStyle/>
                    <a:p>
                      <a:pPr algn="l" fontAlgn="b"/>
                      <a:r>
                        <a:rPr lang="en-US" sz="700" b="0" u="none" strike="noStrike">
                          <a:effectLst/>
                        </a:rPr>
                        <a:t> </a:t>
                      </a:r>
                      <a:endParaRPr lang="en-US" sz="700" b="0" i="0" u="none" strike="noStrike">
                        <a:effectLst/>
                        <a:latin typeface="Arial" panose="020B0604020202020204" pitchFamily="34" charset="0"/>
                      </a:endParaRPr>
                    </a:p>
                  </a:txBody>
                  <a:tcPr marL="0" marR="0" marT="0" marB="0" anchor="b"/>
                </a:tc>
                <a:tc gridSpan="8">
                  <a:txBody>
                    <a:bodyPr/>
                    <a:lstStyle/>
                    <a:p>
                      <a:pPr algn="l" fontAlgn="b"/>
                      <a:r>
                        <a:rPr lang="en-US" sz="700" b="0" u="none" strike="noStrike">
                          <a:effectLst/>
                        </a:rPr>
                        <a:t>How proficient are your technicians ?</a:t>
                      </a:r>
                      <a:endParaRPr lang="en-US" sz="700" b="0" i="0" u="none" strike="noStrike">
                        <a:effectLst/>
                        <a:latin typeface="Arial" panose="020B0604020202020204" pitchFamily="34" charset="0"/>
                      </a:endParaRPr>
                    </a:p>
                  </a:txBody>
                  <a:tcPr marL="0" marR="0" marT="0" marB="0" anchor="b"/>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700" b="0" u="none" strike="noStrike">
                          <a:effectLst/>
                        </a:rPr>
                        <a:t> </a:t>
                      </a:r>
                      <a:endParaRPr lang="en-US" sz="700" b="0" i="0" u="none" strike="noStrike">
                        <a:effectLst/>
                        <a:latin typeface="Arial" panose="020B0604020202020204" pitchFamily="34" charset="0"/>
                      </a:endParaRPr>
                    </a:p>
                  </a:txBody>
                  <a:tcPr marL="0" marR="0" marT="0" marB="0" anchor="b"/>
                </a:tc>
                <a:extLst>
                  <a:ext uri="{0D108BD9-81ED-4DB2-BD59-A6C34878D82A}">
                    <a16:rowId xmlns:a16="http://schemas.microsoft.com/office/drawing/2014/main" val="1297207533"/>
                  </a:ext>
                </a:extLst>
              </a:tr>
              <a:tr h="133253">
                <a:tc>
                  <a:txBody>
                    <a:bodyPr/>
                    <a:lstStyle/>
                    <a:p>
                      <a:pPr algn="l" fontAlgn="b"/>
                      <a:r>
                        <a:rPr lang="en-US" sz="700" b="0" u="none" strike="noStrike">
                          <a:effectLst/>
                        </a:rPr>
                        <a:t> </a:t>
                      </a:r>
                      <a:endParaRPr lang="en-US" sz="700" b="0" i="0" u="none" strike="noStrike">
                        <a:effectLst/>
                        <a:latin typeface="Arial" panose="020B0604020202020204" pitchFamily="34" charset="0"/>
                      </a:endParaRPr>
                    </a:p>
                  </a:txBody>
                  <a:tcPr marL="0" marR="0" marT="0" marB="0" anchor="b"/>
                </a:tc>
                <a:tc>
                  <a:txBody>
                    <a:bodyPr/>
                    <a:lstStyle/>
                    <a:p>
                      <a:pPr algn="l" fontAlgn="b"/>
                      <a:r>
                        <a:rPr lang="en-US" sz="700" b="0" u="none" strike="noStrike">
                          <a:effectLst/>
                        </a:rPr>
                        <a:t> </a:t>
                      </a:r>
                      <a:endParaRPr lang="en-US" sz="700" b="0" i="0" u="none" strike="noStrike">
                        <a:effectLst/>
                        <a:latin typeface="Arial" panose="020B0604020202020204" pitchFamily="34" charset="0"/>
                      </a:endParaRPr>
                    </a:p>
                  </a:txBody>
                  <a:tcPr marL="0" marR="0" marT="0" marB="0" anchor="b"/>
                </a:tc>
                <a:tc>
                  <a:txBody>
                    <a:bodyPr/>
                    <a:lstStyle/>
                    <a:p>
                      <a:pPr algn="l" fontAlgn="b"/>
                      <a:endParaRPr lang="en-US" sz="700" b="0" i="0" u="none" strike="noStrike">
                        <a:effectLst/>
                        <a:latin typeface="Arial" panose="020B0604020202020204" pitchFamily="34" charset="0"/>
                      </a:endParaRPr>
                    </a:p>
                  </a:txBody>
                  <a:tcPr marL="0" marR="0" marT="0" marB="0" anchor="b"/>
                </a:tc>
                <a:tc>
                  <a:txBody>
                    <a:bodyPr/>
                    <a:lstStyle/>
                    <a:p>
                      <a:pPr algn="l" fontAlgn="b"/>
                      <a:endParaRPr lang="en-US" sz="700" b="0" i="0" u="none" strike="noStrike">
                        <a:effectLst/>
                        <a:latin typeface="Arial" panose="020B0604020202020204" pitchFamily="34" charset="0"/>
                      </a:endParaRPr>
                    </a:p>
                  </a:txBody>
                  <a:tcPr marL="0" marR="0" marT="0" marB="0" anchor="b"/>
                </a:tc>
                <a:tc>
                  <a:txBody>
                    <a:bodyPr/>
                    <a:lstStyle/>
                    <a:p>
                      <a:pPr algn="l" fontAlgn="b"/>
                      <a:endParaRPr lang="en-US" sz="700" b="0" i="0" u="none" strike="noStrike">
                        <a:effectLst/>
                        <a:latin typeface="Arial" panose="020B0604020202020204" pitchFamily="34" charset="0"/>
                      </a:endParaRPr>
                    </a:p>
                  </a:txBody>
                  <a:tcPr marL="0" marR="0" marT="0" marB="0" anchor="b"/>
                </a:tc>
                <a:tc>
                  <a:txBody>
                    <a:bodyPr/>
                    <a:lstStyle/>
                    <a:p>
                      <a:pPr algn="l" fontAlgn="b"/>
                      <a:endParaRPr lang="en-US" sz="700" b="0" i="0" u="none" strike="noStrike">
                        <a:effectLst/>
                        <a:latin typeface="Arial" panose="020B0604020202020204" pitchFamily="34" charset="0"/>
                      </a:endParaRPr>
                    </a:p>
                  </a:txBody>
                  <a:tcPr marL="0" marR="0" marT="0" marB="0" anchor="b"/>
                </a:tc>
                <a:tc>
                  <a:txBody>
                    <a:bodyPr/>
                    <a:lstStyle/>
                    <a:p>
                      <a:pPr algn="l" fontAlgn="b"/>
                      <a:endParaRPr lang="en-US" sz="700" b="0" i="0" u="none" strike="noStrike">
                        <a:effectLst/>
                        <a:latin typeface="Arial" panose="020B0604020202020204" pitchFamily="34" charset="0"/>
                      </a:endParaRPr>
                    </a:p>
                  </a:txBody>
                  <a:tcPr marL="0" marR="0" marT="0" marB="0" anchor="b"/>
                </a:tc>
                <a:tc>
                  <a:txBody>
                    <a:bodyPr/>
                    <a:lstStyle/>
                    <a:p>
                      <a:pPr algn="l" fontAlgn="b"/>
                      <a:endParaRPr lang="en-US" sz="700" b="0" i="0" u="none" strike="noStrike">
                        <a:effectLst/>
                        <a:latin typeface="Arial" panose="020B0604020202020204" pitchFamily="34" charset="0"/>
                      </a:endParaRPr>
                    </a:p>
                  </a:txBody>
                  <a:tcPr marL="0" marR="0" marT="0" marB="0" anchor="b"/>
                </a:tc>
                <a:tc>
                  <a:txBody>
                    <a:bodyPr/>
                    <a:lstStyle/>
                    <a:p>
                      <a:pPr algn="l" fontAlgn="b"/>
                      <a:r>
                        <a:rPr lang="en-US" sz="700" b="0" u="none" strike="noStrike">
                          <a:effectLst/>
                        </a:rPr>
                        <a:t> </a:t>
                      </a:r>
                      <a:endParaRPr lang="en-US" sz="700" b="0" i="0" u="none" strike="noStrike">
                        <a:effectLst/>
                        <a:latin typeface="Arial" panose="020B0604020202020204" pitchFamily="34" charset="0"/>
                      </a:endParaRPr>
                    </a:p>
                  </a:txBody>
                  <a:tcPr marL="0" marR="0" marT="0" marB="0" anchor="b"/>
                </a:tc>
                <a:tc>
                  <a:txBody>
                    <a:bodyPr/>
                    <a:lstStyle/>
                    <a:p>
                      <a:pPr algn="l" fontAlgn="b"/>
                      <a:r>
                        <a:rPr lang="en-US" sz="700" b="0" u="none" strike="noStrike">
                          <a:effectLst/>
                        </a:rPr>
                        <a:t> </a:t>
                      </a:r>
                      <a:endParaRPr lang="en-US" sz="700" b="0" i="0" u="none" strike="noStrike">
                        <a:effectLst/>
                        <a:latin typeface="Arial" panose="020B0604020202020204" pitchFamily="34" charset="0"/>
                      </a:endParaRPr>
                    </a:p>
                  </a:txBody>
                  <a:tcPr marL="0" marR="0" marT="0" marB="0" anchor="b"/>
                </a:tc>
                <a:extLst>
                  <a:ext uri="{0D108BD9-81ED-4DB2-BD59-A6C34878D82A}">
                    <a16:rowId xmlns:a16="http://schemas.microsoft.com/office/drawing/2014/main" val="3739788806"/>
                  </a:ext>
                </a:extLst>
              </a:tr>
              <a:tr h="154745">
                <a:tc>
                  <a:txBody>
                    <a:bodyPr/>
                    <a:lstStyle/>
                    <a:p>
                      <a:pPr algn="l" fontAlgn="b"/>
                      <a:r>
                        <a:rPr lang="en-US" sz="700" b="0" u="none" strike="noStrike">
                          <a:effectLst/>
                        </a:rPr>
                        <a:t> </a:t>
                      </a:r>
                      <a:endParaRPr lang="en-US" sz="700" b="0" i="0" u="none" strike="noStrike">
                        <a:effectLst/>
                        <a:latin typeface="Arial" panose="020B0604020202020204" pitchFamily="34" charset="0"/>
                      </a:endParaRPr>
                    </a:p>
                  </a:txBody>
                  <a:tcPr marL="0" marR="0" marT="0" marB="0" anchor="b"/>
                </a:tc>
                <a:tc>
                  <a:txBody>
                    <a:bodyPr/>
                    <a:lstStyle/>
                    <a:p>
                      <a:pPr algn="l" fontAlgn="b"/>
                      <a:r>
                        <a:rPr lang="en-US" sz="700" b="0" u="none" strike="noStrike">
                          <a:effectLst/>
                        </a:rPr>
                        <a:t> </a:t>
                      </a:r>
                      <a:endParaRPr lang="en-US" sz="700" b="0" i="0" u="none" strike="noStrike">
                        <a:effectLst/>
                        <a:latin typeface="Arial" panose="020B0604020202020204" pitchFamily="34" charset="0"/>
                      </a:endParaRPr>
                    </a:p>
                  </a:txBody>
                  <a:tcPr marL="0" marR="0" marT="0" marB="0" anchor="b"/>
                </a:tc>
                <a:tc>
                  <a:txBody>
                    <a:bodyPr/>
                    <a:lstStyle/>
                    <a:p>
                      <a:pPr algn="r" fontAlgn="b"/>
                      <a:r>
                        <a:rPr lang="en-US" sz="700" b="0" u="none" strike="noStrike">
                          <a:effectLst/>
                        </a:rPr>
                        <a:t>739.5 </a:t>
                      </a:r>
                      <a:endParaRPr lang="en-US" sz="700" b="0" i="0" u="none" strike="noStrike">
                        <a:effectLst/>
                        <a:latin typeface="Arial" panose="020B0604020202020204" pitchFamily="34" charset="0"/>
                      </a:endParaRPr>
                    </a:p>
                  </a:txBody>
                  <a:tcPr marL="0" marR="0" marT="0" marB="0" anchor="b"/>
                </a:tc>
                <a:tc>
                  <a:txBody>
                    <a:bodyPr/>
                    <a:lstStyle/>
                    <a:p>
                      <a:pPr algn="ctr" fontAlgn="b"/>
                      <a:r>
                        <a:rPr lang="en-US" sz="800" b="0" u="none" strike="noStrike">
                          <a:effectLst/>
                        </a:rPr>
                        <a:t>÷</a:t>
                      </a:r>
                      <a:endParaRPr lang="en-US" sz="800" b="0" i="0" u="none" strike="noStrike">
                        <a:effectLst/>
                        <a:latin typeface="Arial" panose="020B0604020202020204" pitchFamily="34" charset="0"/>
                      </a:endParaRPr>
                    </a:p>
                  </a:txBody>
                  <a:tcPr marL="0" marR="0" marT="0" marB="0" anchor="b"/>
                </a:tc>
                <a:tc>
                  <a:txBody>
                    <a:bodyPr/>
                    <a:lstStyle/>
                    <a:p>
                      <a:pPr algn="r" fontAlgn="b"/>
                      <a:r>
                        <a:rPr lang="en-US" sz="700" b="0" u="none" strike="noStrike">
                          <a:effectLst/>
                        </a:rPr>
                        <a:t>2,080.00 </a:t>
                      </a:r>
                      <a:endParaRPr lang="en-US" sz="700" b="0" i="0" u="none" strike="noStrike">
                        <a:effectLst/>
                        <a:latin typeface="Arial" panose="020B0604020202020204" pitchFamily="34" charset="0"/>
                      </a:endParaRPr>
                    </a:p>
                  </a:txBody>
                  <a:tcPr marL="0" marR="0" marT="0" marB="0" anchor="b"/>
                </a:tc>
                <a:tc>
                  <a:txBody>
                    <a:bodyPr/>
                    <a:lstStyle/>
                    <a:p>
                      <a:pPr algn="ctr" fontAlgn="b"/>
                      <a:r>
                        <a:rPr lang="en-US" sz="700" b="0" u="none" strike="noStrike">
                          <a:effectLst/>
                        </a:rPr>
                        <a:t>=</a:t>
                      </a:r>
                      <a:endParaRPr lang="en-US" sz="700" b="0" i="0" u="none" strike="noStrike">
                        <a:effectLst/>
                        <a:latin typeface="Arial" panose="020B0604020202020204" pitchFamily="34" charset="0"/>
                      </a:endParaRPr>
                    </a:p>
                  </a:txBody>
                  <a:tcPr marL="0" marR="0" marT="0" marB="0" anchor="b"/>
                </a:tc>
                <a:tc>
                  <a:txBody>
                    <a:bodyPr/>
                    <a:lstStyle/>
                    <a:p>
                      <a:pPr algn="r" fontAlgn="b"/>
                      <a:r>
                        <a:rPr lang="en-US" sz="700" b="0" u="none" strike="noStrike">
                          <a:effectLst/>
                          <a:highlight>
                            <a:srgbClr val="FFFF00"/>
                          </a:highlight>
                        </a:rPr>
                        <a:t>35.55%</a:t>
                      </a:r>
                      <a:endParaRPr lang="en-US" sz="700" b="0" i="0" u="none" strike="noStrike">
                        <a:effectLst/>
                        <a:highlight>
                          <a:srgbClr val="FFFF00"/>
                        </a:highlight>
                        <a:latin typeface="Arial" panose="020B0604020202020204" pitchFamily="34" charset="0"/>
                      </a:endParaRPr>
                    </a:p>
                  </a:txBody>
                  <a:tcPr marL="0" marR="0" marT="0" marB="0" anchor="b"/>
                </a:tc>
                <a:tc>
                  <a:txBody>
                    <a:bodyPr/>
                    <a:lstStyle/>
                    <a:p>
                      <a:pPr algn="l" fontAlgn="b"/>
                      <a:endParaRPr lang="en-US" sz="700" b="0" i="0" u="none" strike="noStrike">
                        <a:effectLst/>
                        <a:latin typeface="Arial" panose="020B0604020202020204" pitchFamily="34" charset="0"/>
                      </a:endParaRPr>
                    </a:p>
                  </a:txBody>
                  <a:tcPr marL="0" marR="0" marT="0" marB="0" anchor="b"/>
                </a:tc>
                <a:tc>
                  <a:txBody>
                    <a:bodyPr/>
                    <a:lstStyle/>
                    <a:p>
                      <a:pPr algn="l" fontAlgn="b"/>
                      <a:r>
                        <a:rPr lang="en-US" sz="700" b="0" u="none" strike="noStrike">
                          <a:effectLst/>
                        </a:rPr>
                        <a:t> </a:t>
                      </a:r>
                      <a:endParaRPr lang="en-US" sz="700" b="0" i="0" u="none" strike="noStrike">
                        <a:effectLst/>
                        <a:latin typeface="Arial" panose="020B0604020202020204" pitchFamily="34" charset="0"/>
                      </a:endParaRPr>
                    </a:p>
                  </a:txBody>
                  <a:tcPr marL="0" marR="0" marT="0" marB="0" anchor="b"/>
                </a:tc>
                <a:tc>
                  <a:txBody>
                    <a:bodyPr/>
                    <a:lstStyle/>
                    <a:p>
                      <a:pPr algn="l" fontAlgn="b"/>
                      <a:r>
                        <a:rPr lang="en-US" sz="700" b="0" u="none" strike="noStrike">
                          <a:effectLst/>
                        </a:rPr>
                        <a:t> </a:t>
                      </a:r>
                      <a:endParaRPr lang="en-US" sz="700" b="0" i="0" u="none" strike="noStrike">
                        <a:effectLst/>
                        <a:latin typeface="Arial" panose="020B0604020202020204" pitchFamily="34" charset="0"/>
                      </a:endParaRPr>
                    </a:p>
                  </a:txBody>
                  <a:tcPr marL="0" marR="0" marT="0" marB="0" anchor="b"/>
                </a:tc>
                <a:extLst>
                  <a:ext uri="{0D108BD9-81ED-4DB2-BD59-A6C34878D82A}">
                    <a16:rowId xmlns:a16="http://schemas.microsoft.com/office/drawing/2014/main" val="4050890065"/>
                  </a:ext>
                </a:extLst>
              </a:tr>
              <a:tr h="133253">
                <a:tc>
                  <a:txBody>
                    <a:bodyPr/>
                    <a:lstStyle/>
                    <a:p>
                      <a:pPr algn="l" fontAlgn="b"/>
                      <a:r>
                        <a:rPr lang="en-US" sz="700" b="0" u="none" strike="noStrike">
                          <a:effectLst/>
                        </a:rPr>
                        <a:t> </a:t>
                      </a:r>
                      <a:endParaRPr lang="en-US" sz="700" b="0" i="0" u="none" strike="noStrike">
                        <a:effectLst/>
                        <a:latin typeface="Arial" panose="020B0604020202020204" pitchFamily="34" charset="0"/>
                      </a:endParaRPr>
                    </a:p>
                  </a:txBody>
                  <a:tcPr marL="0" marR="0" marT="0" marB="0" anchor="b"/>
                </a:tc>
                <a:tc>
                  <a:txBody>
                    <a:bodyPr/>
                    <a:lstStyle/>
                    <a:p>
                      <a:pPr algn="l" fontAlgn="b"/>
                      <a:r>
                        <a:rPr lang="en-US" sz="700" b="0" u="none" strike="noStrike">
                          <a:effectLst/>
                        </a:rPr>
                        <a:t> </a:t>
                      </a:r>
                      <a:endParaRPr lang="en-US" sz="700" b="0" i="0" u="none" strike="noStrike">
                        <a:effectLst/>
                        <a:latin typeface="Arial" panose="020B0604020202020204" pitchFamily="34" charset="0"/>
                      </a:endParaRPr>
                    </a:p>
                  </a:txBody>
                  <a:tcPr marL="0" marR="0" marT="0" marB="0" anchor="b"/>
                </a:tc>
                <a:tc>
                  <a:txBody>
                    <a:bodyPr/>
                    <a:lstStyle/>
                    <a:p>
                      <a:pPr algn="ctr" fontAlgn="t"/>
                      <a:r>
                        <a:rPr lang="en-US" sz="600" b="0" u="none" strike="noStrike">
                          <a:effectLst/>
                        </a:rPr>
                        <a:t>Hours Billed</a:t>
                      </a:r>
                      <a:endParaRPr lang="en-US" sz="600" b="0" i="0" u="none" strike="noStrike">
                        <a:effectLst/>
                        <a:latin typeface="Arial" panose="020B0604020202020204" pitchFamily="34" charset="0"/>
                      </a:endParaRPr>
                    </a:p>
                  </a:txBody>
                  <a:tcPr marL="0" marR="0" marT="0" marB="0"/>
                </a:tc>
                <a:tc>
                  <a:txBody>
                    <a:bodyPr/>
                    <a:lstStyle/>
                    <a:p>
                      <a:pPr algn="l" fontAlgn="b"/>
                      <a:r>
                        <a:rPr lang="en-US" sz="700" b="0" u="none" strike="noStrike">
                          <a:effectLst/>
                        </a:rPr>
                        <a:t> </a:t>
                      </a:r>
                      <a:endParaRPr lang="en-US" sz="700" b="0" i="0" u="none" strike="noStrike">
                        <a:effectLst/>
                        <a:latin typeface="Arial" panose="020B0604020202020204" pitchFamily="34" charset="0"/>
                      </a:endParaRPr>
                    </a:p>
                  </a:txBody>
                  <a:tcPr marL="0" marR="0" marT="0" marB="0" anchor="b"/>
                </a:tc>
                <a:tc>
                  <a:txBody>
                    <a:bodyPr/>
                    <a:lstStyle/>
                    <a:p>
                      <a:pPr algn="ctr" fontAlgn="t"/>
                      <a:r>
                        <a:rPr lang="en-US" sz="600" b="0" u="none" strike="noStrike">
                          <a:effectLst/>
                        </a:rPr>
                        <a:t>Hours Available</a:t>
                      </a:r>
                      <a:endParaRPr lang="en-US" sz="600" b="0" i="0" u="none" strike="noStrike">
                        <a:effectLst/>
                        <a:latin typeface="Arial" panose="020B0604020202020204" pitchFamily="34" charset="0"/>
                      </a:endParaRPr>
                    </a:p>
                  </a:txBody>
                  <a:tcPr marL="0" marR="0" marT="0" marB="0"/>
                </a:tc>
                <a:tc>
                  <a:txBody>
                    <a:bodyPr/>
                    <a:lstStyle/>
                    <a:p>
                      <a:pPr algn="l" fontAlgn="b"/>
                      <a:r>
                        <a:rPr lang="en-US" sz="700" b="0" u="none" strike="noStrike">
                          <a:effectLst/>
                        </a:rPr>
                        <a:t> </a:t>
                      </a:r>
                      <a:endParaRPr lang="en-US" sz="700" b="0" i="0" u="none" strike="noStrike">
                        <a:effectLst/>
                        <a:latin typeface="Arial" panose="020B0604020202020204" pitchFamily="34" charset="0"/>
                      </a:endParaRPr>
                    </a:p>
                  </a:txBody>
                  <a:tcPr marL="0" marR="0" marT="0" marB="0" anchor="b"/>
                </a:tc>
                <a:tc>
                  <a:txBody>
                    <a:bodyPr/>
                    <a:lstStyle/>
                    <a:p>
                      <a:pPr algn="ctr" fontAlgn="t"/>
                      <a:r>
                        <a:rPr lang="en-US" sz="600" b="0" u="none" strike="noStrike">
                          <a:effectLst/>
                        </a:rPr>
                        <a:t>Tech Proficiency</a:t>
                      </a:r>
                      <a:endParaRPr lang="en-US" sz="600" b="0" i="0" u="none" strike="noStrike">
                        <a:effectLst/>
                        <a:latin typeface="Arial" panose="020B0604020202020204" pitchFamily="34" charset="0"/>
                      </a:endParaRPr>
                    </a:p>
                  </a:txBody>
                  <a:tcPr marL="0" marR="0" marT="0" marB="0"/>
                </a:tc>
                <a:tc>
                  <a:txBody>
                    <a:bodyPr/>
                    <a:lstStyle/>
                    <a:p>
                      <a:pPr algn="l" fontAlgn="b"/>
                      <a:r>
                        <a:rPr lang="en-US" sz="700" b="0" u="none" strike="noStrike">
                          <a:effectLst/>
                        </a:rPr>
                        <a:t> </a:t>
                      </a:r>
                      <a:endParaRPr lang="en-US" sz="700" b="0" i="0" u="none" strike="noStrike">
                        <a:effectLst/>
                        <a:latin typeface="Arial" panose="020B0604020202020204" pitchFamily="34" charset="0"/>
                      </a:endParaRPr>
                    </a:p>
                  </a:txBody>
                  <a:tcPr marL="0" marR="0" marT="0" marB="0" anchor="b"/>
                </a:tc>
                <a:tc>
                  <a:txBody>
                    <a:bodyPr/>
                    <a:lstStyle/>
                    <a:p>
                      <a:pPr algn="l" fontAlgn="b"/>
                      <a:r>
                        <a:rPr lang="en-US" sz="700" b="0" u="none" strike="noStrike">
                          <a:effectLst/>
                        </a:rPr>
                        <a:t> </a:t>
                      </a:r>
                      <a:endParaRPr lang="en-US" sz="700" b="0" i="0" u="none" strike="noStrike">
                        <a:effectLst/>
                        <a:latin typeface="Arial" panose="020B0604020202020204" pitchFamily="34" charset="0"/>
                      </a:endParaRPr>
                    </a:p>
                  </a:txBody>
                  <a:tcPr marL="0" marR="0" marT="0" marB="0" anchor="b"/>
                </a:tc>
                <a:tc>
                  <a:txBody>
                    <a:bodyPr/>
                    <a:lstStyle/>
                    <a:p>
                      <a:pPr algn="l" fontAlgn="b"/>
                      <a:r>
                        <a:rPr lang="en-US" sz="700" b="0" u="none" strike="noStrike">
                          <a:effectLst/>
                        </a:rPr>
                        <a:t> </a:t>
                      </a:r>
                      <a:endParaRPr lang="en-US" sz="700" b="0" i="0" u="none" strike="noStrike">
                        <a:effectLst/>
                        <a:latin typeface="Arial" panose="020B0604020202020204" pitchFamily="34" charset="0"/>
                      </a:endParaRPr>
                    </a:p>
                  </a:txBody>
                  <a:tcPr marL="0" marR="0" marT="0" marB="0" anchor="b"/>
                </a:tc>
                <a:extLst>
                  <a:ext uri="{0D108BD9-81ED-4DB2-BD59-A6C34878D82A}">
                    <a16:rowId xmlns:a16="http://schemas.microsoft.com/office/drawing/2014/main" val="1333968319"/>
                  </a:ext>
                </a:extLst>
              </a:tr>
            </a:tbl>
          </a:graphicData>
        </a:graphic>
      </p:graphicFrame>
    </p:spTree>
    <p:extLst>
      <p:ext uri="{BB962C8B-B14F-4D97-AF65-F5344CB8AC3E}">
        <p14:creationId xmlns:p14="http://schemas.microsoft.com/office/powerpoint/2010/main" val="19014779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4" name="Group 43">
            <a:extLst>
              <a:ext uri="{FF2B5EF4-FFF2-40B4-BE49-F238E27FC236}">
                <a16:creationId xmlns:a16="http://schemas.microsoft.com/office/drawing/2014/main" id="{1F2B4773-3207-44CC-B7AC-892B7049821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2" name="Straight Connector 11">
              <a:extLst>
                <a:ext uri="{FF2B5EF4-FFF2-40B4-BE49-F238E27FC236}">
                  <a16:creationId xmlns:a16="http://schemas.microsoft.com/office/drawing/2014/main" id="{2B8267CA-A7A5-4E11-9D92-4EAC3DD3E809}"/>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3" name="Straight Connector 12">
              <a:extLst>
                <a:ext uri="{FF2B5EF4-FFF2-40B4-BE49-F238E27FC236}">
                  <a16:creationId xmlns:a16="http://schemas.microsoft.com/office/drawing/2014/main" id="{E83D61B5-C6B4-4A4B-85AD-FEE7A54912C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45" name="Rectangle 23">
              <a:extLst>
                <a:ext uri="{FF2B5EF4-FFF2-40B4-BE49-F238E27FC236}">
                  <a16:creationId xmlns:a16="http://schemas.microsoft.com/office/drawing/2014/main" id="{A0B67FE4-688F-4497-8BFD-157613A697D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46" name="Rectangle 25">
              <a:extLst>
                <a:ext uri="{FF2B5EF4-FFF2-40B4-BE49-F238E27FC236}">
                  <a16:creationId xmlns:a16="http://schemas.microsoft.com/office/drawing/2014/main" id="{3BF5BE1A-9BAC-4581-A82B-FD8FE31595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47" name="Isosceles Triangle 46">
              <a:extLst>
                <a:ext uri="{FF2B5EF4-FFF2-40B4-BE49-F238E27FC236}">
                  <a16:creationId xmlns:a16="http://schemas.microsoft.com/office/drawing/2014/main" id="{971E5644-6772-414A-8199-E30BFB02A5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48" name="Rectangle 27">
              <a:extLst>
                <a:ext uri="{FF2B5EF4-FFF2-40B4-BE49-F238E27FC236}">
                  <a16:creationId xmlns:a16="http://schemas.microsoft.com/office/drawing/2014/main" id="{E8246D50-BB0C-408E-93FD-7B8D63A7F7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49" name="Rectangle 28">
              <a:extLst>
                <a:ext uri="{FF2B5EF4-FFF2-40B4-BE49-F238E27FC236}">
                  <a16:creationId xmlns:a16="http://schemas.microsoft.com/office/drawing/2014/main" id="{AFBC5D22-68C1-44FB-8181-CB84ECAA83F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50" name="Rectangle 29">
              <a:extLst>
                <a:ext uri="{FF2B5EF4-FFF2-40B4-BE49-F238E27FC236}">
                  <a16:creationId xmlns:a16="http://schemas.microsoft.com/office/drawing/2014/main" id="{FB6D0FCE-FBDB-4655-A1A7-640B1E86B56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51" name="Isosceles Triangle 50">
              <a:extLst>
                <a:ext uri="{FF2B5EF4-FFF2-40B4-BE49-F238E27FC236}">
                  <a16:creationId xmlns:a16="http://schemas.microsoft.com/office/drawing/2014/main" id="{BC8157DF-FD90-4AD6-B803-3AC0ACD8E6A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52" name="Isosceles Triangle 51">
              <a:extLst>
                <a:ext uri="{FF2B5EF4-FFF2-40B4-BE49-F238E27FC236}">
                  <a16:creationId xmlns:a16="http://schemas.microsoft.com/office/drawing/2014/main" id="{3548B067-9D63-4D21-92EF-CBC9E6338C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useBgFill="1">
        <p:nvSpPr>
          <p:cNvPr id="23" name="Rectangle 22">
            <a:extLst>
              <a:ext uri="{FF2B5EF4-FFF2-40B4-BE49-F238E27FC236}">
                <a16:creationId xmlns:a16="http://schemas.microsoft.com/office/drawing/2014/main" id="{9F4444CE-BC8D-4D61-B303-4C05614E62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62423CA5-E2E1-4789-B759-9906C1C940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
            <a:ext cx="4660126"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7" name="Isosceles Triangle 26">
            <a:extLst>
              <a:ext uri="{FF2B5EF4-FFF2-40B4-BE49-F238E27FC236}">
                <a16:creationId xmlns:a16="http://schemas.microsoft.com/office/drawing/2014/main" id="{73772B81-181F-48B7-8826-4D9686D15D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4660127" y="-3"/>
            <a:ext cx="1056745" cy="6858001"/>
          </a:xfrm>
          <a:prstGeom prst="triangle">
            <a:avLst>
              <a:gd name="adj" fmla="val 100000"/>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3754" y="643467"/>
            <a:ext cx="4203045" cy="1375608"/>
          </a:xfrm>
        </p:spPr>
        <p:txBody>
          <a:bodyPr vert="horz" lIns="91440" tIns="45720" rIns="91440" bIns="45720" rtlCol="0" anchor="ctr">
            <a:normAutofit/>
          </a:bodyPr>
          <a:lstStyle/>
          <a:p>
            <a:pPr>
              <a:lnSpc>
                <a:spcPct val="90000"/>
              </a:lnSpc>
            </a:pPr>
            <a:br>
              <a:rPr lang="en-US" sz="1700" b="0" i="0" u="none" strike="noStrike" baseline="0">
                <a:solidFill>
                  <a:schemeClr val="bg1"/>
                </a:solidFill>
              </a:rPr>
            </a:br>
            <a:r>
              <a:rPr lang="en-US" sz="1700" b="1" i="0" u="none" strike="noStrike" baseline="0">
                <a:solidFill>
                  <a:schemeClr val="bg1"/>
                </a:solidFill>
              </a:rPr>
              <a:t>Facility Utilization</a:t>
            </a:r>
            <a:br>
              <a:rPr lang="en-US" sz="1700" b="0" i="0" u="none" strike="noStrike" baseline="0">
                <a:solidFill>
                  <a:schemeClr val="bg1"/>
                </a:solidFill>
              </a:rPr>
            </a:br>
            <a:br>
              <a:rPr lang="en-US" sz="1700" b="0" i="0" u="none" strike="noStrike" baseline="0">
                <a:solidFill>
                  <a:schemeClr val="bg1"/>
                </a:solidFill>
              </a:rPr>
            </a:br>
            <a:br>
              <a:rPr lang="en-US" sz="1700" b="0" i="0" u="none" strike="noStrike" baseline="0">
                <a:solidFill>
                  <a:schemeClr val="bg1"/>
                </a:solidFill>
              </a:rPr>
            </a:br>
            <a:endParaRPr lang="en-US" sz="1700">
              <a:solidFill>
                <a:schemeClr val="bg1"/>
              </a:solidFill>
            </a:endParaRPr>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3754" y="2160590"/>
            <a:ext cx="3973943" cy="3440110"/>
          </a:xfrm>
        </p:spPr>
        <p:txBody>
          <a:bodyPr vert="horz" lIns="91440" tIns="45720" rIns="91440" bIns="45720" rtlCol="0">
            <a:normAutofit lnSpcReduction="10000"/>
          </a:bodyPr>
          <a:lstStyle/>
          <a:p>
            <a:pPr>
              <a:lnSpc>
                <a:spcPct val="90000"/>
              </a:lnSpc>
            </a:pPr>
            <a:r>
              <a:rPr lang="en-US" sz="900" b="0" i="0" u="none" strike="noStrike" baseline="0">
                <a:solidFill>
                  <a:schemeClr val="bg1"/>
                </a:solidFill>
              </a:rPr>
              <a:t>We have a low utilization due to our lack of billed hours</a:t>
            </a:r>
          </a:p>
          <a:p>
            <a:pPr>
              <a:lnSpc>
                <a:spcPct val="90000"/>
              </a:lnSpc>
            </a:pPr>
            <a:r>
              <a:rPr lang="en-US" sz="900">
                <a:solidFill>
                  <a:schemeClr val="bg1"/>
                </a:solidFill>
              </a:rPr>
              <a:t>Must improve the amount of sales before we add techs</a:t>
            </a:r>
          </a:p>
          <a:p>
            <a:pPr>
              <a:lnSpc>
                <a:spcPct val="90000"/>
              </a:lnSpc>
            </a:pPr>
            <a:endParaRPr lang="en-US" sz="900">
              <a:solidFill>
                <a:schemeClr val="bg1"/>
              </a:solidFill>
            </a:endParaRPr>
          </a:p>
          <a:p>
            <a:pPr>
              <a:lnSpc>
                <a:spcPct val="90000"/>
              </a:lnSpc>
            </a:pPr>
            <a:r>
              <a:rPr lang="en-US" sz="900">
                <a:solidFill>
                  <a:schemeClr val="bg1"/>
                </a:solidFill>
              </a:rPr>
              <a:t>Increase sales by 100% by December 2025</a:t>
            </a:r>
          </a:p>
          <a:p>
            <a:pPr lvl="1">
              <a:lnSpc>
                <a:spcPct val="90000"/>
              </a:lnSpc>
            </a:pPr>
            <a:r>
              <a:rPr lang="en-US" sz="900">
                <a:solidFill>
                  <a:schemeClr val="bg1"/>
                </a:solidFill>
              </a:rPr>
              <a:t>Decrease comeback to encourage good customer will</a:t>
            </a:r>
          </a:p>
          <a:p>
            <a:pPr lvl="1">
              <a:lnSpc>
                <a:spcPct val="90000"/>
              </a:lnSpc>
            </a:pPr>
            <a:r>
              <a:rPr lang="en-US" sz="900">
                <a:solidFill>
                  <a:schemeClr val="bg1"/>
                </a:solidFill>
              </a:rPr>
              <a:t>Hire a service salesmen to increase sales</a:t>
            </a:r>
          </a:p>
          <a:p>
            <a:pPr>
              <a:lnSpc>
                <a:spcPct val="90000"/>
              </a:lnSpc>
            </a:pPr>
            <a:r>
              <a:rPr lang="en-US" sz="900" b="0" i="0" u="none" strike="noStrike" baseline="0">
                <a:solidFill>
                  <a:schemeClr val="bg1"/>
                </a:solidFill>
              </a:rPr>
              <a:t>Hire salesmen by December 2024</a:t>
            </a:r>
          </a:p>
          <a:p>
            <a:pPr>
              <a:lnSpc>
                <a:spcPct val="90000"/>
              </a:lnSpc>
            </a:pPr>
            <a:r>
              <a:rPr lang="en-US" sz="900">
                <a:solidFill>
                  <a:schemeClr val="bg1"/>
                </a:solidFill>
              </a:rPr>
              <a:t>Then examine sales Daily with Service manager, as well as comeback, and direct salesmen to old customers we use us less then they used to, then once we’ve recaptured old relationships, start looking to conquest accounts.</a:t>
            </a:r>
            <a:endParaRPr lang="en-US" sz="900" b="0" i="0" u="none" strike="noStrike" baseline="0">
              <a:solidFill>
                <a:schemeClr val="bg1"/>
              </a:solidFill>
            </a:endParaRPr>
          </a:p>
          <a:p>
            <a:pPr>
              <a:lnSpc>
                <a:spcPct val="90000"/>
              </a:lnSpc>
            </a:pPr>
            <a:endParaRPr lang="en-US" sz="900">
              <a:solidFill>
                <a:schemeClr val="bg1"/>
              </a:solidFill>
            </a:endParaRPr>
          </a:p>
          <a:p>
            <a:pPr>
              <a:lnSpc>
                <a:spcPct val="90000"/>
              </a:lnSpc>
            </a:pPr>
            <a:r>
              <a:rPr lang="en-US" sz="900">
                <a:solidFill>
                  <a:schemeClr val="bg1"/>
                </a:solidFill>
              </a:rPr>
              <a:t>Once we have increased sales to the point we can justify our costs, then we can look to start utilizing the bays more by hiring more, techs.</a:t>
            </a:r>
          </a:p>
          <a:p>
            <a:pPr lvl="1">
              <a:lnSpc>
                <a:spcPct val="90000"/>
              </a:lnSpc>
            </a:pPr>
            <a:r>
              <a:rPr lang="en-US" sz="900" b="0" i="0" u="none" strike="noStrike" baseline="0">
                <a:solidFill>
                  <a:schemeClr val="bg1"/>
                </a:solidFill>
              </a:rPr>
              <a:t>Facility is set up for 80% more work, so we have plenty of room to grow.</a:t>
            </a:r>
          </a:p>
        </p:txBody>
      </p:sp>
      <p:sp>
        <p:nvSpPr>
          <p:cNvPr id="29" name="Isosceles Triangle 28">
            <a:extLst>
              <a:ext uri="{FF2B5EF4-FFF2-40B4-BE49-F238E27FC236}">
                <a16:creationId xmlns:a16="http://schemas.microsoft.com/office/drawing/2014/main" id="{B2205F6E-03C6-4E92-877C-E2482F6599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755696"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graphicFrame>
        <p:nvGraphicFramePr>
          <p:cNvPr id="6" name="Content Placeholder 5">
            <a:extLst>
              <a:ext uri="{FF2B5EF4-FFF2-40B4-BE49-F238E27FC236}">
                <a16:creationId xmlns:a16="http://schemas.microsoft.com/office/drawing/2014/main" id="{F62A4562-AEAC-3AC4-6C45-A6463738AE43}"/>
              </a:ext>
            </a:extLst>
          </p:cNvPr>
          <p:cNvGraphicFramePr>
            <a:graphicFrameLocks noGrp="1"/>
          </p:cNvGraphicFramePr>
          <p:nvPr>
            <p:ph sz="half" idx="2"/>
            <p:extLst>
              <p:ext uri="{D42A27DB-BD31-4B8C-83A1-F6EECF244321}">
                <p14:modId xmlns:p14="http://schemas.microsoft.com/office/powerpoint/2010/main" val="3066079825"/>
              </p:ext>
            </p:extLst>
          </p:nvPr>
        </p:nvGraphicFramePr>
        <p:xfrm>
          <a:off x="6096001" y="1026577"/>
          <a:ext cx="5143502" cy="4792340"/>
        </p:xfrm>
        <a:graphic>
          <a:graphicData uri="http://schemas.openxmlformats.org/drawingml/2006/table">
            <a:tbl>
              <a:tblPr firstRow="1" bandRow="1"/>
              <a:tblGrid>
                <a:gridCol w="1850405">
                  <a:extLst>
                    <a:ext uri="{9D8B030D-6E8A-4147-A177-3AD203B41FA5}">
                      <a16:colId xmlns:a16="http://schemas.microsoft.com/office/drawing/2014/main" val="1796812460"/>
                    </a:ext>
                  </a:extLst>
                </a:gridCol>
                <a:gridCol w="1362404">
                  <a:extLst>
                    <a:ext uri="{9D8B030D-6E8A-4147-A177-3AD203B41FA5}">
                      <a16:colId xmlns:a16="http://schemas.microsoft.com/office/drawing/2014/main" val="3466281142"/>
                    </a:ext>
                  </a:extLst>
                </a:gridCol>
                <a:gridCol w="1230403">
                  <a:extLst>
                    <a:ext uri="{9D8B030D-6E8A-4147-A177-3AD203B41FA5}">
                      <a16:colId xmlns:a16="http://schemas.microsoft.com/office/drawing/2014/main" val="1616863480"/>
                    </a:ext>
                  </a:extLst>
                </a:gridCol>
                <a:gridCol w="282180">
                  <a:extLst>
                    <a:ext uri="{9D8B030D-6E8A-4147-A177-3AD203B41FA5}">
                      <a16:colId xmlns:a16="http://schemas.microsoft.com/office/drawing/2014/main" val="4198024410"/>
                    </a:ext>
                  </a:extLst>
                </a:gridCol>
                <a:gridCol w="203405">
                  <a:extLst>
                    <a:ext uri="{9D8B030D-6E8A-4147-A177-3AD203B41FA5}">
                      <a16:colId xmlns:a16="http://schemas.microsoft.com/office/drawing/2014/main" val="1874948908"/>
                    </a:ext>
                  </a:extLst>
                </a:gridCol>
                <a:gridCol w="214705">
                  <a:extLst>
                    <a:ext uri="{9D8B030D-6E8A-4147-A177-3AD203B41FA5}">
                      <a16:colId xmlns:a16="http://schemas.microsoft.com/office/drawing/2014/main" val="3002210618"/>
                    </a:ext>
                  </a:extLst>
                </a:gridCol>
              </a:tblGrid>
              <a:tr h="238081">
                <a:tc gridSpan="6">
                  <a:txBody>
                    <a:bodyPr/>
                    <a:lstStyle/>
                    <a:p>
                      <a:pPr algn="ctr" fontAlgn="b"/>
                      <a:r>
                        <a:rPr lang="en-US" sz="1300" b="1" i="0" u="none" strike="noStrike">
                          <a:solidFill>
                            <a:srgbClr val="FFFFFF"/>
                          </a:solidFill>
                          <a:effectLst/>
                          <a:highlight>
                            <a:srgbClr val="4472C4"/>
                          </a:highlight>
                          <a:latin typeface="Arial" panose="020B0604020202020204" pitchFamily="34" charset="0"/>
                        </a:rPr>
                        <a:t>FACILITY POTENTIAL</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4472C4"/>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20275954"/>
                  </a:ext>
                </a:extLst>
              </a:tr>
              <a:tr h="238081">
                <a:tc>
                  <a:txBody>
                    <a:bodyPr/>
                    <a:lstStyle/>
                    <a:p>
                      <a:pPr algn="l" fontAlgn="b"/>
                      <a:r>
                        <a:rPr lang="en-US" sz="1300" b="0" i="0" u="none" strike="noStrike">
                          <a:solidFill>
                            <a:srgbClr val="FFFFFF"/>
                          </a:solidFill>
                          <a:effectLst/>
                          <a:highlight>
                            <a:srgbClr val="4472C4"/>
                          </a:highlight>
                          <a:latin typeface="Arial" panose="020B0604020202020204" pitchFamily="34" charset="0"/>
                        </a:rPr>
                        <a:t>Number of Bays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r>
                        <a:rPr lang="en-US" sz="1300" b="0" i="0" u="none" strike="noStrike">
                          <a:effectLst/>
                          <a:highlight>
                            <a:srgbClr val="FFFFFF"/>
                          </a:highlight>
                          <a:latin typeface="Arial" panose="020B0604020202020204" pitchFamily="34" charset="0"/>
                        </a:rPr>
                        <a:t>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300" b="0" i="0" u="none" strike="noStrike">
                          <a:effectLst/>
                          <a:highlight>
                            <a:srgbClr val="4472C4"/>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1300" b="0" i="0" u="none" strike="noStrike">
                          <a:effectLst/>
                          <a:highlight>
                            <a:srgbClr val="4472C4"/>
                          </a:highlight>
                          <a:latin typeface="Arial" panose="020B0604020202020204" pitchFamily="34" charset="0"/>
                        </a:rPr>
                        <a:t> </a:t>
                      </a:r>
                    </a:p>
                  </a:txBody>
                  <a:tcPr marL="0" marR="0" marT="0" marB="0" anchor="b">
                    <a:lnL>
                      <a:noFill/>
                    </a:lnL>
                    <a:lnR>
                      <a:noFill/>
                    </a:lnR>
                    <a:lnT>
                      <a:noFill/>
                    </a:lnT>
                    <a:lnB>
                      <a:noFill/>
                    </a:lnB>
                    <a:solidFill>
                      <a:srgbClr val="4472C4"/>
                    </a:solidFill>
                  </a:tcPr>
                </a:tc>
                <a:tc>
                  <a:txBody>
                    <a:bodyPr/>
                    <a:lstStyle/>
                    <a:p>
                      <a:pPr algn="l" fontAlgn="b"/>
                      <a:r>
                        <a:rPr lang="en-US" sz="1300" b="0" i="0" u="none" strike="noStrike">
                          <a:effectLst/>
                          <a:highlight>
                            <a:srgbClr val="4472C4"/>
                          </a:highlight>
                          <a:latin typeface="Arial" panose="020B0604020202020204" pitchFamily="34" charset="0"/>
                        </a:rPr>
                        <a:t> </a:t>
                      </a:r>
                    </a:p>
                  </a:txBody>
                  <a:tcPr marL="0" marR="0" marT="0" marB="0" anchor="b">
                    <a:lnL>
                      <a:noFill/>
                    </a:lnL>
                    <a:lnR>
                      <a:noFill/>
                    </a:lnR>
                    <a:lnT>
                      <a:noFill/>
                    </a:lnT>
                    <a:lnB>
                      <a:noFill/>
                    </a:lnB>
                    <a:solidFill>
                      <a:srgbClr val="4472C4"/>
                    </a:solidFill>
                  </a:tcPr>
                </a:tc>
                <a:tc>
                  <a:txBody>
                    <a:bodyPr/>
                    <a:lstStyle/>
                    <a:p>
                      <a:pPr algn="l" fontAlgn="b"/>
                      <a:r>
                        <a:rPr lang="en-US" sz="1300" b="0" i="0" u="none" strike="noStrike">
                          <a:effectLst/>
                          <a:highlight>
                            <a:srgbClr val="4472C4"/>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397836026"/>
                  </a:ext>
                </a:extLst>
              </a:tr>
              <a:tr h="238081">
                <a:tc>
                  <a:txBody>
                    <a:bodyPr/>
                    <a:lstStyle/>
                    <a:p>
                      <a:pPr algn="l" fontAlgn="b"/>
                      <a:r>
                        <a:rPr lang="en-US" sz="1300" b="0" i="0" u="none" strike="noStrike">
                          <a:effectLst/>
                          <a:highlight>
                            <a:srgbClr val="4472C4"/>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1300" b="1" i="0" u="none" strike="noStrike">
                          <a:solidFill>
                            <a:srgbClr val="FFFFFF"/>
                          </a:solidFill>
                          <a:effectLst/>
                          <a:highlight>
                            <a:srgbClr val="4472C4"/>
                          </a:highlight>
                          <a:latin typeface="Arial" panose="020B0604020202020204" pitchFamily="34" charset="0"/>
                        </a:rPr>
                        <a:t>x</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300" b="0" i="0" u="none" strike="noStrike">
                          <a:effectLst/>
                          <a:highlight>
                            <a:srgbClr val="4472C4"/>
                          </a:highlight>
                          <a:latin typeface="Arial" panose="020B0604020202020204" pitchFamily="34" charset="0"/>
                        </a:rPr>
                        <a:t> </a:t>
                      </a:r>
                    </a:p>
                  </a:txBody>
                  <a:tcPr marL="0" marR="0" marT="0" marB="0" anchor="b">
                    <a:lnL>
                      <a:noFill/>
                    </a:lnL>
                    <a:lnR>
                      <a:noFill/>
                    </a:lnR>
                    <a:lnT>
                      <a:noFill/>
                    </a:lnT>
                    <a:lnB>
                      <a:noFill/>
                    </a:lnB>
                    <a:solidFill>
                      <a:srgbClr val="4472C4"/>
                    </a:solidFill>
                  </a:tcPr>
                </a:tc>
                <a:tc>
                  <a:txBody>
                    <a:bodyPr/>
                    <a:lstStyle/>
                    <a:p>
                      <a:pPr algn="l" fontAlgn="b"/>
                      <a:r>
                        <a:rPr lang="en-US" sz="1300" b="0" i="0" u="none" strike="noStrike">
                          <a:effectLst/>
                          <a:highlight>
                            <a:srgbClr val="4472C4"/>
                          </a:highlight>
                          <a:latin typeface="Arial" panose="020B0604020202020204" pitchFamily="34" charset="0"/>
                        </a:rPr>
                        <a:t> </a:t>
                      </a:r>
                    </a:p>
                  </a:txBody>
                  <a:tcPr marL="0" marR="0" marT="0" marB="0" anchor="b">
                    <a:lnL>
                      <a:noFill/>
                    </a:lnL>
                    <a:lnR>
                      <a:noFill/>
                    </a:lnR>
                    <a:lnT>
                      <a:noFill/>
                    </a:lnT>
                    <a:lnB>
                      <a:noFill/>
                    </a:lnB>
                    <a:solidFill>
                      <a:srgbClr val="4472C4"/>
                    </a:solidFill>
                  </a:tcPr>
                </a:tc>
                <a:tc>
                  <a:txBody>
                    <a:bodyPr/>
                    <a:lstStyle/>
                    <a:p>
                      <a:pPr algn="l" fontAlgn="b"/>
                      <a:r>
                        <a:rPr lang="en-US" sz="1300" b="0" i="0" u="none" strike="noStrike">
                          <a:effectLst/>
                          <a:highlight>
                            <a:srgbClr val="4472C4"/>
                          </a:highlight>
                          <a:latin typeface="Arial" panose="020B0604020202020204" pitchFamily="34" charset="0"/>
                        </a:rPr>
                        <a:t> </a:t>
                      </a:r>
                    </a:p>
                  </a:txBody>
                  <a:tcPr marL="0" marR="0" marT="0" marB="0" anchor="b">
                    <a:lnL>
                      <a:noFill/>
                    </a:lnL>
                    <a:lnR>
                      <a:noFill/>
                    </a:lnR>
                    <a:lnT>
                      <a:noFill/>
                    </a:lnT>
                    <a:lnB>
                      <a:noFill/>
                    </a:lnB>
                    <a:solidFill>
                      <a:srgbClr val="4472C4"/>
                    </a:solidFill>
                  </a:tcPr>
                </a:tc>
                <a:tc>
                  <a:txBody>
                    <a:bodyPr/>
                    <a:lstStyle/>
                    <a:p>
                      <a:pPr algn="l" fontAlgn="b"/>
                      <a:r>
                        <a:rPr lang="en-US" sz="1300" b="0" i="0" u="none" strike="noStrike">
                          <a:effectLst/>
                          <a:highlight>
                            <a:srgbClr val="4472C4"/>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3216410515"/>
                  </a:ext>
                </a:extLst>
              </a:tr>
              <a:tr h="238081">
                <a:tc>
                  <a:txBody>
                    <a:bodyPr/>
                    <a:lstStyle/>
                    <a:p>
                      <a:pPr algn="l" fontAlgn="b"/>
                      <a:r>
                        <a:rPr lang="en-US" sz="1300" b="0" i="0" u="none" strike="noStrike">
                          <a:solidFill>
                            <a:srgbClr val="FFFFFF"/>
                          </a:solidFill>
                          <a:effectLst/>
                          <a:highlight>
                            <a:srgbClr val="4472C4"/>
                          </a:highlight>
                          <a:latin typeface="Arial" panose="020B0604020202020204" pitchFamily="34" charset="0"/>
                        </a:rPr>
                        <a:t>Number of Days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r>
                        <a:rPr lang="en-US" sz="1300" b="0" i="0" u="none" strike="noStrike">
                          <a:effectLst/>
                          <a:highlight>
                            <a:srgbClr val="FFFFFF"/>
                          </a:highlight>
                          <a:latin typeface="Arial" panose="020B0604020202020204" pitchFamily="34" charset="0"/>
                        </a:rPr>
                        <a:t>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300" b="0" i="0" u="none" strike="noStrike">
                          <a:effectLst/>
                          <a:highlight>
                            <a:srgbClr val="4472C4"/>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1300" b="0" i="0" u="none" strike="noStrike">
                          <a:effectLst/>
                          <a:highlight>
                            <a:srgbClr val="4472C4"/>
                          </a:highlight>
                          <a:latin typeface="Arial" panose="020B0604020202020204" pitchFamily="34" charset="0"/>
                        </a:rPr>
                        <a:t> </a:t>
                      </a:r>
                    </a:p>
                  </a:txBody>
                  <a:tcPr marL="0" marR="0" marT="0" marB="0" anchor="b">
                    <a:lnL>
                      <a:noFill/>
                    </a:lnL>
                    <a:lnR>
                      <a:noFill/>
                    </a:lnR>
                    <a:lnT>
                      <a:noFill/>
                    </a:lnT>
                    <a:lnB>
                      <a:noFill/>
                    </a:lnB>
                    <a:solidFill>
                      <a:srgbClr val="4472C4"/>
                    </a:solidFill>
                  </a:tcPr>
                </a:tc>
                <a:tc>
                  <a:txBody>
                    <a:bodyPr/>
                    <a:lstStyle/>
                    <a:p>
                      <a:pPr algn="l" fontAlgn="b"/>
                      <a:r>
                        <a:rPr lang="en-US" sz="1300" b="0" i="0" u="none" strike="noStrike">
                          <a:effectLst/>
                          <a:highlight>
                            <a:srgbClr val="4472C4"/>
                          </a:highlight>
                          <a:latin typeface="Arial" panose="020B0604020202020204" pitchFamily="34" charset="0"/>
                        </a:rPr>
                        <a:t> </a:t>
                      </a:r>
                    </a:p>
                  </a:txBody>
                  <a:tcPr marL="0" marR="0" marT="0" marB="0" anchor="b">
                    <a:lnL>
                      <a:noFill/>
                    </a:lnL>
                    <a:lnR>
                      <a:noFill/>
                    </a:lnR>
                    <a:lnT>
                      <a:noFill/>
                    </a:lnT>
                    <a:lnB>
                      <a:noFill/>
                    </a:lnB>
                    <a:solidFill>
                      <a:srgbClr val="4472C4"/>
                    </a:solidFill>
                  </a:tcPr>
                </a:tc>
                <a:tc>
                  <a:txBody>
                    <a:bodyPr/>
                    <a:lstStyle/>
                    <a:p>
                      <a:pPr algn="l" fontAlgn="b"/>
                      <a:r>
                        <a:rPr lang="en-US" sz="1300" b="0" i="0" u="none" strike="noStrike">
                          <a:effectLst/>
                          <a:highlight>
                            <a:srgbClr val="4472C4"/>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602514168"/>
                  </a:ext>
                </a:extLst>
              </a:tr>
              <a:tr h="238081">
                <a:tc>
                  <a:txBody>
                    <a:bodyPr/>
                    <a:lstStyle/>
                    <a:p>
                      <a:pPr algn="l" fontAlgn="b"/>
                      <a:r>
                        <a:rPr lang="en-US" sz="1300" b="0" i="0" u="none" strike="noStrike">
                          <a:effectLst/>
                          <a:highlight>
                            <a:srgbClr val="4472C4"/>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1300" b="1" i="0" u="none" strike="noStrike">
                          <a:solidFill>
                            <a:srgbClr val="FFFFFF"/>
                          </a:solidFill>
                          <a:effectLst/>
                          <a:highlight>
                            <a:srgbClr val="4472C4"/>
                          </a:highlight>
                          <a:latin typeface="Arial" panose="020B0604020202020204" pitchFamily="34" charset="0"/>
                        </a:rPr>
                        <a:t>x</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300" b="0" i="0" u="none" strike="noStrike">
                          <a:effectLst/>
                          <a:highlight>
                            <a:srgbClr val="4472C4"/>
                          </a:highlight>
                          <a:latin typeface="Arial" panose="020B0604020202020204" pitchFamily="34" charset="0"/>
                        </a:rPr>
                        <a:t> </a:t>
                      </a:r>
                    </a:p>
                  </a:txBody>
                  <a:tcPr marL="0" marR="0" marT="0" marB="0" anchor="b">
                    <a:lnL>
                      <a:noFill/>
                    </a:lnL>
                    <a:lnR>
                      <a:noFill/>
                    </a:lnR>
                    <a:lnT>
                      <a:noFill/>
                    </a:lnT>
                    <a:lnB>
                      <a:noFill/>
                    </a:lnB>
                    <a:solidFill>
                      <a:srgbClr val="4472C4"/>
                    </a:solidFill>
                  </a:tcPr>
                </a:tc>
                <a:tc>
                  <a:txBody>
                    <a:bodyPr/>
                    <a:lstStyle/>
                    <a:p>
                      <a:pPr algn="l" fontAlgn="b"/>
                      <a:r>
                        <a:rPr lang="en-US" sz="1300" b="0" i="0" u="none" strike="noStrike">
                          <a:effectLst/>
                          <a:highlight>
                            <a:srgbClr val="4472C4"/>
                          </a:highlight>
                          <a:latin typeface="Arial" panose="020B0604020202020204" pitchFamily="34" charset="0"/>
                        </a:rPr>
                        <a:t> </a:t>
                      </a:r>
                    </a:p>
                  </a:txBody>
                  <a:tcPr marL="0" marR="0" marT="0" marB="0" anchor="b">
                    <a:lnL>
                      <a:noFill/>
                    </a:lnL>
                    <a:lnR>
                      <a:noFill/>
                    </a:lnR>
                    <a:lnT>
                      <a:noFill/>
                    </a:lnT>
                    <a:lnB>
                      <a:noFill/>
                    </a:lnB>
                    <a:solidFill>
                      <a:srgbClr val="4472C4"/>
                    </a:solidFill>
                  </a:tcPr>
                </a:tc>
                <a:tc>
                  <a:txBody>
                    <a:bodyPr/>
                    <a:lstStyle/>
                    <a:p>
                      <a:pPr algn="l" fontAlgn="b"/>
                      <a:r>
                        <a:rPr lang="en-US" sz="1300" b="0" i="0" u="none" strike="noStrike">
                          <a:effectLst/>
                          <a:highlight>
                            <a:srgbClr val="4472C4"/>
                          </a:highlight>
                          <a:latin typeface="Arial" panose="020B0604020202020204" pitchFamily="34" charset="0"/>
                        </a:rPr>
                        <a:t> </a:t>
                      </a:r>
                    </a:p>
                  </a:txBody>
                  <a:tcPr marL="0" marR="0" marT="0" marB="0" anchor="b">
                    <a:lnL>
                      <a:noFill/>
                    </a:lnL>
                    <a:lnR>
                      <a:noFill/>
                    </a:lnR>
                    <a:lnT>
                      <a:noFill/>
                    </a:lnT>
                    <a:lnB>
                      <a:noFill/>
                    </a:lnB>
                    <a:solidFill>
                      <a:srgbClr val="4472C4"/>
                    </a:solidFill>
                  </a:tcPr>
                </a:tc>
                <a:tc>
                  <a:txBody>
                    <a:bodyPr/>
                    <a:lstStyle/>
                    <a:p>
                      <a:pPr algn="l" fontAlgn="b"/>
                      <a:r>
                        <a:rPr lang="en-US" sz="1300" b="0" i="0" u="none" strike="noStrike">
                          <a:effectLst/>
                          <a:highlight>
                            <a:srgbClr val="4472C4"/>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609758612"/>
                  </a:ext>
                </a:extLst>
              </a:tr>
              <a:tr h="238081">
                <a:tc>
                  <a:txBody>
                    <a:bodyPr/>
                    <a:lstStyle/>
                    <a:p>
                      <a:pPr algn="l" fontAlgn="b"/>
                      <a:r>
                        <a:rPr lang="en-US" sz="1300" b="0" i="0" u="none" strike="noStrike">
                          <a:solidFill>
                            <a:srgbClr val="FFFFFF"/>
                          </a:solidFill>
                          <a:effectLst/>
                          <a:highlight>
                            <a:srgbClr val="4472C4"/>
                          </a:highlight>
                          <a:latin typeface="Arial" panose="020B0604020202020204" pitchFamily="34" charset="0"/>
                        </a:rPr>
                        <a:t>Number of Hours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r>
                        <a:rPr lang="en-US" sz="1300" b="0" i="0" u="none" strike="noStrike">
                          <a:effectLst/>
                          <a:highlight>
                            <a:srgbClr val="FFFFFF"/>
                          </a:highlight>
                          <a:latin typeface="Arial" panose="020B0604020202020204" pitchFamily="34" charset="0"/>
                        </a:rPr>
                        <a:t>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300" b="0" i="0" u="none" strike="noStrike">
                          <a:effectLst/>
                          <a:highlight>
                            <a:srgbClr val="4472C4"/>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1300" b="0" i="0" u="none" strike="noStrike">
                          <a:effectLst/>
                          <a:highlight>
                            <a:srgbClr val="4472C4"/>
                          </a:highlight>
                          <a:latin typeface="Arial" panose="020B0604020202020204" pitchFamily="34" charset="0"/>
                        </a:rPr>
                        <a:t> </a:t>
                      </a:r>
                    </a:p>
                  </a:txBody>
                  <a:tcPr marL="0" marR="0" marT="0" marB="0" anchor="b">
                    <a:lnL>
                      <a:noFill/>
                    </a:lnL>
                    <a:lnR>
                      <a:noFill/>
                    </a:lnR>
                    <a:lnT>
                      <a:noFill/>
                    </a:lnT>
                    <a:lnB>
                      <a:noFill/>
                    </a:lnB>
                    <a:solidFill>
                      <a:srgbClr val="4472C4"/>
                    </a:solidFill>
                  </a:tcPr>
                </a:tc>
                <a:tc>
                  <a:txBody>
                    <a:bodyPr/>
                    <a:lstStyle/>
                    <a:p>
                      <a:pPr algn="l" fontAlgn="b"/>
                      <a:r>
                        <a:rPr lang="en-US" sz="1300" b="0" i="0" u="none" strike="noStrike">
                          <a:effectLst/>
                          <a:highlight>
                            <a:srgbClr val="4472C4"/>
                          </a:highlight>
                          <a:latin typeface="Arial" panose="020B0604020202020204" pitchFamily="34" charset="0"/>
                        </a:rPr>
                        <a:t> </a:t>
                      </a:r>
                    </a:p>
                  </a:txBody>
                  <a:tcPr marL="0" marR="0" marT="0" marB="0" anchor="b">
                    <a:lnL>
                      <a:noFill/>
                    </a:lnL>
                    <a:lnR>
                      <a:noFill/>
                    </a:lnR>
                    <a:lnT>
                      <a:noFill/>
                    </a:lnT>
                    <a:lnB>
                      <a:noFill/>
                    </a:lnB>
                    <a:solidFill>
                      <a:srgbClr val="4472C4"/>
                    </a:solidFill>
                  </a:tcPr>
                </a:tc>
                <a:tc>
                  <a:txBody>
                    <a:bodyPr/>
                    <a:lstStyle/>
                    <a:p>
                      <a:pPr algn="l" fontAlgn="b"/>
                      <a:r>
                        <a:rPr lang="en-US" sz="1300" b="0" i="0" u="none" strike="noStrike">
                          <a:effectLst/>
                          <a:highlight>
                            <a:srgbClr val="4472C4"/>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496847042"/>
                  </a:ext>
                </a:extLst>
              </a:tr>
              <a:tr h="238081">
                <a:tc>
                  <a:txBody>
                    <a:bodyPr/>
                    <a:lstStyle/>
                    <a:p>
                      <a:pPr algn="l" fontAlgn="b"/>
                      <a:r>
                        <a:rPr lang="en-US" sz="1300" b="0" i="0" u="none" strike="noStrike">
                          <a:effectLst/>
                          <a:highlight>
                            <a:srgbClr val="4472C4"/>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1300" b="1" i="0" u="none" strike="noStrike">
                          <a:solidFill>
                            <a:srgbClr val="FFFFFF"/>
                          </a:solidFill>
                          <a:effectLst/>
                          <a:highlight>
                            <a:srgbClr val="4472C4"/>
                          </a:highlight>
                          <a:latin typeface="Arial" panose="020B0604020202020204" pitchFamily="34" charset="0"/>
                        </a:rPr>
                        <a:t>x</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300" b="0" i="0" u="none" strike="noStrike">
                          <a:effectLst/>
                          <a:highlight>
                            <a:srgbClr val="4472C4"/>
                          </a:highlight>
                          <a:latin typeface="Arial" panose="020B0604020202020204" pitchFamily="34" charset="0"/>
                        </a:rPr>
                        <a:t> </a:t>
                      </a:r>
                    </a:p>
                  </a:txBody>
                  <a:tcPr marL="0" marR="0" marT="0" marB="0" anchor="b">
                    <a:lnL>
                      <a:noFill/>
                    </a:lnL>
                    <a:lnR>
                      <a:noFill/>
                    </a:lnR>
                    <a:lnT>
                      <a:noFill/>
                    </a:lnT>
                    <a:lnB>
                      <a:noFill/>
                    </a:lnB>
                    <a:solidFill>
                      <a:srgbClr val="4472C4"/>
                    </a:solidFill>
                  </a:tcPr>
                </a:tc>
                <a:tc>
                  <a:txBody>
                    <a:bodyPr/>
                    <a:lstStyle/>
                    <a:p>
                      <a:pPr algn="l" fontAlgn="b"/>
                      <a:r>
                        <a:rPr lang="en-US" sz="1300" b="0" i="0" u="none" strike="noStrike">
                          <a:effectLst/>
                          <a:highlight>
                            <a:srgbClr val="4472C4"/>
                          </a:highlight>
                          <a:latin typeface="Arial" panose="020B0604020202020204" pitchFamily="34" charset="0"/>
                        </a:rPr>
                        <a:t> </a:t>
                      </a:r>
                    </a:p>
                  </a:txBody>
                  <a:tcPr marL="0" marR="0" marT="0" marB="0" anchor="b">
                    <a:lnL>
                      <a:noFill/>
                    </a:lnL>
                    <a:lnR>
                      <a:noFill/>
                    </a:lnR>
                    <a:lnT>
                      <a:noFill/>
                    </a:lnT>
                    <a:lnB>
                      <a:noFill/>
                    </a:lnB>
                    <a:solidFill>
                      <a:srgbClr val="4472C4"/>
                    </a:solidFill>
                  </a:tcPr>
                </a:tc>
                <a:tc>
                  <a:txBody>
                    <a:bodyPr/>
                    <a:lstStyle/>
                    <a:p>
                      <a:pPr algn="l" fontAlgn="b"/>
                      <a:r>
                        <a:rPr lang="en-US" sz="1300" b="0" i="0" u="none" strike="noStrike">
                          <a:effectLst/>
                          <a:highlight>
                            <a:srgbClr val="4472C4"/>
                          </a:highlight>
                          <a:latin typeface="Arial" panose="020B0604020202020204" pitchFamily="34" charset="0"/>
                        </a:rPr>
                        <a:t> </a:t>
                      </a:r>
                    </a:p>
                  </a:txBody>
                  <a:tcPr marL="0" marR="0" marT="0" marB="0" anchor="b">
                    <a:lnL>
                      <a:noFill/>
                    </a:lnL>
                    <a:lnR>
                      <a:noFill/>
                    </a:lnR>
                    <a:lnT>
                      <a:noFill/>
                    </a:lnT>
                    <a:lnB>
                      <a:noFill/>
                    </a:lnB>
                    <a:solidFill>
                      <a:srgbClr val="4472C4"/>
                    </a:solidFill>
                  </a:tcPr>
                </a:tc>
                <a:tc>
                  <a:txBody>
                    <a:bodyPr/>
                    <a:lstStyle/>
                    <a:p>
                      <a:pPr algn="l" fontAlgn="b"/>
                      <a:r>
                        <a:rPr lang="en-US" sz="1300" b="0" i="0" u="none" strike="noStrike">
                          <a:effectLst/>
                          <a:highlight>
                            <a:srgbClr val="4472C4"/>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303015914"/>
                  </a:ext>
                </a:extLst>
              </a:tr>
              <a:tr h="238081">
                <a:tc>
                  <a:txBody>
                    <a:bodyPr/>
                    <a:lstStyle/>
                    <a:p>
                      <a:pPr algn="l" fontAlgn="b"/>
                      <a:r>
                        <a:rPr lang="en-US" sz="1300" b="0" i="0" u="none" strike="noStrike">
                          <a:solidFill>
                            <a:srgbClr val="FFFFFF"/>
                          </a:solidFill>
                          <a:effectLst/>
                          <a:highlight>
                            <a:srgbClr val="4472C4"/>
                          </a:highlight>
                          <a:latin typeface="Arial" panose="020B0604020202020204" pitchFamily="34" charset="0"/>
                        </a:rPr>
                        <a:t>Effective Labor Rate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300" b="0" i="0" u="none" strike="noStrike">
                          <a:effectLst/>
                          <a:highlight>
                            <a:srgbClr val="FFFF00"/>
                          </a:highlight>
                          <a:latin typeface="Arial" panose="020B0604020202020204" pitchFamily="34" charset="0"/>
                        </a:rPr>
                        <a:t> $             222.31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300" b="0" i="0" u="none" strike="noStrike">
                          <a:effectLst/>
                          <a:highlight>
                            <a:srgbClr val="4472C4"/>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1300" b="0" i="0" u="none" strike="noStrike">
                          <a:effectLst/>
                          <a:highlight>
                            <a:srgbClr val="4472C4"/>
                          </a:highlight>
                          <a:latin typeface="Arial" panose="020B0604020202020204" pitchFamily="34" charset="0"/>
                        </a:rPr>
                        <a:t> </a:t>
                      </a:r>
                    </a:p>
                  </a:txBody>
                  <a:tcPr marL="0" marR="0" marT="0" marB="0" anchor="b">
                    <a:lnL>
                      <a:noFill/>
                    </a:lnL>
                    <a:lnR>
                      <a:noFill/>
                    </a:lnR>
                    <a:lnT>
                      <a:noFill/>
                    </a:lnT>
                    <a:lnB>
                      <a:noFill/>
                    </a:lnB>
                    <a:solidFill>
                      <a:srgbClr val="4472C4"/>
                    </a:solidFill>
                  </a:tcPr>
                </a:tc>
                <a:tc>
                  <a:txBody>
                    <a:bodyPr/>
                    <a:lstStyle/>
                    <a:p>
                      <a:pPr algn="l" fontAlgn="b"/>
                      <a:r>
                        <a:rPr lang="en-US" sz="1300" b="0" i="0" u="none" strike="noStrike">
                          <a:effectLst/>
                          <a:highlight>
                            <a:srgbClr val="4472C4"/>
                          </a:highlight>
                          <a:latin typeface="Arial" panose="020B0604020202020204" pitchFamily="34" charset="0"/>
                        </a:rPr>
                        <a:t> </a:t>
                      </a:r>
                    </a:p>
                  </a:txBody>
                  <a:tcPr marL="0" marR="0" marT="0" marB="0" anchor="b">
                    <a:lnL>
                      <a:noFill/>
                    </a:lnL>
                    <a:lnR>
                      <a:noFill/>
                    </a:lnR>
                    <a:lnT>
                      <a:noFill/>
                    </a:lnT>
                    <a:lnB>
                      <a:noFill/>
                    </a:lnB>
                    <a:solidFill>
                      <a:srgbClr val="4472C4"/>
                    </a:solidFill>
                  </a:tcPr>
                </a:tc>
                <a:tc>
                  <a:txBody>
                    <a:bodyPr/>
                    <a:lstStyle/>
                    <a:p>
                      <a:pPr algn="l" fontAlgn="b"/>
                      <a:r>
                        <a:rPr lang="en-US" sz="1300" b="0" i="0" u="none" strike="noStrike">
                          <a:effectLst/>
                          <a:highlight>
                            <a:srgbClr val="4472C4"/>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3823411629"/>
                  </a:ext>
                </a:extLst>
              </a:tr>
              <a:tr h="238081">
                <a:tc>
                  <a:txBody>
                    <a:bodyPr/>
                    <a:lstStyle/>
                    <a:p>
                      <a:pPr algn="l" fontAlgn="b"/>
                      <a:r>
                        <a:rPr lang="en-US" sz="1300" b="0" i="0" u="none" strike="noStrike">
                          <a:effectLst/>
                          <a:highlight>
                            <a:srgbClr val="4472C4"/>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r" fontAlgn="b"/>
                      <a:r>
                        <a:rPr lang="en-US" sz="1100" b="0" i="1" u="none" strike="noStrike">
                          <a:solidFill>
                            <a:srgbClr val="FFFFFF"/>
                          </a:solidFill>
                          <a:effectLst/>
                          <a:highlight>
                            <a:srgbClr val="4472C4"/>
                          </a:highlight>
                          <a:latin typeface="Arial" panose="020B0604020202020204" pitchFamily="34" charset="0"/>
                        </a:rPr>
                        <a:t>equals</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4472C4"/>
                    </a:solidFill>
                  </a:tcPr>
                </a:tc>
                <a:tc>
                  <a:txBody>
                    <a:bodyPr/>
                    <a:lstStyle/>
                    <a:p>
                      <a:pPr algn="l" fontAlgn="b"/>
                      <a:r>
                        <a:rPr lang="en-US" sz="1300" b="0" i="0" u="none" strike="noStrike">
                          <a:effectLst/>
                          <a:highlight>
                            <a:srgbClr val="4472C4"/>
                          </a:highlight>
                          <a:latin typeface="Arial" panose="020B0604020202020204" pitchFamily="34" charset="0"/>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300" b="0" i="0" u="none" strike="noStrike">
                          <a:effectLst/>
                          <a:highlight>
                            <a:srgbClr val="4472C4"/>
                          </a:highlight>
                          <a:latin typeface="Arial" panose="020B0604020202020204" pitchFamily="34" charset="0"/>
                        </a:rPr>
                        <a:t> </a:t>
                      </a:r>
                    </a:p>
                  </a:txBody>
                  <a:tcPr marL="0" marR="0" marT="0" marB="0" anchor="b">
                    <a:lnL>
                      <a:noFill/>
                    </a:lnL>
                    <a:lnR>
                      <a:noFill/>
                    </a:lnR>
                    <a:lnT>
                      <a:noFill/>
                    </a:lnT>
                    <a:lnB>
                      <a:noFill/>
                    </a:lnB>
                    <a:solidFill>
                      <a:srgbClr val="4472C4"/>
                    </a:solidFill>
                  </a:tcPr>
                </a:tc>
                <a:tc>
                  <a:txBody>
                    <a:bodyPr/>
                    <a:lstStyle/>
                    <a:p>
                      <a:pPr algn="l" fontAlgn="b"/>
                      <a:r>
                        <a:rPr lang="en-US" sz="1300" b="0" i="0" u="none" strike="noStrike">
                          <a:effectLst/>
                          <a:highlight>
                            <a:srgbClr val="4472C4"/>
                          </a:highlight>
                          <a:latin typeface="Arial" panose="020B0604020202020204" pitchFamily="34" charset="0"/>
                        </a:rPr>
                        <a:t> </a:t>
                      </a:r>
                    </a:p>
                  </a:txBody>
                  <a:tcPr marL="0" marR="0" marT="0" marB="0" anchor="b">
                    <a:lnL>
                      <a:noFill/>
                    </a:lnL>
                    <a:lnR>
                      <a:noFill/>
                    </a:lnR>
                    <a:lnT>
                      <a:noFill/>
                    </a:lnT>
                    <a:lnB>
                      <a:noFill/>
                    </a:lnB>
                    <a:solidFill>
                      <a:srgbClr val="4472C4"/>
                    </a:solidFill>
                  </a:tcPr>
                </a:tc>
                <a:tc>
                  <a:txBody>
                    <a:bodyPr/>
                    <a:lstStyle/>
                    <a:p>
                      <a:pPr algn="l" fontAlgn="b"/>
                      <a:r>
                        <a:rPr lang="en-US" sz="1300" b="0" i="0" u="none" strike="noStrike">
                          <a:effectLst/>
                          <a:highlight>
                            <a:srgbClr val="4472C4"/>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035790870"/>
                  </a:ext>
                </a:extLst>
              </a:tr>
              <a:tr h="238081">
                <a:tc>
                  <a:txBody>
                    <a:bodyPr/>
                    <a:lstStyle/>
                    <a:p>
                      <a:pPr algn="l" fontAlgn="b"/>
                      <a:r>
                        <a:rPr lang="en-US" sz="1300" b="0" i="0" u="none" strike="noStrike">
                          <a:solidFill>
                            <a:srgbClr val="FFFFFF"/>
                          </a:solidFill>
                          <a:effectLst/>
                          <a:highlight>
                            <a:srgbClr val="4472C4"/>
                          </a:highlight>
                          <a:latin typeface="Arial" panose="020B0604020202020204" pitchFamily="34" charset="0"/>
                        </a:rPr>
                        <a:t>FACILITY POTENTIAL</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1300" b="0" i="0" u="none" strike="noStrike">
                          <a:effectLst/>
                          <a:highlight>
                            <a:srgbClr val="4472C4"/>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300" b="0" i="0" u="none" strike="noStrike">
                          <a:effectLst/>
                          <a:highlight>
                            <a:srgbClr val="FFFF00"/>
                          </a:highlight>
                          <a:latin typeface="Arial" panose="020B0604020202020204" pitchFamily="34" charset="0"/>
                        </a:rPr>
                        <a:t> $        782,523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300" b="0" i="0" u="none" strike="noStrike">
                          <a:effectLst/>
                          <a:highlight>
                            <a:srgbClr val="4472C4"/>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1300" b="0" i="0" u="none" strike="noStrike">
                          <a:effectLst/>
                          <a:highlight>
                            <a:srgbClr val="4472C4"/>
                          </a:highlight>
                          <a:latin typeface="Arial" panose="020B0604020202020204" pitchFamily="34" charset="0"/>
                        </a:rPr>
                        <a:t> </a:t>
                      </a:r>
                    </a:p>
                  </a:txBody>
                  <a:tcPr marL="0" marR="0" marT="0" marB="0" anchor="b">
                    <a:lnL>
                      <a:noFill/>
                    </a:lnL>
                    <a:lnR>
                      <a:noFill/>
                    </a:lnR>
                    <a:lnT>
                      <a:noFill/>
                    </a:lnT>
                    <a:lnB>
                      <a:noFill/>
                    </a:lnB>
                    <a:solidFill>
                      <a:srgbClr val="4472C4"/>
                    </a:solidFill>
                  </a:tcPr>
                </a:tc>
                <a:tc>
                  <a:txBody>
                    <a:bodyPr/>
                    <a:lstStyle/>
                    <a:p>
                      <a:pPr algn="l" fontAlgn="b"/>
                      <a:r>
                        <a:rPr lang="en-US" sz="1300" b="0" i="0" u="none" strike="noStrike">
                          <a:effectLst/>
                          <a:highlight>
                            <a:srgbClr val="4472C4"/>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141771404"/>
                  </a:ext>
                </a:extLst>
              </a:tr>
              <a:tr h="238081">
                <a:tc>
                  <a:txBody>
                    <a:bodyPr/>
                    <a:lstStyle/>
                    <a:p>
                      <a:pPr algn="l" fontAlgn="b"/>
                      <a:r>
                        <a:rPr lang="en-US" sz="1300" b="0" i="0" u="none" strike="noStrike">
                          <a:effectLst/>
                          <a:highlight>
                            <a:srgbClr val="4472C4"/>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300" b="0" i="0" u="none" strike="noStrike">
                          <a:effectLst/>
                          <a:highlight>
                            <a:srgbClr val="4472C4"/>
                          </a:highligh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300" b="0" i="0" u="none" strike="noStrike">
                          <a:effectLst/>
                          <a:highlight>
                            <a:srgbClr val="4472C4"/>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300" b="0" i="0" u="none" strike="noStrike">
                          <a:effectLst/>
                          <a:highlight>
                            <a:srgbClr val="4472C4"/>
                          </a:highligh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300" b="0" i="0" u="none" strike="noStrike">
                          <a:effectLst/>
                          <a:highlight>
                            <a:srgbClr val="4472C4"/>
                          </a:highligh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300" b="0" i="0" u="none" strike="noStrike">
                          <a:effectLst/>
                          <a:highlight>
                            <a:srgbClr val="4472C4"/>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1906751227"/>
                  </a:ext>
                </a:extLst>
              </a:tr>
              <a:tr h="230401">
                <a:tc>
                  <a:txBody>
                    <a:bodyPr/>
                    <a:lstStyle/>
                    <a:p>
                      <a:pPr algn="l" fontAlgn="b"/>
                      <a:endParaRPr lang="en-US" sz="13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13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13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13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13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13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021929963"/>
                  </a:ext>
                </a:extLst>
              </a:tr>
              <a:tr h="238081">
                <a:tc gridSpan="6">
                  <a:txBody>
                    <a:bodyPr/>
                    <a:lstStyle/>
                    <a:p>
                      <a:pPr algn="ctr" fontAlgn="b"/>
                      <a:r>
                        <a:rPr lang="en-US" sz="1300" b="1" i="0" u="none" strike="noStrike">
                          <a:solidFill>
                            <a:srgbClr val="FFFFFF"/>
                          </a:solidFill>
                          <a:effectLst/>
                          <a:highlight>
                            <a:srgbClr val="4472C4"/>
                          </a:highlight>
                          <a:latin typeface="Arial" panose="020B0604020202020204" pitchFamily="34" charset="0"/>
                        </a:rPr>
                        <a:t>FACILITY UTILIZATION</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4472C4"/>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713003883"/>
                  </a:ext>
                </a:extLst>
              </a:tr>
              <a:tr h="238081">
                <a:tc>
                  <a:txBody>
                    <a:bodyPr/>
                    <a:lstStyle/>
                    <a:p>
                      <a:pPr algn="l" fontAlgn="b"/>
                      <a:r>
                        <a:rPr lang="en-US" sz="1300" b="0" i="0" u="none" strike="noStrike">
                          <a:solidFill>
                            <a:srgbClr val="FFFFFF"/>
                          </a:solidFill>
                          <a:effectLst/>
                          <a:highlight>
                            <a:srgbClr val="4472C4"/>
                          </a:highlight>
                          <a:latin typeface="Arial" panose="020B0604020202020204" pitchFamily="34" charset="0"/>
                        </a:rPr>
                        <a:t>Total Labor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300" b="0" i="0" u="none" strike="noStrike">
                          <a:effectLst/>
                          <a:highlight>
                            <a:srgbClr val="FFFF00"/>
                          </a:highlight>
                          <a:latin typeface="Arial" panose="020B0604020202020204" pitchFamily="34" charset="0"/>
                        </a:rPr>
                        <a:t> $           164,403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300" b="0" i="0" u="none" strike="noStrike">
                          <a:effectLst/>
                          <a:highlight>
                            <a:srgbClr val="4472C4"/>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1300" b="0" i="0" u="none" strike="noStrike">
                          <a:effectLst/>
                          <a:highlight>
                            <a:srgbClr val="4472C4"/>
                          </a:highlight>
                          <a:latin typeface="Arial" panose="020B0604020202020204" pitchFamily="34" charset="0"/>
                        </a:rPr>
                        <a:t> </a:t>
                      </a:r>
                    </a:p>
                  </a:txBody>
                  <a:tcPr marL="0" marR="0" marT="0" marB="0" anchor="b">
                    <a:lnL>
                      <a:noFill/>
                    </a:lnL>
                    <a:lnR>
                      <a:noFill/>
                    </a:lnR>
                    <a:lnT>
                      <a:noFill/>
                    </a:lnT>
                    <a:lnB>
                      <a:noFill/>
                    </a:lnB>
                    <a:solidFill>
                      <a:srgbClr val="4472C4"/>
                    </a:solidFill>
                  </a:tcPr>
                </a:tc>
                <a:tc>
                  <a:txBody>
                    <a:bodyPr/>
                    <a:lstStyle/>
                    <a:p>
                      <a:pPr algn="l" fontAlgn="b"/>
                      <a:r>
                        <a:rPr lang="en-US" sz="1300" b="0" i="0" u="none" strike="noStrike">
                          <a:effectLst/>
                          <a:highlight>
                            <a:srgbClr val="4472C4"/>
                          </a:highlight>
                          <a:latin typeface="Arial" panose="020B0604020202020204" pitchFamily="34" charset="0"/>
                        </a:rPr>
                        <a:t> </a:t>
                      </a:r>
                    </a:p>
                  </a:txBody>
                  <a:tcPr marL="0" marR="0" marT="0" marB="0" anchor="b">
                    <a:lnL>
                      <a:noFill/>
                    </a:lnL>
                    <a:lnR>
                      <a:noFill/>
                    </a:lnR>
                    <a:lnT>
                      <a:noFill/>
                    </a:lnT>
                    <a:lnB>
                      <a:noFill/>
                    </a:lnB>
                    <a:solidFill>
                      <a:srgbClr val="4472C4"/>
                    </a:solidFill>
                  </a:tcPr>
                </a:tc>
                <a:tc>
                  <a:txBody>
                    <a:bodyPr/>
                    <a:lstStyle/>
                    <a:p>
                      <a:pPr algn="l" fontAlgn="b"/>
                      <a:r>
                        <a:rPr lang="en-US" sz="1300" b="0" i="0" u="none" strike="noStrike">
                          <a:effectLst/>
                          <a:highlight>
                            <a:srgbClr val="4472C4"/>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897037212"/>
                  </a:ext>
                </a:extLst>
              </a:tr>
              <a:tr h="276481">
                <a:tc>
                  <a:txBody>
                    <a:bodyPr/>
                    <a:lstStyle/>
                    <a:p>
                      <a:pPr algn="l" fontAlgn="b"/>
                      <a:r>
                        <a:rPr lang="en-US" sz="1300" b="0" i="0" u="none" strike="noStrike">
                          <a:effectLst/>
                          <a:highlight>
                            <a:srgbClr val="4472C4"/>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1500" b="0" i="0" u="none" strike="noStrike">
                          <a:solidFill>
                            <a:srgbClr val="FFFFFF"/>
                          </a:solidFill>
                          <a:effectLst/>
                          <a:highlight>
                            <a:srgbClr val="4472C4"/>
                          </a:highligh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300" b="0" i="0" u="none" strike="noStrike">
                          <a:effectLst/>
                          <a:highlight>
                            <a:srgbClr val="4472C4"/>
                          </a:highlight>
                          <a:latin typeface="Arial" panose="020B0604020202020204" pitchFamily="34" charset="0"/>
                        </a:rPr>
                        <a:t> </a:t>
                      </a:r>
                    </a:p>
                  </a:txBody>
                  <a:tcPr marL="0" marR="0" marT="0" marB="0" anchor="b">
                    <a:lnL>
                      <a:noFill/>
                    </a:lnL>
                    <a:lnR>
                      <a:noFill/>
                    </a:lnR>
                    <a:lnT>
                      <a:noFill/>
                    </a:lnT>
                    <a:lnB>
                      <a:noFill/>
                    </a:lnB>
                    <a:solidFill>
                      <a:srgbClr val="4472C4"/>
                    </a:solidFill>
                  </a:tcPr>
                </a:tc>
                <a:tc>
                  <a:txBody>
                    <a:bodyPr/>
                    <a:lstStyle/>
                    <a:p>
                      <a:pPr algn="l" fontAlgn="b"/>
                      <a:r>
                        <a:rPr lang="en-US" sz="1300" b="0" i="0" u="none" strike="noStrike">
                          <a:effectLst/>
                          <a:highlight>
                            <a:srgbClr val="4472C4"/>
                          </a:highlight>
                          <a:latin typeface="Arial" panose="020B0604020202020204" pitchFamily="34" charset="0"/>
                        </a:rPr>
                        <a:t> </a:t>
                      </a:r>
                    </a:p>
                  </a:txBody>
                  <a:tcPr marL="0" marR="0" marT="0" marB="0" anchor="b">
                    <a:lnL>
                      <a:noFill/>
                    </a:lnL>
                    <a:lnR>
                      <a:noFill/>
                    </a:lnR>
                    <a:lnT>
                      <a:noFill/>
                    </a:lnT>
                    <a:lnB>
                      <a:noFill/>
                    </a:lnB>
                    <a:solidFill>
                      <a:srgbClr val="4472C4"/>
                    </a:solidFill>
                  </a:tcPr>
                </a:tc>
                <a:tc>
                  <a:txBody>
                    <a:bodyPr/>
                    <a:lstStyle/>
                    <a:p>
                      <a:pPr algn="l" fontAlgn="b"/>
                      <a:r>
                        <a:rPr lang="en-US" sz="1300" b="0" i="0" u="none" strike="noStrike">
                          <a:effectLst/>
                          <a:highlight>
                            <a:srgbClr val="4472C4"/>
                          </a:highlight>
                          <a:latin typeface="Arial" panose="020B0604020202020204" pitchFamily="34" charset="0"/>
                        </a:rPr>
                        <a:t> </a:t>
                      </a:r>
                    </a:p>
                  </a:txBody>
                  <a:tcPr marL="0" marR="0" marT="0" marB="0" anchor="b">
                    <a:lnL>
                      <a:noFill/>
                    </a:lnL>
                    <a:lnR>
                      <a:noFill/>
                    </a:lnR>
                    <a:lnT>
                      <a:noFill/>
                    </a:lnT>
                    <a:lnB>
                      <a:noFill/>
                    </a:lnB>
                    <a:solidFill>
                      <a:srgbClr val="4472C4"/>
                    </a:solidFill>
                  </a:tcPr>
                </a:tc>
                <a:tc>
                  <a:txBody>
                    <a:bodyPr/>
                    <a:lstStyle/>
                    <a:p>
                      <a:pPr algn="l" fontAlgn="b"/>
                      <a:r>
                        <a:rPr lang="en-US" sz="1300" b="0" i="0" u="none" strike="noStrike">
                          <a:effectLst/>
                          <a:highlight>
                            <a:srgbClr val="4472C4"/>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3674459408"/>
                  </a:ext>
                </a:extLst>
              </a:tr>
              <a:tr h="238081">
                <a:tc>
                  <a:txBody>
                    <a:bodyPr/>
                    <a:lstStyle/>
                    <a:p>
                      <a:pPr algn="l" fontAlgn="b"/>
                      <a:r>
                        <a:rPr lang="en-US" sz="1300" b="0" i="0" u="none" strike="noStrike">
                          <a:solidFill>
                            <a:srgbClr val="FFFFFF"/>
                          </a:solidFill>
                          <a:effectLst/>
                          <a:highlight>
                            <a:srgbClr val="4472C4"/>
                          </a:highlight>
                          <a:latin typeface="Arial" panose="020B0604020202020204" pitchFamily="34" charset="0"/>
                        </a:rPr>
                        <a:t>Facility Potential</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300" b="0" i="0" u="none" strike="noStrike">
                          <a:effectLst/>
                          <a:highlight>
                            <a:srgbClr val="FFFF00"/>
                          </a:highlight>
                          <a:latin typeface="Arial" panose="020B0604020202020204" pitchFamily="34" charset="0"/>
                        </a:rPr>
                        <a:t> $           782,523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300" b="0" i="0" u="none" strike="noStrike">
                          <a:effectLst/>
                          <a:highlight>
                            <a:srgbClr val="4472C4"/>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1300" b="0" i="0" u="none" strike="noStrike">
                          <a:effectLst/>
                          <a:highlight>
                            <a:srgbClr val="4472C4"/>
                          </a:highlight>
                          <a:latin typeface="Arial" panose="020B0604020202020204" pitchFamily="34" charset="0"/>
                        </a:rPr>
                        <a:t> </a:t>
                      </a:r>
                    </a:p>
                  </a:txBody>
                  <a:tcPr marL="0" marR="0" marT="0" marB="0" anchor="b">
                    <a:lnL>
                      <a:noFill/>
                    </a:lnL>
                    <a:lnR>
                      <a:noFill/>
                    </a:lnR>
                    <a:lnT>
                      <a:noFill/>
                    </a:lnT>
                    <a:lnB>
                      <a:noFill/>
                    </a:lnB>
                    <a:solidFill>
                      <a:srgbClr val="4472C4"/>
                    </a:solidFill>
                  </a:tcPr>
                </a:tc>
                <a:tc>
                  <a:txBody>
                    <a:bodyPr/>
                    <a:lstStyle/>
                    <a:p>
                      <a:pPr algn="l" fontAlgn="b"/>
                      <a:r>
                        <a:rPr lang="en-US" sz="1300" b="0" i="0" u="none" strike="noStrike">
                          <a:effectLst/>
                          <a:highlight>
                            <a:srgbClr val="4472C4"/>
                          </a:highlight>
                          <a:latin typeface="Arial" panose="020B0604020202020204" pitchFamily="34" charset="0"/>
                        </a:rPr>
                        <a:t> </a:t>
                      </a:r>
                    </a:p>
                  </a:txBody>
                  <a:tcPr marL="0" marR="0" marT="0" marB="0" anchor="b">
                    <a:lnL>
                      <a:noFill/>
                    </a:lnL>
                    <a:lnR>
                      <a:noFill/>
                    </a:lnR>
                    <a:lnT>
                      <a:noFill/>
                    </a:lnT>
                    <a:lnB>
                      <a:noFill/>
                    </a:lnB>
                    <a:solidFill>
                      <a:srgbClr val="4472C4"/>
                    </a:solidFill>
                  </a:tcPr>
                </a:tc>
                <a:tc>
                  <a:txBody>
                    <a:bodyPr/>
                    <a:lstStyle/>
                    <a:p>
                      <a:pPr algn="l" fontAlgn="b"/>
                      <a:r>
                        <a:rPr lang="en-US" sz="1300" b="0" i="0" u="none" strike="noStrike">
                          <a:effectLst/>
                          <a:highlight>
                            <a:srgbClr val="4472C4"/>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3457217822"/>
                  </a:ext>
                </a:extLst>
              </a:tr>
              <a:tr h="238081">
                <a:tc>
                  <a:txBody>
                    <a:bodyPr/>
                    <a:lstStyle/>
                    <a:p>
                      <a:pPr algn="l" fontAlgn="b"/>
                      <a:r>
                        <a:rPr lang="en-US" sz="1300" b="0" i="0" u="none" strike="noStrike">
                          <a:effectLst/>
                          <a:highlight>
                            <a:srgbClr val="4472C4"/>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r" fontAlgn="b"/>
                      <a:r>
                        <a:rPr lang="en-US" sz="1100" b="0" i="1" u="none" strike="noStrike">
                          <a:solidFill>
                            <a:srgbClr val="FFFFFF"/>
                          </a:solidFill>
                          <a:effectLst/>
                          <a:highlight>
                            <a:srgbClr val="4472C4"/>
                          </a:highlight>
                          <a:latin typeface="Arial" panose="020B0604020202020204" pitchFamily="34" charset="0"/>
                        </a:rPr>
                        <a:t>equals</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4472C4"/>
                    </a:solidFill>
                  </a:tcPr>
                </a:tc>
                <a:tc>
                  <a:txBody>
                    <a:bodyPr/>
                    <a:lstStyle/>
                    <a:p>
                      <a:pPr algn="l" fontAlgn="b"/>
                      <a:r>
                        <a:rPr lang="en-US" sz="1300" b="0" i="0" u="none" strike="noStrike">
                          <a:effectLst/>
                          <a:highlight>
                            <a:srgbClr val="4472C4"/>
                          </a:highlight>
                          <a:latin typeface="Arial" panose="020B0604020202020204" pitchFamily="34" charset="0"/>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300" b="0" i="0" u="none" strike="noStrike">
                          <a:effectLst/>
                          <a:highlight>
                            <a:srgbClr val="4472C4"/>
                          </a:highlight>
                          <a:latin typeface="Arial" panose="020B0604020202020204" pitchFamily="34" charset="0"/>
                        </a:rPr>
                        <a:t> </a:t>
                      </a:r>
                    </a:p>
                  </a:txBody>
                  <a:tcPr marL="0" marR="0" marT="0" marB="0" anchor="b">
                    <a:lnL>
                      <a:noFill/>
                    </a:lnL>
                    <a:lnR>
                      <a:noFill/>
                    </a:lnR>
                    <a:lnT>
                      <a:noFill/>
                    </a:lnT>
                    <a:lnB>
                      <a:noFill/>
                    </a:lnB>
                    <a:solidFill>
                      <a:srgbClr val="4472C4"/>
                    </a:solidFill>
                  </a:tcPr>
                </a:tc>
                <a:tc>
                  <a:txBody>
                    <a:bodyPr/>
                    <a:lstStyle/>
                    <a:p>
                      <a:pPr algn="l" fontAlgn="b"/>
                      <a:r>
                        <a:rPr lang="en-US" sz="1300" b="0" i="0" u="none" strike="noStrike">
                          <a:effectLst/>
                          <a:highlight>
                            <a:srgbClr val="4472C4"/>
                          </a:highlight>
                          <a:latin typeface="Arial" panose="020B0604020202020204" pitchFamily="34" charset="0"/>
                        </a:rPr>
                        <a:t> </a:t>
                      </a:r>
                    </a:p>
                  </a:txBody>
                  <a:tcPr marL="0" marR="0" marT="0" marB="0" anchor="b">
                    <a:lnL>
                      <a:noFill/>
                    </a:lnL>
                    <a:lnR>
                      <a:noFill/>
                    </a:lnR>
                    <a:lnT>
                      <a:noFill/>
                    </a:lnT>
                    <a:lnB>
                      <a:noFill/>
                    </a:lnB>
                    <a:solidFill>
                      <a:srgbClr val="4472C4"/>
                    </a:solidFill>
                  </a:tcPr>
                </a:tc>
                <a:tc>
                  <a:txBody>
                    <a:bodyPr/>
                    <a:lstStyle/>
                    <a:p>
                      <a:pPr algn="l" fontAlgn="b"/>
                      <a:r>
                        <a:rPr lang="en-US" sz="1300" b="0" i="0" u="none" strike="noStrike">
                          <a:effectLst/>
                          <a:highlight>
                            <a:srgbClr val="4472C4"/>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862142348"/>
                  </a:ext>
                </a:extLst>
              </a:tr>
              <a:tr h="238081">
                <a:tc>
                  <a:txBody>
                    <a:bodyPr/>
                    <a:lstStyle/>
                    <a:p>
                      <a:pPr algn="l" fontAlgn="b"/>
                      <a:r>
                        <a:rPr lang="en-US" sz="1300" b="0" i="0" u="none" strike="noStrike">
                          <a:solidFill>
                            <a:srgbClr val="FFFFFF"/>
                          </a:solidFill>
                          <a:effectLst/>
                          <a:highlight>
                            <a:srgbClr val="4472C4"/>
                          </a:highlight>
                          <a:latin typeface="Arial" panose="020B0604020202020204" pitchFamily="34" charset="0"/>
                        </a:rPr>
                        <a:t>FACILITY UTILIZATION</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1300" b="0" i="0" u="none" strike="noStrike">
                          <a:effectLst/>
                          <a:highlight>
                            <a:srgbClr val="4472C4"/>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r>
                        <a:rPr lang="en-US" sz="1300" b="0" i="0" u="none" strike="noStrike">
                          <a:effectLst/>
                          <a:highlight>
                            <a:srgbClr val="FFFF00"/>
                          </a:highlight>
                          <a:latin typeface="Arial" panose="020B0604020202020204" pitchFamily="34" charset="0"/>
                        </a:rPr>
                        <a:t>21.01%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300" b="0" i="0" u="none" strike="noStrike">
                          <a:effectLst/>
                          <a:highlight>
                            <a:srgbClr val="4472C4"/>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1300" b="0" i="0" u="none" strike="noStrike">
                          <a:effectLst/>
                          <a:highlight>
                            <a:srgbClr val="4472C4"/>
                          </a:highlight>
                          <a:latin typeface="Arial" panose="020B0604020202020204" pitchFamily="34" charset="0"/>
                        </a:rPr>
                        <a:t> </a:t>
                      </a:r>
                    </a:p>
                  </a:txBody>
                  <a:tcPr marL="0" marR="0" marT="0" marB="0" anchor="b">
                    <a:lnL>
                      <a:noFill/>
                    </a:lnL>
                    <a:lnR>
                      <a:noFill/>
                    </a:lnR>
                    <a:lnT>
                      <a:noFill/>
                    </a:lnT>
                    <a:lnB>
                      <a:noFill/>
                    </a:lnB>
                    <a:solidFill>
                      <a:srgbClr val="4472C4"/>
                    </a:solidFill>
                  </a:tcPr>
                </a:tc>
                <a:tc>
                  <a:txBody>
                    <a:bodyPr/>
                    <a:lstStyle/>
                    <a:p>
                      <a:pPr algn="l" fontAlgn="b"/>
                      <a:r>
                        <a:rPr lang="en-US" sz="1300" b="0" i="0" u="none" strike="noStrike">
                          <a:effectLst/>
                          <a:highlight>
                            <a:srgbClr val="4472C4"/>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403199499"/>
                  </a:ext>
                </a:extLst>
              </a:tr>
              <a:tr h="238081">
                <a:tc>
                  <a:txBody>
                    <a:bodyPr/>
                    <a:lstStyle/>
                    <a:p>
                      <a:pPr algn="l" fontAlgn="b"/>
                      <a:r>
                        <a:rPr lang="en-US" sz="1300" b="0" i="0" u="none" strike="noStrike">
                          <a:effectLst/>
                          <a:highlight>
                            <a:srgbClr val="4472C4"/>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1300" b="0" i="0" u="none" strike="noStrike">
                          <a:effectLst/>
                          <a:highlight>
                            <a:srgbClr val="4472C4"/>
                          </a:highlight>
                          <a:latin typeface="Arial" panose="020B0604020202020204" pitchFamily="34" charset="0"/>
                        </a:rPr>
                        <a:t> </a:t>
                      </a:r>
                    </a:p>
                  </a:txBody>
                  <a:tcPr marL="0" marR="0" marT="0" marB="0" anchor="b">
                    <a:lnL>
                      <a:noFill/>
                    </a:lnL>
                    <a:lnR>
                      <a:noFill/>
                    </a:lnR>
                    <a:lnT>
                      <a:noFill/>
                    </a:lnT>
                    <a:lnB>
                      <a:noFill/>
                    </a:lnB>
                    <a:solidFill>
                      <a:srgbClr val="4472C4"/>
                    </a:solidFill>
                  </a:tcPr>
                </a:tc>
                <a:tc>
                  <a:txBody>
                    <a:bodyPr/>
                    <a:lstStyle/>
                    <a:p>
                      <a:pPr algn="l" fontAlgn="b"/>
                      <a:r>
                        <a:rPr lang="en-US" sz="1300" b="0" i="0" u="none" strike="noStrike">
                          <a:effectLst/>
                          <a:highlight>
                            <a:srgbClr val="4472C4"/>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4472C4"/>
                    </a:solidFill>
                  </a:tcPr>
                </a:tc>
                <a:tc>
                  <a:txBody>
                    <a:bodyPr/>
                    <a:lstStyle/>
                    <a:p>
                      <a:pPr algn="l" fontAlgn="b"/>
                      <a:r>
                        <a:rPr lang="en-US" sz="1300" b="0" i="0" u="none" strike="noStrike">
                          <a:effectLst/>
                          <a:highlight>
                            <a:srgbClr val="4472C4"/>
                          </a:highlight>
                          <a:latin typeface="Arial" panose="020B0604020202020204" pitchFamily="34" charset="0"/>
                        </a:rPr>
                        <a:t> </a:t>
                      </a:r>
                    </a:p>
                  </a:txBody>
                  <a:tcPr marL="0" marR="0" marT="0" marB="0" anchor="b">
                    <a:lnL>
                      <a:noFill/>
                    </a:lnL>
                    <a:lnR>
                      <a:noFill/>
                    </a:lnR>
                    <a:lnT>
                      <a:noFill/>
                    </a:lnT>
                    <a:lnB>
                      <a:noFill/>
                    </a:lnB>
                    <a:solidFill>
                      <a:srgbClr val="4472C4"/>
                    </a:solidFill>
                  </a:tcPr>
                </a:tc>
                <a:tc>
                  <a:txBody>
                    <a:bodyPr/>
                    <a:lstStyle/>
                    <a:p>
                      <a:pPr algn="l" fontAlgn="b"/>
                      <a:r>
                        <a:rPr lang="en-US" sz="1300" b="0" i="0" u="none" strike="noStrike">
                          <a:effectLst/>
                          <a:highlight>
                            <a:srgbClr val="4472C4"/>
                          </a:highlight>
                          <a:latin typeface="Arial" panose="020B0604020202020204" pitchFamily="34" charset="0"/>
                        </a:rPr>
                        <a:t> </a:t>
                      </a:r>
                    </a:p>
                  </a:txBody>
                  <a:tcPr marL="0" marR="0" marT="0" marB="0" anchor="b">
                    <a:lnL>
                      <a:noFill/>
                    </a:lnL>
                    <a:lnR>
                      <a:noFill/>
                    </a:lnR>
                    <a:lnT>
                      <a:noFill/>
                    </a:lnT>
                    <a:lnB>
                      <a:noFill/>
                    </a:lnB>
                    <a:solidFill>
                      <a:srgbClr val="4472C4"/>
                    </a:solidFill>
                  </a:tcPr>
                </a:tc>
                <a:tc>
                  <a:txBody>
                    <a:bodyPr/>
                    <a:lstStyle/>
                    <a:p>
                      <a:pPr algn="l" fontAlgn="b"/>
                      <a:r>
                        <a:rPr lang="en-US" sz="1300" b="0" i="0" u="none" strike="noStrike">
                          <a:effectLst/>
                          <a:highlight>
                            <a:srgbClr val="4472C4"/>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875880444"/>
                  </a:ext>
                </a:extLst>
              </a:tr>
              <a:tr h="238081">
                <a:tc>
                  <a:txBody>
                    <a:bodyPr/>
                    <a:lstStyle/>
                    <a:p>
                      <a:pPr algn="l" fontAlgn="b"/>
                      <a:r>
                        <a:rPr lang="en-US" sz="1300" b="0" i="0" u="none" strike="noStrike">
                          <a:effectLst/>
                          <a:highlight>
                            <a:srgbClr val="4472C4"/>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300" b="0" i="0" u="none" strike="noStrike">
                          <a:effectLst/>
                          <a:highlight>
                            <a:srgbClr val="4472C4"/>
                          </a:highligh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300" b="0" i="0" u="none" strike="noStrike">
                          <a:effectLst/>
                          <a:highlight>
                            <a:srgbClr val="4472C4"/>
                          </a:highligh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300" b="0" i="0" u="none" strike="noStrike">
                          <a:effectLst/>
                          <a:highlight>
                            <a:srgbClr val="4472C4"/>
                          </a:highligh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300" b="0" i="0" u="none" strike="noStrike">
                          <a:effectLst/>
                          <a:highlight>
                            <a:srgbClr val="4472C4"/>
                          </a:highligh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300" b="0" i="0" u="none" strike="noStrike">
                          <a:effectLst/>
                          <a:highlight>
                            <a:srgbClr val="4472C4"/>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2903494491"/>
                  </a:ext>
                </a:extLst>
              </a:tr>
            </a:tbl>
          </a:graphicData>
        </a:graphic>
      </p:graphicFrame>
    </p:spTree>
    <p:extLst>
      <p:ext uri="{BB962C8B-B14F-4D97-AF65-F5344CB8AC3E}">
        <p14:creationId xmlns:p14="http://schemas.microsoft.com/office/powerpoint/2010/main" val="33334526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9F4444CE-BC8D-4D61-B303-4C05614E62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9831C91-AF3D-1566-FDD7-D48097D84AC0}"/>
              </a:ext>
            </a:extLst>
          </p:cNvPr>
          <p:cNvSpPr>
            <a:spLocks noGrp="1"/>
          </p:cNvSpPr>
          <p:nvPr>
            <p:ph type="title"/>
          </p:nvPr>
        </p:nvSpPr>
        <p:spPr>
          <a:xfrm>
            <a:off x="1286933" y="609600"/>
            <a:ext cx="10197494" cy="1099457"/>
          </a:xfrm>
        </p:spPr>
        <p:txBody>
          <a:bodyPr>
            <a:normAutofit/>
          </a:bodyPr>
          <a:lstStyle/>
          <a:p>
            <a:r>
              <a:rPr lang="en-US" b="1"/>
              <a:t>Proficiency </a:t>
            </a:r>
          </a:p>
        </p:txBody>
      </p:sp>
      <p:sp>
        <p:nvSpPr>
          <p:cNvPr id="11" name="Isosceles Triangle 10">
            <a:extLst>
              <a:ext uri="{FF2B5EF4-FFF2-40B4-BE49-F238E27FC236}">
                <a16:creationId xmlns:a16="http://schemas.microsoft.com/office/drawing/2014/main" id="{73772B81-181F-48B7-8826-4D9686D15D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2" name="Isosceles Triangle 21">
            <a:extLst>
              <a:ext uri="{FF2B5EF4-FFF2-40B4-BE49-F238E27FC236}">
                <a16:creationId xmlns:a16="http://schemas.microsoft.com/office/drawing/2014/main" id="{B2205F6E-03C6-4E92-877C-E2482F6599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743267"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aphicFrame>
        <p:nvGraphicFramePr>
          <p:cNvPr id="5" name="Content Placeholder 2">
            <a:extLst>
              <a:ext uri="{FF2B5EF4-FFF2-40B4-BE49-F238E27FC236}">
                <a16:creationId xmlns:a16="http://schemas.microsoft.com/office/drawing/2014/main" id="{63F47B9E-4A32-0006-9836-DCCF8D040076}"/>
              </a:ext>
            </a:extLst>
          </p:cNvPr>
          <p:cNvGraphicFramePr>
            <a:graphicFrameLocks noGrp="1"/>
          </p:cNvGraphicFramePr>
          <p:nvPr>
            <p:ph idx="1"/>
            <p:extLst>
              <p:ext uri="{D42A27DB-BD31-4B8C-83A1-F6EECF244321}">
                <p14:modId xmlns:p14="http://schemas.microsoft.com/office/powerpoint/2010/main" val="3087989805"/>
              </p:ext>
            </p:extLst>
          </p:nvPr>
        </p:nvGraphicFramePr>
        <p:xfrm>
          <a:off x="1286933" y="1948543"/>
          <a:ext cx="9618133" cy="409348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8990949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80" name="Group 79">
            <a:extLst>
              <a:ext uri="{FF2B5EF4-FFF2-40B4-BE49-F238E27FC236}">
                <a16:creationId xmlns:a16="http://schemas.microsoft.com/office/drawing/2014/main" id="{D920209C-E85B-4D6F-A56F-724F5ADA811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81" name="Straight Connector 80">
              <a:extLst>
                <a:ext uri="{FF2B5EF4-FFF2-40B4-BE49-F238E27FC236}">
                  <a16:creationId xmlns:a16="http://schemas.microsoft.com/office/drawing/2014/main" id="{9125522E-1DFD-4F78-912B-B922A2D39DAE}"/>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82" name="Straight Connector 81">
              <a:extLst>
                <a:ext uri="{FF2B5EF4-FFF2-40B4-BE49-F238E27FC236}">
                  <a16:creationId xmlns:a16="http://schemas.microsoft.com/office/drawing/2014/main" id="{FDA72C10-FE9D-49B3-80CB-A7EE8BCB38F9}"/>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83" name="Rectangle 23">
              <a:extLst>
                <a:ext uri="{FF2B5EF4-FFF2-40B4-BE49-F238E27FC236}">
                  <a16:creationId xmlns:a16="http://schemas.microsoft.com/office/drawing/2014/main" id="{6E7DF470-1055-45E4-AB9D-11E42EC5387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84" name="Rectangle 25">
              <a:extLst>
                <a:ext uri="{FF2B5EF4-FFF2-40B4-BE49-F238E27FC236}">
                  <a16:creationId xmlns:a16="http://schemas.microsoft.com/office/drawing/2014/main" id="{6AA35CFF-3837-4B7F-B875-718AC2E14EE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85" name="Isosceles Triangle 84">
              <a:extLst>
                <a:ext uri="{FF2B5EF4-FFF2-40B4-BE49-F238E27FC236}">
                  <a16:creationId xmlns:a16="http://schemas.microsoft.com/office/drawing/2014/main" id="{62F41804-A347-47E3-8BD8-BD00CF2F644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86" name="Rectangle 27">
              <a:extLst>
                <a:ext uri="{FF2B5EF4-FFF2-40B4-BE49-F238E27FC236}">
                  <a16:creationId xmlns:a16="http://schemas.microsoft.com/office/drawing/2014/main" id="{76894B81-EE9C-4546-BCFA-DD9ED2C0ADB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87" name="Rectangle 28">
              <a:extLst>
                <a:ext uri="{FF2B5EF4-FFF2-40B4-BE49-F238E27FC236}">
                  <a16:creationId xmlns:a16="http://schemas.microsoft.com/office/drawing/2014/main" id="{3AF181D1-71AC-43D8-A6E1-D4C488D5DC5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88" name="Rectangle 29">
              <a:extLst>
                <a:ext uri="{FF2B5EF4-FFF2-40B4-BE49-F238E27FC236}">
                  <a16:creationId xmlns:a16="http://schemas.microsoft.com/office/drawing/2014/main" id="{4132D661-917C-4D2D-8E37-8590B55D91F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89" name="Isosceles Triangle 88">
              <a:extLst>
                <a:ext uri="{FF2B5EF4-FFF2-40B4-BE49-F238E27FC236}">
                  <a16:creationId xmlns:a16="http://schemas.microsoft.com/office/drawing/2014/main" id="{7969643D-8B71-434D-A235-68CB241F9DC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90" name="Isosceles Triangle 89">
              <a:extLst>
                <a:ext uri="{FF2B5EF4-FFF2-40B4-BE49-F238E27FC236}">
                  <a16:creationId xmlns:a16="http://schemas.microsoft.com/office/drawing/2014/main" id="{DF15C24A-4BCF-47C0-B2FA-76A0EF3384D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useBgFill="1">
        <p:nvSpPr>
          <p:cNvPr id="92" name="Rectangle 91">
            <a:extLst>
              <a:ext uri="{FF2B5EF4-FFF2-40B4-BE49-F238E27FC236}">
                <a16:creationId xmlns:a16="http://schemas.microsoft.com/office/drawing/2014/main" id="{655AE6B0-AC9E-4167-806F-E9DB135FC46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F852479-605F-0F97-6838-9B4F1BEA2C7A}"/>
              </a:ext>
            </a:extLst>
          </p:cNvPr>
          <p:cNvSpPr>
            <a:spLocks noGrp="1"/>
          </p:cNvSpPr>
          <p:nvPr>
            <p:ph type="title"/>
          </p:nvPr>
        </p:nvSpPr>
        <p:spPr>
          <a:xfrm>
            <a:off x="652481" y="1382486"/>
            <a:ext cx="3547581" cy="4093028"/>
          </a:xfrm>
        </p:spPr>
        <p:txBody>
          <a:bodyPr vert="horz" lIns="91440" tIns="45720" rIns="91440" bIns="45720" rtlCol="0" anchor="ctr">
            <a:normAutofit/>
          </a:bodyPr>
          <a:lstStyle/>
          <a:p>
            <a:r>
              <a:rPr lang="en-US" sz="4400"/>
              <a:t>Training Health check</a:t>
            </a:r>
          </a:p>
        </p:txBody>
      </p:sp>
      <p:grpSp>
        <p:nvGrpSpPr>
          <p:cNvPr id="94" name="Group 93">
            <a:extLst>
              <a:ext uri="{FF2B5EF4-FFF2-40B4-BE49-F238E27FC236}">
                <a16:creationId xmlns:a16="http://schemas.microsoft.com/office/drawing/2014/main" id="{3523416A-383B-4FDC-B4C9-D8EDDFE9C04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329267" y="-8467"/>
            <a:ext cx="4766733" cy="6866467"/>
            <a:chOff x="7425267" y="-8467"/>
            <a:chExt cx="4766733" cy="6866467"/>
          </a:xfrm>
        </p:grpSpPr>
        <p:cxnSp>
          <p:nvCxnSpPr>
            <p:cNvPr id="95" name="Straight Connector 94">
              <a:extLst>
                <a:ext uri="{FF2B5EF4-FFF2-40B4-BE49-F238E27FC236}">
                  <a16:creationId xmlns:a16="http://schemas.microsoft.com/office/drawing/2014/main" id="{CB0D29D5-3F7C-4197-821B-6D60A66CC04B}"/>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rgbClr val="BFBFBF">
                  <a:alpha val="75000"/>
                </a:srgbClr>
              </a:solidFill>
            </a:ln>
          </p:spPr>
          <p:style>
            <a:lnRef idx="2">
              <a:schemeClr val="accent1"/>
            </a:lnRef>
            <a:fillRef idx="0">
              <a:schemeClr val="accent1"/>
            </a:fillRef>
            <a:effectRef idx="1">
              <a:schemeClr val="accent1"/>
            </a:effectRef>
            <a:fontRef idx="minor">
              <a:schemeClr val="tx1"/>
            </a:fontRef>
          </p:style>
        </p:cxnSp>
        <p:cxnSp>
          <p:nvCxnSpPr>
            <p:cNvPr id="96" name="Straight Connector 95">
              <a:extLst>
                <a:ext uri="{FF2B5EF4-FFF2-40B4-BE49-F238E27FC236}">
                  <a16:creationId xmlns:a16="http://schemas.microsoft.com/office/drawing/2014/main" id="{347FB49A-3541-428A-AADE-682A3C50563D}"/>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rgbClr val="BFBFBF">
                  <a:alpha val="80000"/>
                </a:srgbClr>
              </a:solidFill>
            </a:ln>
          </p:spPr>
          <p:style>
            <a:lnRef idx="2">
              <a:schemeClr val="accent1"/>
            </a:lnRef>
            <a:fillRef idx="0">
              <a:schemeClr val="accent1"/>
            </a:fillRef>
            <a:effectRef idx="1">
              <a:schemeClr val="accent1"/>
            </a:effectRef>
            <a:fontRef idx="minor">
              <a:schemeClr val="tx1"/>
            </a:fontRef>
          </p:style>
        </p:cxnSp>
        <p:sp>
          <p:nvSpPr>
            <p:cNvPr id="97" name="Rectangle 23">
              <a:extLst>
                <a:ext uri="{FF2B5EF4-FFF2-40B4-BE49-F238E27FC236}">
                  <a16:creationId xmlns:a16="http://schemas.microsoft.com/office/drawing/2014/main" id="{D96F53DC-08F1-42C6-B558-B83D54B2766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98" name="Rectangle 25">
              <a:extLst>
                <a:ext uri="{FF2B5EF4-FFF2-40B4-BE49-F238E27FC236}">
                  <a16:creationId xmlns:a16="http://schemas.microsoft.com/office/drawing/2014/main" id="{AFE48CAF-A51C-463F-A570-ED99439A5CA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99" name="Isosceles Triangle 98">
              <a:extLst>
                <a:ext uri="{FF2B5EF4-FFF2-40B4-BE49-F238E27FC236}">
                  <a16:creationId xmlns:a16="http://schemas.microsoft.com/office/drawing/2014/main" id="{01F0C48B-50FF-4351-8207-16D09604831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00" name="Rectangle 27">
              <a:extLst>
                <a:ext uri="{FF2B5EF4-FFF2-40B4-BE49-F238E27FC236}">
                  <a16:creationId xmlns:a16="http://schemas.microsoft.com/office/drawing/2014/main" id="{300384B6-5ED6-4F91-A548-B706D837513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01" name="Rectangle 28">
              <a:extLst>
                <a:ext uri="{FF2B5EF4-FFF2-40B4-BE49-F238E27FC236}">
                  <a16:creationId xmlns:a16="http://schemas.microsoft.com/office/drawing/2014/main" id="{337AFFAE-C182-463C-9459-8AB3C69D9A2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02" name="Rectangle 29">
              <a:extLst>
                <a:ext uri="{FF2B5EF4-FFF2-40B4-BE49-F238E27FC236}">
                  <a16:creationId xmlns:a16="http://schemas.microsoft.com/office/drawing/2014/main" id="{510ACF17-C3F0-42BF-BDEB-D079277121E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03" name="Isosceles Triangle 102">
              <a:extLst>
                <a:ext uri="{FF2B5EF4-FFF2-40B4-BE49-F238E27FC236}">
                  <a16:creationId xmlns:a16="http://schemas.microsoft.com/office/drawing/2014/main" id="{E804EFD0-B84E-476F-9FC6-6C4A42EA005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p:nvSpPr>
          <p:cNvPr id="105" name="Rectangle 104">
            <a:extLst>
              <a:ext uri="{FF2B5EF4-FFF2-40B4-BE49-F238E27FC236}">
                <a16:creationId xmlns:a16="http://schemas.microsoft.com/office/drawing/2014/main" id="{87BD1F4E-A66D-4C06-86DA-8D56CA7A3B4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977719" y="0"/>
            <a:ext cx="621428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45" name="Content Placeholder 3">
            <a:extLst>
              <a:ext uri="{FF2B5EF4-FFF2-40B4-BE49-F238E27FC236}">
                <a16:creationId xmlns:a16="http://schemas.microsoft.com/office/drawing/2014/main" id="{E2C73AC5-78A1-EF9B-AB3D-F909FCA19A2C}"/>
              </a:ext>
            </a:extLst>
          </p:cNvPr>
          <p:cNvGraphicFramePr>
            <a:graphicFrameLocks noGrp="1"/>
          </p:cNvGraphicFramePr>
          <p:nvPr>
            <p:ph sz="half" idx="2"/>
            <p:extLst>
              <p:ext uri="{D42A27DB-BD31-4B8C-83A1-F6EECF244321}">
                <p14:modId xmlns:p14="http://schemas.microsoft.com/office/powerpoint/2010/main" val="3916188781"/>
              </p:ext>
            </p:extLst>
          </p:nvPr>
        </p:nvGraphicFramePr>
        <p:xfrm>
          <a:off x="4916553" y="944563"/>
          <a:ext cx="6628804" cy="497958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8814297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28460BD8-AE3F-4AC9-9D0B-717052AA5D3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8" name="Straight Connector 7">
              <a:extLst>
                <a:ext uri="{FF2B5EF4-FFF2-40B4-BE49-F238E27FC236}">
                  <a16:creationId xmlns:a16="http://schemas.microsoft.com/office/drawing/2014/main" id="{54420CFE-F482-466E-9E1E-C78513C0B85D}"/>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9" name="Straight Connector 8">
              <a:extLst>
                <a:ext uri="{FF2B5EF4-FFF2-40B4-BE49-F238E27FC236}">
                  <a16:creationId xmlns:a16="http://schemas.microsoft.com/office/drawing/2014/main" id="{5331032B-BD21-4BDA-920C-12E358052567}"/>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0" name="Rectangle 23">
              <a:extLst>
                <a:ext uri="{FF2B5EF4-FFF2-40B4-BE49-F238E27FC236}">
                  <a16:creationId xmlns:a16="http://schemas.microsoft.com/office/drawing/2014/main" id="{E7514DA3-59E7-409E-8A3B-AD097F6E564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4" name="Rectangle 25">
              <a:extLst>
                <a:ext uri="{FF2B5EF4-FFF2-40B4-BE49-F238E27FC236}">
                  <a16:creationId xmlns:a16="http://schemas.microsoft.com/office/drawing/2014/main" id="{57B9A2A6-3BE4-4599-9364-F71C5BFD61F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5" name="Isosceles Triangle 4">
              <a:extLst>
                <a:ext uri="{FF2B5EF4-FFF2-40B4-BE49-F238E27FC236}">
                  <a16:creationId xmlns:a16="http://schemas.microsoft.com/office/drawing/2014/main" id="{4FD744C6-4ED8-4BC9-BF68-6BDF701C5D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6" name="Rectangle 27">
              <a:extLst>
                <a:ext uri="{FF2B5EF4-FFF2-40B4-BE49-F238E27FC236}">
                  <a16:creationId xmlns:a16="http://schemas.microsoft.com/office/drawing/2014/main" id="{092C5BAD-C911-4F8F-A1C5-470268BE668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0" name="Rectangle 28">
              <a:extLst>
                <a:ext uri="{FF2B5EF4-FFF2-40B4-BE49-F238E27FC236}">
                  <a16:creationId xmlns:a16="http://schemas.microsoft.com/office/drawing/2014/main" id="{B133D0C8-4EC4-424F-8E70-0482D5B1B65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2" name="Rectangle 29">
              <a:extLst>
                <a:ext uri="{FF2B5EF4-FFF2-40B4-BE49-F238E27FC236}">
                  <a16:creationId xmlns:a16="http://schemas.microsoft.com/office/drawing/2014/main" id="{7B1532A0-F4B3-4DE8-B18F-740CAAD25AC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4" name="Isosceles Triangle 23">
              <a:extLst>
                <a:ext uri="{FF2B5EF4-FFF2-40B4-BE49-F238E27FC236}">
                  <a16:creationId xmlns:a16="http://schemas.microsoft.com/office/drawing/2014/main" id="{8EFDD162-BBBA-4062-8BBF-53DBA109137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6" name="Isosceles Triangle 25">
              <a:extLst>
                <a:ext uri="{FF2B5EF4-FFF2-40B4-BE49-F238E27FC236}">
                  <a16:creationId xmlns:a16="http://schemas.microsoft.com/office/drawing/2014/main" id="{DCFC9E65-3E19-4483-B952-25D29683CA5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useBgFill="1">
        <p:nvSpPr>
          <p:cNvPr id="19" name="Rectangle 18">
            <a:extLst>
              <a:ext uri="{FF2B5EF4-FFF2-40B4-BE49-F238E27FC236}">
                <a16:creationId xmlns:a16="http://schemas.microsoft.com/office/drawing/2014/main" id="{9179DE42-5613-4B35-A1E6-6CCBAA13C7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1" name="Straight Connector 20">
            <a:extLst>
              <a:ext uri="{FF2B5EF4-FFF2-40B4-BE49-F238E27FC236}">
                <a16:creationId xmlns:a16="http://schemas.microsoft.com/office/drawing/2014/main" id="{EB898B32-3891-4C3A-8F58-C5969D2E903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48300" y="0"/>
            <a:ext cx="1219200" cy="6858000"/>
          </a:xfrm>
          <a:prstGeom prst="line">
            <a:avLst/>
          </a:prstGeom>
          <a:ln w="9525">
            <a:solidFill>
              <a:schemeClr val="accent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a:extLst>
              <a:ext uri="{FF2B5EF4-FFF2-40B4-BE49-F238E27FC236}">
                <a16:creationId xmlns:a16="http://schemas.microsoft.com/office/drawing/2014/main" id="{4AE4806D-B8F9-4679-A68A-9BD21C01A30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67175" y="3681413"/>
            <a:ext cx="4763558" cy="3176587"/>
          </a:xfrm>
          <a:prstGeom prst="line">
            <a:avLst/>
          </a:prstGeom>
          <a:ln w="9525">
            <a:solidFill>
              <a:schemeClr val="tx1">
                <a:lumMod val="50000"/>
                <a:lumOff val="50000"/>
                <a:alpha val="80000"/>
              </a:schemeClr>
            </a:solidFill>
          </a:ln>
        </p:spPr>
        <p:style>
          <a:lnRef idx="2">
            <a:schemeClr val="accent1"/>
          </a:lnRef>
          <a:fillRef idx="0">
            <a:schemeClr val="accent1"/>
          </a:fillRef>
          <a:effectRef idx="1">
            <a:schemeClr val="accent1"/>
          </a:effectRef>
          <a:fontRef idx="minor">
            <a:schemeClr val="tx1"/>
          </a:fontRef>
        </p:style>
      </p:cxnSp>
      <p:sp>
        <p:nvSpPr>
          <p:cNvPr id="25" name="Rectangle 23">
            <a:extLst>
              <a:ext uri="{FF2B5EF4-FFF2-40B4-BE49-F238E27FC236}">
                <a16:creationId xmlns:a16="http://schemas.microsoft.com/office/drawing/2014/main" id="{52FB45E9-914E-4471-AC87-E475CD51767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58764"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7" name="Rectangle 25">
            <a:extLst>
              <a:ext uri="{FF2B5EF4-FFF2-40B4-BE49-F238E27FC236}">
                <a16:creationId xmlns:a16="http://schemas.microsoft.com/office/drawing/2014/main" id="{C310626D-5743-49D4-8F7D-88C4F8F057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80730"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9" name="Isosceles Triangle 28">
            <a:extLst>
              <a:ext uri="{FF2B5EF4-FFF2-40B4-BE49-F238E27FC236}">
                <a16:creationId xmlns:a16="http://schemas.microsoft.com/office/drawing/2014/main" id="{3C195FC1-B568-4C72-9902-34CB35DDD7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9621"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1" name="Rectangle 27">
            <a:extLst>
              <a:ext uri="{FF2B5EF4-FFF2-40B4-BE49-F238E27FC236}">
                <a16:creationId xmlns:a16="http://schemas.microsoft.com/office/drawing/2014/main" id="{EF2BDF77-362C-43F0-8CBB-A969EC2AE0C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11788"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3" name="Isosceles Triangle 32">
            <a:extLst>
              <a:ext uri="{FF2B5EF4-FFF2-40B4-BE49-F238E27FC236}">
                <a16:creationId xmlns:a16="http://schemas.microsoft.com/office/drawing/2014/main" id="{4BE96B01-3929-432D-B8C2-ADBCB74C2EF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448954"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5" name="Freeform: Shape 34">
            <a:extLst>
              <a:ext uri="{FF2B5EF4-FFF2-40B4-BE49-F238E27FC236}">
                <a16:creationId xmlns:a16="http://schemas.microsoft.com/office/drawing/2014/main" id="{2A6FCDE6-CDE2-4C51-B18E-A95CFB67971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16287" y="-8467"/>
            <a:ext cx="9175713" cy="6866467"/>
          </a:xfrm>
          <a:custGeom>
            <a:avLst/>
            <a:gdLst>
              <a:gd name="connsiteX0" fmla="*/ 0 w 9175713"/>
              <a:gd name="connsiteY0" fmla="*/ 0 h 6866467"/>
              <a:gd name="connsiteX1" fmla="*/ 1249825 w 9175713"/>
              <a:gd name="connsiteY1" fmla="*/ 0 h 6866467"/>
              <a:gd name="connsiteX2" fmla="*/ 1249825 w 9175713"/>
              <a:gd name="connsiteY2" fmla="*/ 8467 h 6866467"/>
              <a:gd name="connsiteX3" fmla="*/ 9175713 w 9175713"/>
              <a:gd name="connsiteY3" fmla="*/ 8467 h 6866467"/>
              <a:gd name="connsiteX4" fmla="*/ 9175713 w 9175713"/>
              <a:gd name="connsiteY4" fmla="*/ 6866467 h 6866467"/>
              <a:gd name="connsiteX5" fmla="*/ 1249825 w 9175713"/>
              <a:gd name="connsiteY5" fmla="*/ 6866467 h 6866467"/>
              <a:gd name="connsiteX6" fmla="*/ 1109382 w 9175713"/>
              <a:gd name="connsiteY6" fmla="*/ 6866467 h 6866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75713" h="6866467">
                <a:moveTo>
                  <a:pt x="0" y="0"/>
                </a:moveTo>
                <a:lnTo>
                  <a:pt x="1249825" y="0"/>
                </a:lnTo>
                <a:lnTo>
                  <a:pt x="1249825" y="8467"/>
                </a:lnTo>
                <a:lnTo>
                  <a:pt x="9175713" y="8467"/>
                </a:lnTo>
                <a:lnTo>
                  <a:pt x="9175713" y="6866467"/>
                </a:lnTo>
                <a:lnTo>
                  <a:pt x="1249825" y="6866467"/>
                </a:lnTo>
                <a:lnTo>
                  <a:pt x="1109382" y="686646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1FC6783-99DD-B2F9-04BA-4EC822E38063}"/>
              </a:ext>
            </a:extLst>
          </p:cNvPr>
          <p:cNvSpPr>
            <a:spLocks noGrp="1"/>
          </p:cNvSpPr>
          <p:nvPr>
            <p:ph type="title"/>
          </p:nvPr>
        </p:nvSpPr>
        <p:spPr>
          <a:xfrm>
            <a:off x="4419136" y="1020871"/>
            <a:ext cx="6960759" cy="2849671"/>
          </a:xfrm>
        </p:spPr>
        <p:txBody>
          <a:bodyPr vert="horz" lIns="91440" tIns="45720" rIns="91440" bIns="45720" rtlCol="0" anchor="b">
            <a:normAutofit/>
          </a:bodyPr>
          <a:lstStyle/>
          <a:p>
            <a:r>
              <a:rPr lang="en-US" sz="6000">
                <a:solidFill>
                  <a:srgbClr val="FFFFFF"/>
                </a:solidFill>
              </a:rPr>
              <a:t>SWOT Analysis</a:t>
            </a:r>
          </a:p>
        </p:txBody>
      </p:sp>
      <p:sp>
        <p:nvSpPr>
          <p:cNvPr id="37" name="Isosceles Triangle 36">
            <a:extLst>
              <a:ext uri="{FF2B5EF4-FFF2-40B4-BE49-F238E27FC236}">
                <a16:creationId xmlns:a16="http://schemas.microsoft.com/office/drawing/2014/main" id="{9D2E8756-2465-473A-BA2A-2DB1D62247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4062562" y="3271487"/>
            <a:ext cx="220660" cy="186439"/>
          </a:xfrm>
          <a:prstGeom prst="triangl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96301474"/>
      </p:ext>
    </p:extLst>
  </p:cSld>
  <p:clrMapOvr>
    <a:overrideClrMapping bg1="dk1" tx1="lt1" bg2="dk2" tx2="lt2" accent1="accent1" accent2="accent2" accent3="accent3" accent4="accent4" accent5="accent5" accent6="accent6" hlink="hlink" folHlink="folHlink"/>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655AE6B0-AC9E-4167-806F-E9DB135FC46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52481" y="1382486"/>
            <a:ext cx="3547581" cy="4093028"/>
          </a:xfrm>
        </p:spPr>
        <p:txBody>
          <a:bodyPr anchor="ctr">
            <a:normAutofit/>
          </a:bodyPr>
          <a:lstStyle/>
          <a:p>
            <a:r>
              <a:rPr lang="en-US" sz="4400"/>
              <a:t>Strengths</a:t>
            </a:r>
            <a:br>
              <a:rPr lang="en-US" sz="4400"/>
            </a:br>
            <a:endParaRPr lang="en-US" sz="4400"/>
          </a:p>
        </p:txBody>
      </p:sp>
      <p:grpSp>
        <p:nvGrpSpPr>
          <p:cNvPr id="11" name="Group 10">
            <a:extLst>
              <a:ext uri="{FF2B5EF4-FFF2-40B4-BE49-F238E27FC236}">
                <a16:creationId xmlns:a16="http://schemas.microsoft.com/office/drawing/2014/main" id="{3523416A-383B-4FDC-B4C9-D8EDDFE9C04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329267" y="-8467"/>
            <a:ext cx="4766733" cy="6866467"/>
            <a:chOff x="7425267" y="-8467"/>
            <a:chExt cx="4766733" cy="6866467"/>
          </a:xfrm>
        </p:grpSpPr>
        <p:cxnSp>
          <p:nvCxnSpPr>
            <p:cNvPr id="12" name="Straight Connector 11">
              <a:extLst>
                <a:ext uri="{FF2B5EF4-FFF2-40B4-BE49-F238E27FC236}">
                  <a16:creationId xmlns:a16="http://schemas.microsoft.com/office/drawing/2014/main" id="{CB0D29D5-3F7C-4197-821B-6D60A66CC04B}"/>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rgbClr val="BFBFBF">
                  <a:alpha val="75000"/>
                </a:srgbClr>
              </a:solidFill>
            </a:ln>
          </p:spPr>
          <p:style>
            <a:lnRef idx="2">
              <a:schemeClr val="accent1"/>
            </a:lnRef>
            <a:fillRef idx="0">
              <a:schemeClr val="accent1"/>
            </a:fillRef>
            <a:effectRef idx="1">
              <a:schemeClr val="accent1"/>
            </a:effectRef>
            <a:fontRef idx="minor">
              <a:schemeClr val="tx1"/>
            </a:fontRef>
          </p:style>
        </p:cxnSp>
        <p:cxnSp>
          <p:nvCxnSpPr>
            <p:cNvPr id="13" name="Straight Connector 12">
              <a:extLst>
                <a:ext uri="{FF2B5EF4-FFF2-40B4-BE49-F238E27FC236}">
                  <a16:creationId xmlns:a16="http://schemas.microsoft.com/office/drawing/2014/main" id="{347FB49A-3541-428A-AADE-682A3C50563D}"/>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rgbClr val="BFBFBF">
                  <a:alpha val="80000"/>
                </a:srgbClr>
              </a:solidFill>
            </a:ln>
          </p:spPr>
          <p:style>
            <a:lnRef idx="2">
              <a:schemeClr val="accent1"/>
            </a:lnRef>
            <a:fillRef idx="0">
              <a:schemeClr val="accent1"/>
            </a:fillRef>
            <a:effectRef idx="1">
              <a:schemeClr val="accent1"/>
            </a:effectRef>
            <a:fontRef idx="minor">
              <a:schemeClr val="tx1"/>
            </a:fontRef>
          </p:style>
        </p:cxnSp>
        <p:sp>
          <p:nvSpPr>
            <p:cNvPr id="14" name="Rectangle 23">
              <a:extLst>
                <a:ext uri="{FF2B5EF4-FFF2-40B4-BE49-F238E27FC236}">
                  <a16:creationId xmlns:a16="http://schemas.microsoft.com/office/drawing/2014/main" id="{D96F53DC-08F1-42C6-B558-B83D54B2766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5" name="Rectangle 25">
              <a:extLst>
                <a:ext uri="{FF2B5EF4-FFF2-40B4-BE49-F238E27FC236}">
                  <a16:creationId xmlns:a16="http://schemas.microsoft.com/office/drawing/2014/main" id="{AFE48CAF-A51C-463F-A570-ED99439A5CA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6" name="Isosceles Triangle 15">
              <a:extLst>
                <a:ext uri="{FF2B5EF4-FFF2-40B4-BE49-F238E27FC236}">
                  <a16:creationId xmlns:a16="http://schemas.microsoft.com/office/drawing/2014/main" id="{01F0C48B-50FF-4351-8207-16D09604831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7" name="Rectangle 27">
              <a:extLst>
                <a:ext uri="{FF2B5EF4-FFF2-40B4-BE49-F238E27FC236}">
                  <a16:creationId xmlns:a16="http://schemas.microsoft.com/office/drawing/2014/main" id="{300384B6-5ED6-4F91-A548-B706D837513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8" name="Rectangle 28">
              <a:extLst>
                <a:ext uri="{FF2B5EF4-FFF2-40B4-BE49-F238E27FC236}">
                  <a16:creationId xmlns:a16="http://schemas.microsoft.com/office/drawing/2014/main" id="{337AFFAE-C182-463C-9459-8AB3C69D9A2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9" name="Rectangle 29">
              <a:extLst>
                <a:ext uri="{FF2B5EF4-FFF2-40B4-BE49-F238E27FC236}">
                  <a16:creationId xmlns:a16="http://schemas.microsoft.com/office/drawing/2014/main" id="{510ACF17-C3F0-42BF-BDEB-D079277121E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0" name="Isosceles Triangle 19">
              <a:extLst>
                <a:ext uri="{FF2B5EF4-FFF2-40B4-BE49-F238E27FC236}">
                  <a16:creationId xmlns:a16="http://schemas.microsoft.com/office/drawing/2014/main" id="{E804EFD0-B84E-476F-9FC6-6C4A42EA005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p:nvSpPr>
          <p:cNvPr id="22" name="Rectangle 21">
            <a:extLst>
              <a:ext uri="{FF2B5EF4-FFF2-40B4-BE49-F238E27FC236}">
                <a16:creationId xmlns:a16="http://schemas.microsoft.com/office/drawing/2014/main" id="{87BD1F4E-A66D-4C06-86DA-8D56CA7A3B4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977719" y="0"/>
            <a:ext cx="621428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 name="Content Placeholder 2">
            <a:extLst>
              <a:ext uri="{FF2B5EF4-FFF2-40B4-BE49-F238E27FC236}">
                <a16:creationId xmlns:a16="http://schemas.microsoft.com/office/drawing/2014/main" id="{241EA1B8-D553-68D8-6734-7CE6ACBC8CEE}"/>
              </a:ext>
            </a:extLst>
          </p:cNvPr>
          <p:cNvGraphicFramePr>
            <a:graphicFrameLocks noGrp="1"/>
          </p:cNvGraphicFramePr>
          <p:nvPr>
            <p:ph idx="1"/>
            <p:extLst>
              <p:ext uri="{D42A27DB-BD31-4B8C-83A1-F6EECF244321}">
                <p14:modId xmlns:p14="http://schemas.microsoft.com/office/powerpoint/2010/main" val="1577332299"/>
              </p:ext>
            </p:extLst>
          </p:nvPr>
        </p:nvGraphicFramePr>
        <p:xfrm>
          <a:off x="4916553" y="944563"/>
          <a:ext cx="6628804" cy="497958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839221384"/>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Facet</Template>
  <TotalTime>757</TotalTime>
  <Words>1809</Words>
  <Application>Microsoft Office PowerPoint</Application>
  <PresentationFormat>Widescreen</PresentationFormat>
  <Paragraphs>488</Paragraphs>
  <Slides>17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17</vt:i4>
      </vt:variant>
    </vt:vector>
  </HeadingPairs>
  <TitlesOfParts>
    <vt:vector size="21" baseType="lpstr">
      <vt:lpstr>Arial</vt:lpstr>
      <vt:lpstr>Trebuchet MS</vt:lpstr>
      <vt:lpstr>Wingdings 3</vt:lpstr>
      <vt:lpstr>Facet</vt:lpstr>
      <vt:lpstr>GL Sayre Peterbuilt Service Health Check-In</vt:lpstr>
      <vt:lpstr>Cost of Labor Analysis </vt:lpstr>
      <vt:lpstr>Expenses Examination </vt:lpstr>
      <vt:lpstr> Productivity Analysis   </vt:lpstr>
      <vt:lpstr> Facility Utilization   </vt:lpstr>
      <vt:lpstr>Proficiency </vt:lpstr>
      <vt:lpstr>Training Health check</vt:lpstr>
      <vt:lpstr>SWOT Analysis</vt:lpstr>
      <vt:lpstr>Strengths </vt:lpstr>
      <vt:lpstr>Weaknesses</vt:lpstr>
      <vt:lpstr>Opportunities</vt:lpstr>
      <vt:lpstr>Threats</vt:lpstr>
      <vt:lpstr>Strategies</vt:lpstr>
      <vt:lpstr>Objectives</vt:lpstr>
      <vt:lpstr>Tactics</vt:lpstr>
      <vt:lpstr>Action Plan</vt:lpstr>
      <vt:lpstr>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Bo Sayre</dc:creator>
  <cp:lastModifiedBy>Bo Sayre</cp:lastModifiedBy>
  <cp:revision>1</cp:revision>
  <dcterms:created xsi:type="dcterms:W3CDTF">2024-07-20T00:51:42Z</dcterms:created>
  <dcterms:modified xsi:type="dcterms:W3CDTF">2024-07-21T22:23:22Z</dcterms:modified>
</cp:coreProperties>
</file>