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3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101A0A-E093-44A3-9804-FE65FFA1A203}" v="2" dt="2024-03-10T20:28:56.458"/>
    <p1510:client id="{813CDDB6-8084-4B04-9674-214EFB9B5B45}" v="388" dt="2024-03-10T21:01:30.2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rren Smith" userId="f9bb1d82e3ef4feb" providerId="LiveId" clId="{8F14E937-F99C-4EC2-A028-21B394FE07F2}"/>
    <pc:docChg chg="custSel modSld">
      <pc:chgData name="Warren Smith" userId="f9bb1d82e3ef4feb" providerId="LiveId" clId="{8F14E937-F99C-4EC2-A028-21B394FE07F2}" dt="2024-03-10T21:09:44.903" v="59" actId="20577"/>
      <pc:docMkLst>
        <pc:docMk/>
      </pc:docMkLst>
      <pc:sldChg chg="modSp mod">
        <pc:chgData name="Warren Smith" userId="f9bb1d82e3ef4feb" providerId="LiveId" clId="{8F14E937-F99C-4EC2-A028-21B394FE07F2}" dt="2024-03-10T21:09:44.903" v="59" actId="20577"/>
        <pc:sldMkLst>
          <pc:docMk/>
          <pc:sldMk cId="3881429727" sldId="274"/>
        </pc:sldMkLst>
        <pc:spChg chg="mod">
          <ac:chgData name="Warren Smith" userId="f9bb1d82e3ef4feb" providerId="LiveId" clId="{8F14E937-F99C-4EC2-A028-21B394FE07F2}" dt="2024-03-10T21:09:44.903" v="59" actId="20577"/>
          <ac:spMkLst>
            <pc:docMk/>
            <pc:sldMk cId="3881429727" sldId="274"/>
            <ac:spMk id="3" creationId="{9D414812-1DC4-25C3-C4F1-1FD91DC3043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364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593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817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7053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520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3920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773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3/10/2024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67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428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494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11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3/10/2024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571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664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097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056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3/10/2024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360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605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9311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1">
                <a:tint val="97000"/>
                <a:hueMod val="92000"/>
                <a:satMod val="169000"/>
                <a:lumMod val="164000"/>
              </a:schemeClr>
            </a:gs>
            <a:gs pos="100000">
              <a:schemeClr val="bg1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85FDA20-1F2D-4C6B-BEA2-541F2A2DBD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Snip Diagonal Corner Rectangle 6">
            <a:extLst>
              <a:ext uri="{FF2B5EF4-FFF2-40B4-BE49-F238E27FC236}">
                <a16:creationId xmlns:a16="http://schemas.microsoft.com/office/drawing/2014/main" id="{D7A1FF82-7172-4BD7-A331-B18CA494D3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1075" cy="6857998"/>
          </a:xfrm>
          <a:prstGeom prst="snip2DiagRect">
            <a:avLst>
              <a:gd name="adj1" fmla="val 0"/>
              <a:gd name="adj2" fmla="val 42414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5840" y="2186302"/>
            <a:ext cx="8737600" cy="2716107"/>
          </a:xfrm>
        </p:spPr>
        <p:txBody>
          <a:bodyPr anchor="b">
            <a:normAutofit/>
          </a:bodyPr>
          <a:lstStyle/>
          <a:p>
            <a:r>
              <a:rPr lang="en-US" sz="5400">
                <a:solidFill>
                  <a:schemeClr val="tx2"/>
                </a:solidFill>
              </a:rPr>
              <a:t>The Pete Store Service Department Improvement Plan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4915" y="4902409"/>
            <a:ext cx="6673254" cy="914401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By: Warren Smith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1">
                <a:tint val="97000"/>
                <a:hueMod val="92000"/>
                <a:satMod val="169000"/>
                <a:lumMod val="164000"/>
              </a:schemeClr>
            </a:gs>
            <a:gs pos="100000">
              <a:schemeClr val="bg1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id="{8F4E830A-06F9-4EAA-9E65-110CF242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Image">
            <a:extLst>
              <a:ext uri="{FF2B5EF4-FFF2-40B4-BE49-F238E27FC236}">
                <a16:creationId xmlns:a16="http://schemas.microsoft.com/office/drawing/2014/main" id="{3D2BFD6E-386C-481B-67F7-B8F85579D6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>
            <a:normAutofit/>
          </a:bodyPr>
          <a:lstStyle/>
          <a:p>
            <a:r>
              <a:rPr lang="en-US" b="1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61526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900" b="1" dirty="0">
                <a:solidFill>
                  <a:schemeClr val="tx1"/>
                </a:solidFill>
              </a:rPr>
              <a:t>Threats:</a:t>
            </a:r>
          </a:p>
          <a:p>
            <a:pPr>
              <a:lnSpc>
                <a:spcPct val="90000"/>
              </a:lnSpc>
            </a:pPr>
            <a:endParaRPr lang="en-US" sz="19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900" dirty="0">
                <a:solidFill>
                  <a:schemeClr val="tx1"/>
                </a:solidFill>
              </a:rPr>
              <a:t>Government regulation.</a:t>
            </a:r>
          </a:p>
          <a:p>
            <a:pPr>
              <a:lnSpc>
                <a:spcPct val="90000"/>
              </a:lnSpc>
            </a:pPr>
            <a:r>
              <a:rPr lang="en-US" sz="1900" dirty="0">
                <a:solidFill>
                  <a:schemeClr val="tx1"/>
                </a:solidFill>
              </a:rPr>
              <a:t>Economic ebbs and flows.</a:t>
            </a:r>
          </a:p>
          <a:p>
            <a:pPr>
              <a:lnSpc>
                <a:spcPct val="90000"/>
              </a:lnSpc>
            </a:pPr>
            <a:r>
              <a:rPr lang="en-US" sz="1900" dirty="0">
                <a:solidFill>
                  <a:schemeClr val="tx1"/>
                </a:solidFill>
              </a:rPr>
              <a:t>Tech poaching.</a:t>
            </a:r>
          </a:p>
          <a:p>
            <a:pPr>
              <a:lnSpc>
                <a:spcPct val="90000"/>
              </a:lnSpc>
            </a:pPr>
            <a:r>
              <a:rPr lang="en-US" sz="1900" dirty="0">
                <a:solidFill>
                  <a:schemeClr val="tx1"/>
                </a:solidFill>
              </a:rPr>
              <a:t>Other dealers &amp; local shops.</a:t>
            </a:r>
          </a:p>
          <a:p>
            <a:pPr>
              <a:lnSpc>
                <a:spcPct val="90000"/>
              </a:lnSpc>
            </a:pPr>
            <a:r>
              <a:rPr lang="en-US" sz="1900" dirty="0">
                <a:solidFill>
                  <a:schemeClr val="tx1"/>
                </a:solidFill>
              </a:rPr>
              <a:t>Parts supply chain.</a:t>
            </a:r>
          </a:p>
          <a:p>
            <a:pPr>
              <a:lnSpc>
                <a:spcPct val="90000"/>
              </a:lnSpc>
            </a:pPr>
            <a:r>
              <a:rPr lang="en-US" sz="1900" dirty="0">
                <a:solidFill>
                  <a:schemeClr val="tx1"/>
                </a:solidFill>
              </a:rPr>
              <a:t>Complacency.</a:t>
            </a:r>
          </a:p>
          <a:p>
            <a:pPr>
              <a:lnSpc>
                <a:spcPct val="90000"/>
              </a:lnSpc>
            </a:pPr>
            <a:r>
              <a:rPr lang="en-US" sz="1900" dirty="0">
                <a:solidFill>
                  <a:schemeClr val="tx1"/>
                </a:solidFill>
              </a:rPr>
              <a:t>Rework.</a:t>
            </a:r>
          </a:p>
        </p:txBody>
      </p:sp>
      <p:grpSp>
        <p:nvGrpSpPr>
          <p:cNvPr id="8201" name="Group 8200">
            <a:extLst>
              <a:ext uri="{FF2B5EF4-FFF2-40B4-BE49-F238E27FC236}">
                <a16:creationId xmlns:a16="http://schemas.microsoft.com/office/drawing/2014/main" id="{24B32265-D526-44B2-B82E-8977DFEFB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202" name="Straight Connector 8201">
              <a:extLst>
                <a:ext uri="{FF2B5EF4-FFF2-40B4-BE49-F238E27FC236}">
                  <a16:creationId xmlns:a16="http://schemas.microsoft.com/office/drawing/2014/main" id="{9A453D36-EF7F-403B-A9E0-553E1F0B3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03" name="Straight Connector 8202">
              <a:extLst>
                <a:ext uri="{FF2B5EF4-FFF2-40B4-BE49-F238E27FC236}">
                  <a16:creationId xmlns:a16="http://schemas.microsoft.com/office/drawing/2014/main" id="{3E7E8D9E-8474-4515-9EEB-0B46BE8EF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04" name="Straight Connector 8203">
              <a:extLst>
                <a:ext uri="{FF2B5EF4-FFF2-40B4-BE49-F238E27FC236}">
                  <a16:creationId xmlns:a16="http://schemas.microsoft.com/office/drawing/2014/main" id="{586A1812-CCD3-429E-AAAE-CC335A33F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05" name="Straight Connector 8204">
              <a:extLst>
                <a:ext uri="{FF2B5EF4-FFF2-40B4-BE49-F238E27FC236}">
                  <a16:creationId xmlns:a16="http://schemas.microsoft.com/office/drawing/2014/main" id="{ECB9509C-1B73-4063-8E69-E9024ACED1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06" name="Straight Connector 8205">
              <a:extLst>
                <a:ext uri="{FF2B5EF4-FFF2-40B4-BE49-F238E27FC236}">
                  <a16:creationId xmlns:a16="http://schemas.microsoft.com/office/drawing/2014/main" id="{44BEF3D9-6561-4BA4-AD81-AC90EF33F6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294" name="Rectangle 12293">
            <a:extLst>
              <a:ext uri="{FF2B5EF4-FFF2-40B4-BE49-F238E27FC236}">
                <a16:creationId xmlns:a16="http://schemas.microsoft.com/office/drawing/2014/main" id="{8F4E830A-06F9-4EAA-9E65-110CF242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2" name="Picture 4" descr="Image">
            <a:extLst>
              <a:ext uri="{FF2B5EF4-FFF2-40B4-BE49-F238E27FC236}">
                <a16:creationId xmlns:a16="http://schemas.microsoft.com/office/drawing/2014/main" id="{8270689B-6824-1552-CD87-7626794389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7"/>
          <a:stretch/>
        </p:blipFill>
        <p:spPr bwMode="auto">
          <a:xfrm>
            <a:off x="3174" y="10"/>
            <a:ext cx="12192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>
            <a:normAutofit/>
          </a:bodyPr>
          <a:lstStyle/>
          <a:p>
            <a:r>
              <a:rPr lang="en-US" b="1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61526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400" b="1" dirty="0">
                <a:solidFill>
                  <a:schemeClr val="tx1"/>
                </a:solidFill>
              </a:rPr>
              <a:t>Objectives:</a:t>
            </a:r>
          </a:p>
          <a:p>
            <a:pPr>
              <a:lnSpc>
                <a:spcPct val="90000"/>
              </a:lnSpc>
            </a:pPr>
            <a:endParaRPr lang="en-US" sz="14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Provide the best customer service experience every time.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Keep morale high.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Keep technicians focused on one job at a time.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Improve the quality of work.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Fully utilize resources.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Become more like partners in our customers’ businesses.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Encourage staff to view the dealership as a unified entity rather than separate departments.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Improve communication both within departments and among staff.</a:t>
            </a:r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1">
                <a:tint val="97000"/>
                <a:hueMod val="92000"/>
                <a:satMod val="169000"/>
                <a:lumMod val="164000"/>
              </a:schemeClr>
            </a:gs>
            <a:gs pos="100000">
              <a:schemeClr val="bg1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75" name="Rectangle 7174">
            <a:extLst>
              <a:ext uri="{FF2B5EF4-FFF2-40B4-BE49-F238E27FC236}">
                <a16:creationId xmlns:a16="http://schemas.microsoft.com/office/drawing/2014/main" id="{8F4E830A-06F9-4EAA-9E65-110CF242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Image">
            <a:extLst>
              <a:ext uri="{FF2B5EF4-FFF2-40B4-BE49-F238E27FC236}">
                <a16:creationId xmlns:a16="http://schemas.microsoft.com/office/drawing/2014/main" id="{A11F2685-DEEC-FD7D-B9AD-567A08A5F0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7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>
            <a:normAutofit/>
          </a:bodyPr>
          <a:lstStyle/>
          <a:p>
            <a:r>
              <a:rPr lang="en-US" b="1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61526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700" b="1" dirty="0">
                <a:solidFill>
                  <a:schemeClr val="tx1"/>
                </a:solidFill>
              </a:rPr>
              <a:t>Strategies:</a:t>
            </a:r>
          </a:p>
          <a:p>
            <a:pPr marL="0" indent="0">
              <a:lnSpc>
                <a:spcPct val="90000"/>
              </a:lnSpc>
              <a:buNone/>
            </a:pPr>
            <a:endParaRPr lang="en-US" sz="17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Have a well-outlined career path for every position.</a:t>
            </a: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Make our dealership a place where people want to work.</a:t>
            </a: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Always examine the steps of processes to find ways they can be simplified.</a:t>
            </a: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Be there for our customers.</a:t>
            </a: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Standardize processes.</a:t>
            </a: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Leverage technology to improve uptime and, in turn, customer service.</a:t>
            </a: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Be the easiest place to do business.</a:t>
            </a:r>
          </a:p>
        </p:txBody>
      </p:sp>
      <p:grpSp>
        <p:nvGrpSpPr>
          <p:cNvPr id="7177" name="Group 7176">
            <a:extLst>
              <a:ext uri="{FF2B5EF4-FFF2-40B4-BE49-F238E27FC236}">
                <a16:creationId xmlns:a16="http://schemas.microsoft.com/office/drawing/2014/main" id="{24B32265-D526-44B2-B82E-8977DFEFB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7178" name="Straight Connector 7177">
              <a:extLst>
                <a:ext uri="{FF2B5EF4-FFF2-40B4-BE49-F238E27FC236}">
                  <a16:creationId xmlns:a16="http://schemas.microsoft.com/office/drawing/2014/main" id="{9A453D36-EF7F-403B-A9E0-553E1F0B3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9" name="Straight Connector 7178">
              <a:extLst>
                <a:ext uri="{FF2B5EF4-FFF2-40B4-BE49-F238E27FC236}">
                  <a16:creationId xmlns:a16="http://schemas.microsoft.com/office/drawing/2014/main" id="{3E7E8D9E-8474-4515-9EEB-0B46BE8EF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0" name="Straight Connector 7179">
              <a:extLst>
                <a:ext uri="{FF2B5EF4-FFF2-40B4-BE49-F238E27FC236}">
                  <a16:creationId xmlns:a16="http://schemas.microsoft.com/office/drawing/2014/main" id="{586A1812-CCD3-429E-AAAE-CC335A33F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1" name="Straight Connector 7180">
              <a:extLst>
                <a:ext uri="{FF2B5EF4-FFF2-40B4-BE49-F238E27FC236}">
                  <a16:creationId xmlns:a16="http://schemas.microsoft.com/office/drawing/2014/main" id="{ECB9509C-1B73-4063-8E69-E9024ACED1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2" name="Straight Connector 7181">
              <a:extLst>
                <a:ext uri="{FF2B5EF4-FFF2-40B4-BE49-F238E27FC236}">
                  <a16:creationId xmlns:a16="http://schemas.microsoft.com/office/drawing/2014/main" id="{44BEF3D9-6561-4BA4-AD81-AC90EF33F6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8F4E830A-06F9-4EAA-9E65-110CF242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Large skydiving group mid-air">
            <a:extLst>
              <a:ext uri="{FF2B5EF4-FFF2-40B4-BE49-F238E27FC236}">
                <a16:creationId xmlns:a16="http://schemas.microsoft.com/office/drawing/2014/main" id="{648A5FF1-3680-9F40-FF3B-335FD5E001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11570" b="3844"/>
          <a:stretch/>
        </p:blipFill>
        <p:spPr>
          <a:xfrm>
            <a:off x="3174" y="10"/>
            <a:ext cx="12192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>
            <a:normAutofit/>
          </a:bodyPr>
          <a:lstStyle/>
          <a:p>
            <a:r>
              <a:rPr lang="en-US" b="1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61526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700" b="1">
                <a:solidFill>
                  <a:schemeClr val="tx1"/>
                </a:solidFill>
              </a:rPr>
              <a:t>Tactics:</a:t>
            </a:r>
          </a:p>
          <a:p>
            <a:pPr marL="0" indent="0">
              <a:lnSpc>
                <a:spcPct val="90000"/>
              </a:lnSpc>
              <a:buNone/>
            </a:pPr>
            <a:endParaRPr lang="en-US" sz="1700" b="1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700">
                <a:solidFill>
                  <a:schemeClr val="tx1"/>
                </a:solidFill>
              </a:rPr>
              <a:t>Setting clear goals.</a:t>
            </a:r>
          </a:p>
          <a:p>
            <a:pPr>
              <a:lnSpc>
                <a:spcPct val="90000"/>
              </a:lnSpc>
            </a:pPr>
            <a:r>
              <a:rPr lang="en-US" sz="1700">
                <a:solidFill>
                  <a:schemeClr val="tx1"/>
                </a:solidFill>
              </a:rPr>
              <a:t>Monitoring progress.</a:t>
            </a:r>
          </a:p>
          <a:p>
            <a:pPr>
              <a:lnSpc>
                <a:spcPct val="90000"/>
              </a:lnSpc>
            </a:pPr>
            <a:r>
              <a:rPr lang="en-US" sz="1700">
                <a:solidFill>
                  <a:schemeClr val="tx1"/>
                </a:solidFill>
              </a:rPr>
              <a:t>Training staff in both customer service and industry standards.</a:t>
            </a:r>
          </a:p>
          <a:p>
            <a:pPr>
              <a:lnSpc>
                <a:spcPct val="90000"/>
              </a:lnSpc>
            </a:pPr>
            <a:r>
              <a:rPr lang="en-US" sz="1700">
                <a:solidFill>
                  <a:schemeClr val="tx1"/>
                </a:solidFill>
              </a:rPr>
              <a:t>Creating lines of open communication between departments and their team members.</a:t>
            </a:r>
          </a:p>
          <a:p>
            <a:pPr>
              <a:lnSpc>
                <a:spcPct val="90000"/>
              </a:lnSpc>
            </a:pPr>
            <a:r>
              <a:rPr lang="en-US" sz="1700">
                <a:solidFill>
                  <a:schemeClr val="tx1"/>
                </a:solidFill>
              </a:rPr>
              <a:t>Training staff on new processes that will save them time and provide quality customer service.</a:t>
            </a:r>
          </a:p>
          <a:p>
            <a:pPr>
              <a:lnSpc>
                <a:spcPct val="90000"/>
              </a:lnSpc>
            </a:pPr>
            <a:r>
              <a:rPr lang="en-US" sz="1700">
                <a:solidFill>
                  <a:schemeClr val="tx1"/>
                </a:solidFill>
              </a:rPr>
              <a:t>Under commit and over deliver.</a:t>
            </a:r>
          </a:p>
          <a:p>
            <a:pPr>
              <a:lnSpc>
                <a:spcPct val="90000"/>
              </a:lnSpc>
            </a:pPr>
            <a:endParaRPr lang="en-US" sz="1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512F9CB-A1A0-4043-A103-F6A4B94B69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DBE6588-EE16-4389-857C-86A156D49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7FD48D2-B0A7-413D-B947-AA55AC1296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BE668D0-D906-4EEE-B32F-8C028624B8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1DE67A3-B8F6-4CFD-A8E0-D15200F23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762362DE-7747-4D8B-99FA-8E36F0B15F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134" y="-1196"/>
            <a:ext cx="6368858" cy="96519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157" y="953578"/>
            <a:ext cx="5233180" cy="41327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100" b="1" dirty="0">
                <a:solidFill>
                  <a:schemeClr val="bg1"/>
                </a:solidFill>
              </a:rPr>
              <a:t>Action Plan: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5123E6E-F713-4254-A6BF-358CC8EC6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F690FE0-5412-4598-8AD6-769BB36E2C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4850BB6-6709-408E-BEFD-24DC5E3C29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A03B410-983E-40D8-A4EA-2BB747CB00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2B92421-6A58-4A51-AB7D-B97EA85E30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D092B0B-C6FB-4CDC-ABE8-5C817CAC69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221970"/>
              </p:ext>
            </p:extLst>
          </p:nvPr>
        </p:nvGraphicFramePr>
        <p:xfrm>
          <a:off x="3108003" y="999239"/>
          <a:ext cx="8171964" cy="5697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1218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1879162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19158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32710">
                <a:tc>
                  <a:txBody>
                    <a:bodyPr/>
                    <a:lstStyle/>
                    <a:p>
                      <a:r>
                        <a:rPr lang="en-US" sz="1800"/>
                        <a:t>TASK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Position responsible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Check in/completion schedule</a:t>
                      </a:r>
                    </a:p>
                  </a:txBody>
                  <a:tcPr marL="43497" marR="43497" marT="21749" marB="21749"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604697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Train staff on the new parts-pulling procedure.</a:t>
                      </a:r>
                      <a:endParaRPr lang="en-US" sz="1400" dirty="0"/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Service Manager &amp; Parts Manager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Check up on the process every week; it should be complete within one to two months.</a:t>
                      </a:r>
                      <a:endParaRPr lang="en-US" sz="1400"/>
                    </a:p>
                  </a:txBody>
                  <a:tcPr marL="43497" marR="43497" marT="21749" marB="21749"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601655">
                <a:tc>
                  <a:txBody>
                    <a:bodyPr/>
                    <a:lstStyle/>
                    <a:p>
                      <a:r>
                        <a:rPr lang="en-US" sz="1400"/>
                        <a:t>Create Labor Matrix.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General Managers &amp; Service Managers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Meet once a month to discuss then finalize after one year.</a:t>
                      </a:r>
                    </a:p>
                  </a:txBody>
                  <a:tcPr marL="43497" marR="43497" marT="21749" marB="21749"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778209">
                <a:tc>
                  <a:txBody>
                    <a:bodyPr/>
                    <a:lstStyle/>
                    <a:p>
                      <a:r>
                        <a:rPr lang="en-US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Creation and implementation of Quality Control Checklist.</a:t>
                      </a:r>
                      <a:endParaRPr lang="en-US" sz="1400"/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General Managers &amp; Service Managers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Feedback should be taken regularly, but the process should be fully implemented within six months.</a:t>
                      </a:r>
                      <a:endParaRPr lang="en-US" sz="1400"/>
                    </a:p>
                  </a:txBody>
                  <a:tcPr marL="43497" marR="43497" marT="21749" marB="21749"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954764">
                <a:tc>
                  <a:txBody>
                    <a:bodyPr/>
                    <a:lstStyle/>
                    <a:p>
                      <a:r>
                        <a:rPr lang="en-US" sz="1400"/>
                        <a:t>Train parts staff on the importance of First Time Fill Rate.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Parts Manager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Check up every other week by running reports; training should be complete in one month. Regular reinforcements are necessary, so staff doesn’t revert to old habits.</a:t>
                      </a:r>
                      <a:endParaRPr lang="en-US" sz="1400"/>
                    </a:p>
                  </a:txBody>
                  <a:tcPr marL="43497" marR="43497" marT="21749" marB="21749"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778209">
                <a:tc>
                  <a:txBody>
                    <a:bodyPr/>
                    <a:lstStyle/>
                    <a:p>
                      <a:r>
                        <a:rPr lang="en-US" sz="1400"/>
                        <a:t>Tailor service advisor training on an individual level by secret shopping and listening to recorded calls.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Service Manager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Check up every month; training should be continuous as there’s always room for improvement.</a:t>
                      </a:r>
                      <a:endParaRPr lang="en-US" sz="1400"/>
                    </a:p>
                  </a:txBody>
                  <a:tcPr marL="43497" marR="43497" marT="21749" marB="21749"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436726">
                <a:tc>
                  <a:txBody>
                    <a:bodyPr/>
                    <a:lstStyle/>
                    <a:p>
                      <a:r>
                        <a:rPr lang="en-US" sz="1400"/>
                        <a:t>Send every truck on a minimum 20-mile test drive.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Service Manager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This should be implemented immediately.</a:t>
                      </a:r>
                    </a:p>
                  </a:txBody>
                  <a:tcPr marL="43497" marR="43497" marT="21749" marB="21749"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604697">
                <a:tc>
                  <a:txBody>
                    <a:bodyPr/>
                    <a:lstStyle/>
                    <a:p>
                      <a:r>
                        <a:rPr lang="en-US" sz="1400"/>
                        <a:t>Train staff on tool check-out procedures.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Service Manager</a:t>
                      </a:r>
                    </a:p>
                  </a:txBody>
                  <a:tcPr marL="43497" marR="43497" marT="21749" marB="21749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Should be implemented within one month and checked in on every month thereafter.</a:t>
                      </a:r>
                    </a:p>
                  </a:txBody>
                  <a:tcPr marL="43497" marR="43497" marT="21749" marB="21749"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81BBDC9-2DC6-4959-AC3D-49A5DCB05D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74BB55-8517-4CFE-9389-81D0E6F81F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38656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3F7C935-E41E-4E8D-91DF-D3BAB9521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045" y="4435646"/>
            <a:ext cx="1419541" cy="1660354"/>
            <a:chOff x="10292292" y="2963333"/>
            <a:chExt cx="1896535" cy="22182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FB64230-1B44-4C76-9885-0BBE5C736C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3F7F181-4FFE-4F8E-A3D0-1A8ECDEFFB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190344"/>
              <a:ext cx="1896535" cy="1896533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066495D-EC57-44E4-8DED-0DC2E07AA2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0DA2F2-D672-4417-8072-9ED4FA5CC5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0E8BACB-AEC7-46A5-A3AD-4D1BBE8715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08452CCF-4A27-488A-AAF4-424933CFC9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4212" y="0"/>
            <a:ext cx="4657345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919" y="685800"/>
            <a:ext cx="3705269" cy="5308599"/>
          </a:xfrm>
        </p:spPr>
        <p:txBody>
          <a:bodyPr>
            <a:normAutofit/>
          </a:bodyPr>
          <a:lstStyle/>
          <a:p>
            <a:r>
              <a:rPr lang="en-US" sz="3200" b="1">
                <a:solidFill>
                  <a:srgbClr val="FFFFFF"/>
                </a:solidFill>
              </a:rPr>
              <a:t>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6553" y="685800"/>
            <a:ext cx="4754563" cy="54102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400" b="1" dirty="0">
                <a:solidFill>
                  <a:srgbClr val="FFFFFF"/>
                </a:solidFill>
              </a:rPr>
              <a:t>Synopsis:</a:t>
            </a:r>
          </a:p>
          <a:p>
            <a:pPr>
              <a:lnSpc>
                <a:spcPct val="90000"/>
              </a:lnSpc>
            </a:pPr>
            <a:r>
              <a:rPr lang="en-US" sz="1400" b="1" dirty="0">
                <a:solidFill>
                  <a:srgbClr val="FFFFFF"/>
                </a:solidFill>
              </a:rPr>
              <a:t>Cost of Labor: </a:t>
            </a:r>
            <a:r>
              <a:rPr lang="en-US" sz="1400" dirty="0">
                <a:solidFill>
                  <a:srgbClr val="FFFFFF"/>
                </a:solidFill>
              </a:rPr>
              <a:t>The Pete Store aims to increase gross profit as a percentage of sales from 72% to 75% or above by utilizing </a:t>
            </a:r>
            <a:r>
              <a:rPr lang="en-US" sz="1400" dirty="0" err="1">
                <a:solidFill>
                  <a:srgbClr val="FFFFFF"/>
                </a:solidFill>
              </a:rPr>
              <a:t>TruVideo</a:t>
            </a:r>
            <a:r>
              <a:rPr lang="en-US" sz="1400" dirty="0">
                <a:solidFill>
                  <a:srgbClr val="FFFFFF"/>
                </a:solidFill>
              </a:rPr>
              <a:t> intake photos and speeding up workflow from streamlining parts involvement.</a:t>
            </a:r>
          </a:p>
          <a:p>
            <a:pPr>
              <a:lnSpc>
                <a:spcPct val="90000"/>
              </a:lnSpc>
            </a:pPr>
            <a:r>
              <a:rPr lang="en-US" sz="1400" b="1" dirty="0">
                <a:solidFill>
                  <a:srgbClr val="FFFFFF"/>
                </a:solidFill>
              </a:rPr>
              <a:t>Expense Structure: </a:t>
            </a:r>
            <a:r>
              <a:rPr lang="en-US" sz="1400" dirty="0">
                <a:solidFill>
                  <a:srgbClr val="FFFFFF"/>
                </a:solidFill>
              </a:rPr>
              <a:t>The Pete Store aims to reduce current policy expenses from around 3.5% of gross to below 2% by implementing a quality control checklist and training service advisors.</a:t>
            </a:r>
          </a:p>
          <a:p>
            <a:pPr>
              <a:lnSpc>
                <a:spcPct val="90000"/>
              </a:lnSpc>
            </a:pPr>
            <a:r>
              <a:rPr lang="en-US" sz="1400" b="1" dirty="0">
                <a:solidFill>
                  <a:srgbClr val="FFFFFF"/>
                </a:solidFill>
              </a:rPr>
              <a:t>Productivity: </a:t>
            </a:r>
            <a:r>
              <a:rPr lang="en-US" sz="1400" dirty="0">
                <a:solidFill>
                  <a:srgbClr val="FFFFFF"/>
                </a:solidFill>
              </a:rPr>
              <a:t>The Pete Store aims to increase tech proficiency above 75% by displaying time sold and time left on current task in each bay.</a:t>
            </a:r>
          </a:p>
          <a:p>
            <a:pPr>
              <a:lnSpc>
                <a:spcPct val="90000"/>
              </a:lnSpc>
            </a:pPr>
            <a:r>
              <a:rPr lang="en-US" sz="1400" b="1" dirty="0">
                <a:solidFill>
                  <a:srgbClr val="FFFFFF"/>
                </a:solidFill>
              </a:rPr>
              <a:t>Facility: </a:t>
            </a:r>
            <a:r>
              <a:rPr lang="en-US" sz="1400" dirty="0">
                <a:solidFill>
                  <a:srgbClr val="FFFFFF"/>
                </a:solidFill>
              </a:rPr>
              <a:t>The Pete Store aims to increase facility utilization to 75% by allowing techs to earn a diagnostic laptop and checking out shop tools.</a:t>
            </a:r>
          </a:p>
          <a:p>
            <a:pPr>
              <a:lnSpc>
                <a:spcPct val="90000"/>
              </a:lnSpc>
            </a:pPr>
            <a:r>
              <a:rPr lang="en-US" sz="1400" b="1" dirty="0">
                <a:solidFill>
                  <a:srgbClr val="FFFFFF"/>
                </a:solidFill>
              </a:rPr>
              <a:t>SWOT Analysis: </a:t>
            </a:r>
            <a:r>
              <a:rPr lang="en-US" sz="1400" dirty="0">
                <a:solidFill>
                  <a:srgbClr val="FFFFFF"/>
                </a:solidFill>
              </a:rPr>
              <a:t>The Pete Store has strengths in modern facilities, well-trained staff, and company culture, and opportunities in process standardization, mobile service, and quality control improvements.</a:t>
            </a:r>
          </a:p>
          <a:p>
            <a:pPr>
              <a:lnSpc>
                <a:spcPct val="90000"/>
              </a:lnSpc>
            </a:pPr>
            <a:endParaRPr 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3" name="Group 1032">
            <a:extLst>
              <a:ext uri="{FF2B5EF4-FFF2-40B4-BE49-F238E27FC236}">
                <a16:creationId xmlns:a16="http://schemas.microsoft.com/office/drawing/2014/main" id="{D7C08167-CFBF-4DCB-8E96-04970AB11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034" name="Straight Connector 1033">
              <a:extLst>
                <a:ext uri="{FF2B5EF4-FFF2-40B4-BE49-F238E27FC236}">
                  <a16:creationId xmlns:a16="http://schemas.microsoft.com/office/drawing/2014/main" id="{82AB236E-3A06-4660-8CAC-76D68F90A5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5" name="Straight Connector 1034">
              <a:extLst>
                <a:ext uri="{FF2B5EF4-FFF2-40B4-BE49-F238E27FC236}">
                  <a16:creationId xmlns:a16="http://schemas.microsoft.com/office/drawing/2014/main" id="{F9EDA09C-3BE4-42FE-9F11-C3AC64F2E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6" name="Straight Connector 1035">
              <a:extLst>
                <a:ext uri="{FF2B5EF4-FFF2-40B4-BE49-F238E27FC236}">
                  <a16:creationId xmlns:a16="http://schemas.microsoft.com/office/drawing/2014/main" id="{B8DC8663-F36E-48C0-AFDE-8DC2D7BD6F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7" name="Straight Connector 1036">
              <a:extLst>
                <a:ext uri="{FF2B5EF4-FFF2-40B4-BE49-F238E27FC236}">
                  <a16:creationId xmlns:a16="http://schemas.microsoft.com/office/drawing/2014/main" id="{4D90957B-E13E-454D-B812-E6716E7DEB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8" name="Straight Connector 1037">
              <a:extLst>
                <a:ext uri="{FF2B5EF4-FFF2-40B4-BE49-F238E27FC236}">
                  <a16:creationId xmlns:a16="http://schemas.microsoft.com/office/drawing/2014/main" id="{D630C507-BE71-4AEB-ABDB-AC2BAB3DA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1040" name="Rectangle 1039">
            <a:extLst>
              <a:ext uri="{FF2B5EF4-FFF2-40B4-BE49-F238E27FC236}">
                <a16:creationId xmlns:a16="http://schemas.microsoft.com/office/drawing/2014/main" id="{2BDB7F85-D796-4A23-94A0-EAB405E0B5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291" y="5168419"/>
            <a:ext cx="7543800" cy="15070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0" i="0" u="none" strike="noStrike" baseline="0" dirty="0"/>
              <a:t> </a:t>
            </a:r>
            <a:r>
              <a:rPr lang="en-US" b="1" i="0" u="none" strike="noStrike" baseline="0" dirty="0"/>
              <a:t>Analyze Cost of Labor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0954" y="380205"/>
            <a:ext cx="7493137" cy="4659628"/>
          </a:xfr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800" b="1" dirty="0">
                <a:solidFill>
                  <a:schemeClr val="bg1"/>
                </a:solidFill>
              </a:rPr>
              <a:t>Current Practices: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Trucks are located by key tags.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The back counter parts person pulls most parts.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DMS determines parts inventory and lost sales are tracked but many are missed.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800" b="1" dirty="0">
                <a:solidFill>
                  <a:schemeClr val="bg1"/>
                </a:solidFill>
              </a:rPr>
              <a:t>Goal: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Increase the gross profit as a percentage of sales from 72% to 75% or above.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800" b="1" dirty="0">
                <a:solidFill>
                  <a:schemeClr val="bg1"/>
                </a:solidFill>
              </a:rPr>
              <a:t>Plans to Achieve Goal: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Utilize key tags with the repair order number written on them, as well as </a:t>
            </a:r>
            <a:r>
              <a:rPr lang="en-US" sz="1800" dirty="0" err="1">
                <a:solidFill>
                  <a:schemeClr val="bg1"/>
                </a:solidFill>
              </a:rPr>
              <a:t>TruVideo</a:t>
            </a:r>
            <a:r>
              <a:rPr lang="en-US" sz="1800" dirty="0">
                <a:solidFill>
                  <a:schemeClr val="bg1"/>
                </a:solidFill>
              </a:rPr>
              <a:t> intake photos, to locate trucks.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Print picklists directly to the warehouse; parts are pulled for jobs and brought directly to the tech’s bay. Techs notify the warehouse when cores/warranty parts are ready for pick up, and the ticket is stamped immediately upon pickup.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Improve first time fill rate with input from the shop on parts to stock from common repairs, shop supplies, and recalls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Better train parts staff on the importance of properly tracking lost sales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800" b="1" dirty="0">
                <a:solidFill>
                  <a:schemeClr val="bg1"/>
                </a:solidFill>
              </a:rPr>
              <a:t>Plan to Evaluate Changes: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Track gross profit changes on similar jobs.</a:t>
            </a:r>
            <a:endParaRPr lang="en-US" sz="1100" dirty="0"/>
          </a:p>
        </p:txBody>
      </p:sp>
      <p:grpSp>
        <p:nvGrpSpPr>
          <p:cNvPr id="1042" name="Group 1041">
            <a:extLst>
              <a:ext uri="{FF2B5EF4-FFF2-40B4-BE49-F238E27FC236}">
                <a16:creationId xmlns:a16="http://schemas.microsoft.com/office/drawing/2014/main" id="{77DDCDD8-143F-41FD-A4BE-4A424229FA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043" name="Straight Connector 1042">
              <a:extLst>
                <a:ext uri="{FF2B5EF4-FFF2-40B4-BE49-F238E27FC236}">
                  <a16:creationId xmlns:a16="http://schemas.microsoft.com/office/drawing/2014/main" id="{097FB148-36BD-4DF5-AED7-F0EE776DC4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4" name="Straight Connector 1043">
              <a:extLst>
                <a:ext uri="{FF2B5EF4-FFF2-40B4-BE49-F238E27FC236}">
                  <a16:creationId xmlns:a16="http://schemas.microsoft.com/office/drawing/2014/main" id="{F69E5424-8C76-4C97-BCC8-57D9EEF390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5" name="Straight Connector 1044">
              <a:extLst>
                <a:ext uri="{FF2B5EF4-FFF2-40B4-BE49-F238E27FC236}">
                  <a16:creationId xmlns:a16="http://schemas.microsoft.com/office/drawing/2014/main" id="{141D80E0-0C02-40B8-ACF6-95AB990377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6" name="Straight Connector 1045">
              <a:extLst>
                <a:ext uri="{FF2B5EF4-FFF2-40B4-BE49-F238E27FC236}">
                  <a16:creationId xmlns:a16="http://schemas.microsoft.com/office/drawing/2014/main" id="{491EB48E-ACE3-4132-B26B-4F49093F00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7" name="Straight Connector 1046">
              <a:extLst>
                <a:ext uri="{FF2B5EF4-FFF2-40B4-BE49-F238E27FC236}">
                  <a16:creationId xmlns:a16="http://schemas.microsoft.com/office/drawing/2014/main" id="{77CE3CAA-34A8-4268-9EA2-AC393E07F2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Content Placeholder 7" descr="A screenshot of a spreadsheet&#10;&#10;Description automatically generated">
            <a:extLst>
              <a:ext uri="{FF2B5EF4-FFF2-40B4-BE49-F238E27FC236}">
                <a16:creationId xmlns:a16="http://schemas.microsoft.com/office/drawing/2014/main" id="{79EE6C98-7F6D-02BC-B02F-E4BB75D78A3A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2"/>
          <a:srcRect l="10054" t="1551" r="258" b="1137"/>
          <a:stretch/>
        </p:blipFill>
        <p:spPr>
          <a:xfrm>
            <a:off x="6618426" y="4233333"/>
            <a:ext cx="5487456" cy="2580428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pic>
        <p:nvPicPr>
          <p:cNvPr id="1032" name="Picture 8" descr="Image">
            <a:extLst>
              <a:ext uri="{FF2B5EF4-FFF2-40B4-BE49-F238E27FC236}">
                <a16:creationId xmlns:a16="http://schemas.microsoft.com/office/drawing/2014/main" id="{6FEA0734-7472-4443-7FC2-3A1F2EB59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348" y="176213"/>
            <a:ext cx="3928534" cy="3928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7" name="Group 2056">
            <a:extLst>
              <a:ext uri="{FF2B5EF4-FFF2-40B4-BE49-F238E27FC236}">
                <a16:creationId xmlns:a16="http://schemas.microsoft.com/office/drawing/2014/main" id="{D7C08167-CFBF-4DCB-8E96-04970AB11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058" name="Straight Connector 2057">
              <a:extLst>
                <a:ext uri="{FF2B5EF4-FFF2-40B4-BE49-F238E27FC236}">
                  <a16:creationId xmlns:a16="http://schemas.microsoft.com/office/drawing/2014/main" id="{82AB236E-3A06-4660-8CAC-76D68F90A5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9" name="Straight Connector 2058">
              <a:extLst>
                <a:ext uri="{FF2B5EF4-FFF2-40B4-BE49-F238E27FC236}">
                  <a16:creationId xmlns:a16="http://schemas.microsoft.com/office/drawing/2014/main" id="{F9EDA09C-3BE4-42FE-9F11-C3AC64F2E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0" name="Straight Connector 2059">
              <a:extLst>
                <a:ext uri="{FF2B5EF4-FFF2-40B4-BE49-F238E27FC236}">
                  <a16:creationId xmlns:a16="http://schemas.microsoft.com/office/drawing/2014/main" id="{B8DC8663-F36E-48C0-AFDE-8DC2D7BD6F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1" name="Straight Connector 2060">
              <a:extLst>
                <a:ext uri="{FF2B5EF4-FFF2-40B4-BE49-F238E27FC236}">
                  <a16:creationId xmlns:a16="http://schemas.microsoft.com/office/drawing/2014/main" id="{4D90957B-E13E-454D-B812-E6716E7DEB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2" name="Straight Connector 2061">
              <a:extLst>
                <a:ext uri="{FF2B5EF4-FFF2-40B4-BE49-F238E27FC236}">
                  <a16:creationId xmlns:a16="http://schemas.microsoft.com/office/drawing/2014/main" id="{D630C507-BE71-4AEB-ABDB-AC2BAB3DA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2064" name="Rectangle 2063">
            <a:extLst>
              <a:ext uri="{FF2B5EF4-FFF2-40B4-BE49-F238E27FC236}">
                <a16:creationId xmlns:a16="http://schemas.microsoft.com/office/drawing/2014/main" id="{CBEC666E-043C-4EA7-B3A5-55D2F52D57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7627" y="5577944"/>
            <a:ext cx="5627258" cy="15070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i="0" u="none" strike="noStrike" baseline="0" dirty="0"/>
              <a:t>Changes in Expense Structure</a:t>
            </a:r>
            <a:endParaRPr lang="en-US" dirty="0"/>
          </a:p>
        </p:txBody>
      </p:sp>
      <p:sp>
        <p:nvSpPr>
          <p:cNvPr id="2066" name="Snip Diagonal Corner Rectangle 16">
            <a:extLst>
              <a:ext uri="{FF2B5EF4-FFF2-40B4-BE49-F238E27FC236}">
                <a16:creationId xmlns:a16="http://schemas.microsoft.com/office/drawing/2014/main" id="{D05C369B-0FDD-402D-9EE1-858137FB5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001" y="620722"/>
            <a:ext cx="3670674" cy="5286838"/>
          </a:xfrm>
          <a:prstGeom prst="snip2DiagRect">
            <a:avLst>
              <a:gd name="adj1" fmla="val 11518"/>
              <a:gd name="adj2" fmla="val 0"/>
            </a:avLst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Image">
            <a:extLst>
              <a:ext uri="{FF2B5EF4-FFF2-40B4-BE49-F238E27FC236}">
                <a16:creationId xmlns:a16="http://schemas.microsoft.com/office/drawing/2014/main" id="{B5F64A7F-98F0-7B46-C8EB-3E6149EE64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27" b="2"/>
          <a:stretch/>
        </p:blipFill>
        <p:spPr bwMode="auto">
          <a:xfrm>
            <a:off x="800558" y="786118"/>
            <a:ext cx="3337560" cy="2404227"/>
          </a:xfrm>
          <a:custGeom>
            <a:avLst/>
            <a:gdLst/>
            <a:ahLst/>
            <a:cxnLst/>
            <a:rect l="l" t="t" r="r" b="b"/>
            <a:pathLst>
              <a:path w="3337560" h="2404227">
                <a:moveTo>
                  <a:pt x="384420" y="0"/>
                </a:moveTo>
                <a:lnTo>
                  <a:pt x="3337560" y="0"/>
                </a:lnTo>
                <a:lnTo>
                  <a:pt x="3337560" y="2404227"/>
                </a:lnTo>
                <a:lnTo>
                  <a:pt x="0" y="2404227"/>
                </a:lnTo>
                <a:lnTo>
                  <a:pt x="0" y="38442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Content Placeholder 6" descr="A screenshot of a table&#10;&#10;Description automatically generated">
            <a:extLst>
              <a:ext uri="{FF2B5EF4-FFF2-40B4-BE49-F238E27FC236}">
                <a16:creationId xmlns:a16="http://schemas.microsoft.com/office/drawing/2014/main" id="{554743F2-CB1E-2085-4788-CC13A154221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8282" r="16979" b="-16678"/>
          <a:stretch/>
        </p:blipFill>
        <p:spPr>
          <a:xfrm>
            <a:off x="873900" y="3430057"/>
            <a:ext cx="3190875" cy="2332325"/>
          </a:xfrm>
          <a:custGeom>
            <a:avLst/>
            <a:gdLst/>
            <a:ahLst/>
            <a:cxnLst/>
            <a:rect l="l" t="t" r="r" b="b"/>
            <a:pathLst>
              <a:path w="3337560" h="2397590">
                <a:moveTo>
                  <a:pt x="0" y="0"/>
                </a:moveTo>
                <a:lnTo>
                  <a:pt x="3337560" y="0"/>
                </a:lnTo>
                <a:lnTo>
                  <a:pt x="3337560" y="2013170"/>
                </a:lnTo>
                <a:lnTo>
                  <a:pt x="2953140" y="2397590"/>
                </a:lnTo>
                <a:lnTo>
                  <a:pt x="0" y="2397590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61860" y="416983"/>
            <a:ext cx="6253792" cy="50927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600" b="1" dirty="0">
                <a:solidFill>
                  <a:schemeClr val="bg1"/>
                </a:solidFill>
              </a:rPr>
              <a:t>Current Practices:</a:t>
            </a:r>
          </a:p>
          <a:p>
            <a:pPr>
              <a:lnSpc>
                <a:spcPct val="90000"/>
              </a:lnSpc>
            </a:pPr>
            <a:r>
              <a:rPr lang="en-US" sz="1600" dirty="0">
                <a:solidFill>
                  <a:schemeClr val="bg1"/>
                </a:solidFill>
              </a:rPr>
              <a:t>Foremen and techs are responsible for job quality control.</a:t>
            </a:r>
          </a:p>
          <a:p>
            <a:pPr>
              <a:lnSpc>
                <a:spcPct val="90000"/>
              </a:lnSpc>
            </a:pPr>
            <a:r>
              <a:rPr lang="en-US" sz="1600" dirty="0">
                <a:solidFill>
                  <a:schemeClr val="bg1"/>
                </a:solidFill>
              </a:rPr>
              <a:t>Rework is noted in the personnel file and tracked.</a:t>
            </a:r>
          </a:p>
          <a:p>
            <a:pPr>
              <a:lnSpc>
                <a:spcPct val="90000"/>
              </a:lnSpc>
            </a:pPr>
            <a:r>
              <a:rPr lang="en-US" sz="1600" dirty="0">
                <a:solidFill>
                  <a:schemeClr val="bg1"/>
                </a:solidFill>
              </a:rPr>
              <a:t>Service advisors upload pictures of trucks to </a:t>
            </a:r>
            <a:r>
              <a:rPr lang="en-US" sz="1600" dirty="0" err="1">
                <a:solidFill>
                  <a:schemeClr val="bg1"/>
                </a:solidFill>
              </a:rPr>
              <a:t>TruVideo</a:t>
            </a:r>
            <a:r>
              <a:rPr lang="en-US" sz="1600" dirty="0">
                <a:solidFill>
                  <a:schemeClr val="bg1"/>
                </a:solidFill>
              </a:rPr>
              <a:t> during intake.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600" b="1" dirty="0">
                <a:solidFill>
                  <a:schemeClr val="bg1"/>
                </a:solidFill>
              </a:rPr>
              <a:t>Goal:</a:t>
            </a:r>
          </a:p>
          <a:p>
            <a:pPr>
              <a:lnSpc>
                <a:spcPct val="90000"/>
              </a:lnSpc>
            </a:pPr>
            <a:r>
              <a:rPr lang="en-US" sz="1600" dirty="0">
                <a:solidFill>
                  <a:schemeClr val="bg1"/>
                </a:solidFill>
              </a:rPr>
              <a:t>Reduce current policy expenses from around 3.5% of gross to below 2%.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600" b="1" dirty="0">
                <a:solidFill>
                  <a:schemeClr val="bg1"/>
                </a:solidFill>
              </a:rPr>
              <a:t>Plans to Achieve Goal:</a:t>
            </a:r>
          </a:p>
          <a:p>
            <a:pPr>
              <a:lnSpc>
                <a:spcPct val="90000"/>
              </a:lnSpc>
            </a:pPr>
            <a:r>
              <a:rPr lang="en-US" sz="1600" dirty="0">
                <a:solidFill>
                  <a:schemeClr val="bg1"/>
                </a:solidFill>
              </a:rPr>
              <a:t>Implement a quality control checklist, signed at the end of each job.</a:t>
            </a:r>
          </a:p>
          <a:p>
            <a:pPr>
              <a:lnSpc>
                <a:spcPct val="90000"/>
              </a:lnSpc>
            </a:pPr>
            <a:r>
              <a:rPr lang="en-US" sz="1600" dirty="0">
                <a:solidFill>
                  <a:schemeClr val="bg1"/>
                </a:solidFill>
              </a:rPr>
              <a:t>Send every truck on a minimum 20-mile test drive using part-time CDL drivers.</a:t>
            </a:r>
          </a:p>
          <a:p>
            <a:pPr>
              <a:lnSpc>
                <a:spcPct val="90000"/>
              </a:lnSpc>
            </a:pPr>
            <a:r>
              <a:rPr lang="en-US" sz="1600" dirty="0">
                <a:solidFill>
                  <a:schemeClr val="bg1"/>
                </a:solidFill>
              </a:rPr>
              <a:t>Train service advisors to better document damage on the interior and exterior of trucks to avoid liability from vehicle damages.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600" b="1" dirty="0">
                <a:solidFill>
                  <a:schemeClr val="bg1"/>
                </a:solidFill>
              </a:rPr>
              <a:t>Plan to Evaluate Changes:</a:t>
            </a:r>
          </a:p>
          <a:p>
            <a:pPr>
              <a:lnSpc>
                <a:spcPct val="90000"/>
              </a:lnSpc>
            </a:pPr>
            <a:r>
              <a:rPr lang="en-US" sz="1600" dirty="0">
                <a:solidFill>
                  <a:schemeClr val="bg1"/>
                </a:solidFill>
              </a:rPr>
              <a:t>Seek feedback on revisions/additions to the QC checklist and track rework on a year-over-year basis.</a:t>
            </a:r>
          </a:p>
        </p:txBody>
      </p:sp>
      <p:grpSp>
        <p:nvGrpSpPr>
          <p:cNvPr id="2068" name="Group 2067">
            <a:extLst>
              <a:ext uri="{FF2B5EF4-FFF2-40B4-BE49-F238E27FC236}">
                <a16:creationId xmlns:a16="http://schemas.microsoft.com/office/drawing/2014/main" id="{ADDE2C3E-3205-470A-BD3C-E856A8E21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069" name="Straight Connector 2068">
              <a:extLst>
                <a:ext uri="{FF2B5EF4-FFF2-40B4-BE49-F238E27FC236}">
                  <a16:creationId xmlns:a16="http://schemas.microsoft.com/office/drawing/2014/main" id="{69FA431E-B32D-412B-8EE8-27BFACD9B9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0" name="Straight Connector 2069">
              <a:extLst>
                <a:ext uri="{FF2B5EF4-FFF2-40B4-BE49-F238E27FC236}">
                  <a16:creationId xmlns:a16="http://schemas.microsoft.com/office/drawing/2014/main" id="{7F1AC587-B106-44DD-92F0-2DCA0B700D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1" name="Straight Connector 2070">
              <a:extLst>
                <a:ext uri="{FF2B5EF4-FFF2-40B4-BE49-F238E27FC236}">
                  <a16:creationId xmlns:a16="http://schemas.microsoft.com/office/drawing/2014/main" id="{CFFBA5D3-FE61-4D23-AB2F-EC12CE5A6C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2" name="Straight Connector 2071">
              <a:extLst>
                <a:ext uri="{FF2B5EF4-FFF2-40B4-BE49-F238E27FC236}">
                  <a16:creationId xmlns:a16="http://schemas.microsoft.com/office/drawing/2014/main" id="{DA661ABF-E2D0-44E1-9762-393FF470A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3" name="Straight Connector 2072">
              <a:extLst>
                <a:ext uri="{FF2B5EF4-FFF2-40B4-BE49-F238E27FC236}">
                  <a16:creationId xmlns:a16="http://schemas.microsoft.com/office/drawing/2014/main" id="{F0F6BF17-560A-4388-83EB-CD5FABE5DE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1" name="Group 3080">
            <a:extLst>
              <a:ext uri="{FF2B5EF4-FFF2-40B4-BE49-F238E27FC236}">
                <a16:creationId xmlns:a16="http://schemas.microsoft.com/office/drawing/2014/main" id="{D7C08167-CFBF-4DCB-8E96-04970AB11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3082" name="Straight Connector 3081">
              <a:extLst>
                <a:ext uri="{FF2B5EF4-FFF2-40B4-BE49-F238E27FC236}">
                  <a16:creationId xmlns:a16="http://schemas.microsoft.com/office/drawing/2014/main" id="{82AB236E-3A06-4660-8CAC-76D68F90A5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3" name="Straight Connector 3082">
              <a:extLst>
                <a:ext uri="{FF2B5EF4-FFF2-40B4-BE49-F238E27FC236}">
                  <a16:creationId xmlns:a16="http://schemas.microsoft.com/office/drawing/2014/main" id="{F9EDA09C-3BE4-42FE-9F11-C3AC64F2E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4" name="Straight Connector 3083">
              <a:extLst>
                <a:ext uri="{FF2B5EF4-FFF2-40B4-BE49-F238E27FC236}">
                  <a16:creationId xmlns:a16="http://schemas.microsoft.com/office/drawing/2014/main" id="{B8DC8663-F36E-48C0-AFDE-8DC2D7BD6F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5" name="Straight Connector 3084">
              <a:extLst>
                <a:ext uri="{FF2B5EF4-FFF2-40B4-BE49-F238E27FC236}">
                  <a16:creationId xmlns:a16="http://schemas.microsoft.com/office/drawing/2014/main" id="{4D90957B-E13E-454D-B812-E6716E7DEB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6" name="Straight Connector 3085">
              <a:extLst>
                <a:ext uri="{FF2B5EF4-FFF2-40B4-BE49-F238E27FC236}">
                  <a16:creationId xmlns:a16="http://schemas.microsoft.com/office/drawing/2014/main" id="{D630C507-BE71-4AEB-ABDB-AC2BAB3DA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7350079" cy="15070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i="0" u="none" strike="noStrike" baseline="0" dirty="0"/>
              <a:t>Productivity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4212" y="685800"/>
            <a:ext cx="7350079" cy="4263384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800" b="1" dirty="0">
                <a:solidFill>
                  <a:schemeClr val="bg1"/>
                </a:solidFill>
              </a:rPr>
              <a:t>Current Practices:</a:t>
            </a:r>
            <a:endParaRPr lang="en-US" sz="1800" b="1" i="0" u="none" strike="noStrike" baseline="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Job time is written on the ticket and in the estimate.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Job is sold based on SRTs and support staff knowledge.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800" b="1" i="0" u="none" strike="noStrike" baseline="0" dirty="0">
                <a:solidFill>
                  <a:schemeClr val="bg1"/>
                </a:solidFill>
              </a:rPr>
              <a:t>Goal:</a:t>
            </a: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Increase tech proficiency above 75%</a:t>
            </a:r>
            <a:r>
              <a:rPr lang="en-US" sz="1800" b="0" i="0" u="none" strike="noStrike" baseline="0" dirty="0">
                <a:solidFill>
                  <a:schemeClr val="bg1"/>
                </a:solidFill>
              </a:rPr>
              <a:t> 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800" b="1" i="0" u="none" strike="noStrike" baseline="0" dirty="0">
                <a:solidFill>
                  <a:schemeClr val="bg1"/>
                </a:solidFill>
              </a:rPr>
              <a:t>Plans to achieve goal: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Display time sold and time left on current task in each bay.</a:t>
            </a:r>
          </a:p>
          <a:p>
            <a:pPr>
              <a:lnSpc>
                <a:spcPct val="90000"/>
              </a:lnSpc>
            </a:pPr>
            <a:r>
              <a:rPr lang="en-US" sz="1800" b="0" i="0" u="none" strike="noStrike" baseline="0" dirty="0">
                <a:solidFill>
                  <a:schemeClr val="bg1"/>
                </a:solidFill>
              </a:rPr>
              <a:t>Create labor matrix to standardize repair times.</a:t>
            </a:r>
          </a:p>
          <a:p>
            <a:pPr>
              <a:lnSpc>
                <a:spcPct val="90000"/>
              </a:lnSpc>
            </a:pPr>
            <a:r>
              <a:rPr lang="en-US" sz="1800" b="0" i="0" u="none" strike="noStrike" baseline="0" dirty="0">
                <a:solidFill>
                  <a:schemeClr val="bg1"/>
                </a:solidFill>
              </a:rPr>
              <a:t>Sell all time for additional </a:t>
            </a:r>
            <a:r>
              <a:rPr lang="en-US" sz="1800" dirty="0">
                <a:solidFill>
                  <a:schemeClr val="bg1"/>
                </a:solidFill>
              </a:rPr>
              <a:t>repair</a:t>
            </a:r>
            <a:r>
              <a:rPr lang="en-US" sz="1800" b="0" i="0" u="none" strike="noStrike" baseline="0" dirty="0">
                <a:solidFill>
                  <a:schemeClr val="bg1"/>
                </a:solidFill>
              </a:rPr>
              <a:t> complications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800" b="1" i="0" u="none" strike="noStrike" baseline="0" dirty="0">
                <a:solidFill>
                  <a:schemeClr val="bg1"/>
                </a:solidFill>
              </a:rPr>
              <a:t>Plan to evaluate changes:</a:t>
            </a:r>
          </a:p>
          <a:p>
            <a:pPr>
              <a:lnSpc>
                <a:spcPct val="90000"/>
              </a:lnSpc>
            </a:pPr>
            <a:r>
              <a:rPr lang="en-US" sz="1800" b="0" i="0" u="none" strike="noStrike" baseline="0" dirty="0">
                <a:solidFill>
                  <a:schemeClr val="bg1"/>
                </a:solidFill>
              </a:rPr>
              <a:t>Compare individual proficiency on similar </a:t>
            </a:r>
            <a:r>
              <a:rPr lang="en-US" sz="1800" dirty="0">
                <a:solidFill>
                  <a:schemeClr val="bg1"/>
                </a:solidFill>
              </a:rPr>
              <a:t>repairs before and after changes are implemented.</a:t>
            </a:r>
            <a:endParaRPr lang="en-US" sz="1800" b="0" i="0" u="none" strike="noStrike" baseline="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en-US" sz="1300" dirty="0"/>
          </a:p>
        </p:txBody>
      </p:sp>
      <p:grpSp>
        <p:nvGrpSpPr>
          <p:cNvPr id="3088" name="Group 3087">
            <a:extLst>
              <a:ext uri="{FF2B5EF4-FFF2-40B4-BE49-F238E27FC236}">
                <a16:creationId xmlns:a16="http://schemas.microsoft.com/office/drawing/2014/main" id="{89C141F8-CE48-4942-96D4-064441B81C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59517"/>
            <a:ext cx="2981858" cy="3208867"/>
            <a:chOff x="9206969" y="2963333"/>
            <a:chExt cx="2981858" cy="3208867"/>
          </a:xfrm>
        </p:grpSpPr>
        <p:cxnSp>
          <p:nvCxnSpPr>
            <p:cNvPr id="3089" name="Straight Connector 3088">
              <a:extLst>
                <a:ext uri="{FF2B5EF4-FFF2-40B4-BE49-F238E27FC236}">
                  <a16:creationId xmlns:a16="http://schemas.microsoft.com/office/drawing/2014/main" id="{7807B58E-99D1-4FEC-B11F-FE6948EDC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0" name="Straight Connector 3089">
              <a:extLst>
                <a:ext uri="{FF2B5EF4-FFF2-40B4-BE49-F238E27FC236}">
                  <a16:creationId xmlns:a16="http://schemas.microsoft.com/office/drawing/2014/main" id="{3A1BD549-A555-431E-AFB0-E7EDEC7518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1" name="Straight Connector 3090">
              <a:extLst>
                <a:ext uri="{FF2B5EF4-FFF2-40B4-BE49-F238E27FC236}">
                  <a16:creationId xmlns:a16="http://schemas.microsoft.com/office/drawing/2014/main" id="{A25E927D-5C7D-4188-92C9-3FDF656B15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2" name="Straight Connector 3091">
              <a:extLst>
                <a:ext uri="{FF2B5EF4-FFF2-40B4-BE49-F238E27FC236}">
                  <a16:creationId xmlns:a16="http://schemas.microsoft.com/office/drawing/2014/main" id="{2BD56B0C-08D0-4CD1-B7DF-65B976B0E9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3" name="Straight Connector 3092">
              <a:extLst>
                <a:ext uri="{FF2B5EF4-FFF2-40B4-BE49-F238E27FC236}">
                  <a16:creationId xmlns:a16="http://schemas.microsoft.com/office/drawing/2014/main" id="{BEFC9CB1-36CE-4BB8-8639-4F568165C6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6" name="Picture 4" descr="Image">
            <a:extLst>
              <a:ext uri="{FF2B5EF4-FFF2-40B4-BE49-F238E27FC236}">
                <a16:creationId xmlns:a16="http://schemas.microsoft.com/office/drawing/2014/main" id="{45190ACC-27DE-B068-AEBE-22C4A1F16F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4" r="6850" b="2"/>
          <a:stretch/>
        </p:blipFill>
        <p:spPr bwMode="auto">
          <a:xfrm>
            <a:off x="7838694" y="863601"/>
            <a:ext cx="4268517" cy="2933733"/>
          </a:xfrm>
          <a:custGeom>
            <a:avLst/>
            <a:gdLst/>
            <a:ahLst/>
            <a:cxnLst/>
            <a:rect l="l" t="t" r="r" b="b"/>
            <a:pathLst>
              <a:path w="3239538" h="2226520">
                <a:moveTo>
                  <a:pt x="322464" y="0"/>
                </a:moveTo>
                <a:lnTo>
                  <a:pt x="3239538" y="0"/>
                </a:lnTo>
                <a:lnTo>
                  <a:pt x="3239538" y="2226520"/>
                </a:lnTo>
                <a:lnTo>
                  <a:pt x="0" y="2226520"/>
                </a:lnTo>
                <a:lnTo>
                  <a:pt x="0" y="322464"/>
                </a:lnTo>
                <a:close/>
              </a:path>
            </a:pathLst>
          </a:custGeom>
          <a:noFill/>
          <a:ln w="15875">
            <a:solidFill>
              <a:srgbClr val="FFFFFF">
                <a:alpha val="40000"/>
              </a:srgbClr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Content Placeholder 6" descr="A screenshot of a service report&#10;&#10;Description automatically generated">
            <a:extLst>
              <a:ext uri="{FF2B5EF4-FFF2-40B4-BE49-F238E27FC236}">
                <a16:creationId xmlns:a16="http://schemas.microsoft.com/office/drawing/2014/main" id="{3A1E5EF4-0D2B-87D4-31BA-DF7FBF1BFDF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1628" t="1662" r="2046" b="9153"/>
          <a:stretch/>
        </p:blipFill>
        <p:spPr>
          <a:xfrm>
            <a:off x="7934324" y="3852782"/>
            <a:ext cx="4086225" cy="2771212"/>
          </a:xfrm>
          <a:custGeom>
            <a:avLst/>
            <a:gdLst/>
            <a:ahLst/>
            <a:cxnLst/>
            <a:rect l="l" t="t" r="r" b="b"/>
            <a:pathLst>
              <a:path w="3239538" h="2111747">
                <a:moveTo>
                  <a:pt x="0" y="0"/>
                </a:moveTo>
                <a:lnTo>
                  <a:pt x="3239538" y="0"/>
                </a:lnTo>
                <a:lnTo>
                  <a:pt x="3239538" y="1789284"/>
                </a:lnTo>
                <a:lnTo>
                  <a:pt x="2917075" y="2111747"/>
                </a:lnTo>
                <a:lnTo>
                  <a:pt x="0" y="2111747"/>
                </a:lnTo>
                <a:close/>
              </a:path>
            </a:pathLst>
          </a:custGeom>
          <a:ln w="15875">
            <a:solidFill>
              <a:srgbClr val="FFFFFF">
                <a:alpha val="40000"/>
              </a:srgbClr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5" name="Group 4104">
            <a:extLst>
              <a:ext uri="{FF2B5EF4-FFF2-40B4-BE49-F238E27FC236}">
                <a16:creationId xmlns:a16="http://schemas.microsoft.com/office/drawing/2014/main" id="{E9F8AD66-CC09-4C8D-94EE-932C3785BD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4106" name="Straight Connector 4105">
              <a:extLst>
                <a:ext uri="{FF2B5EF4-FFF2-40B4-BE49-F238E27FC236}">
                  <a16:creationId xmlns:a16="http://schemas.microsoft.com/office/drawing/2014/main" id="{EE364623-3F66-4AAD-94F8-C053CD4F13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7" name="Straight Connector 4106">
              <a:extLst>
                <a:ext uri="{FF2B5EF4-FFF2-40B4-BE49-F238E27FC236}">
                  <a16:creationId xmlns:a16="http://schemas.microsoft.com/office/drawing/2014/main" id="{07E37E17-44F9-4E44-8F2F-0E873C68EE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8" name="Straight Connector 4107">
              <a:extLst>
                <a:ext uri="{FF2B5EF4-FFF2-40B4-BE49-F238E27FC236}">
                  <a16:creationId xmlns:a16="http://schemas.microsoft.com/office/drawing/2014/main" id="{DD327A4D-ADCE-482F-9F55-3B64D197AC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9" name="Straight Connector 4108">
              <a:extLst>
                <a:ext uri="{FF2B5EF4-FFF2-40B4-BE49-F238E27FC236}">
                  <a16:creationId xmlns:a16="http://schemas.microsoft.com/office/drawing/2014/main" id="{E600A8AB-CDF2-4E93-92C8-2CCB8230B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0" name="Straight Connector 4109">
              <a:extLst>
                <a:ext uri="{FF2B5EF4-FFF2-40B4-BE49-F238E27FC236}">
                  <a16:creationId xmlns:a16="http://schemas.microsoft.com/office/drawing/2014/main" id="{3F8EE76C-974C-43A5-806B-47687FCB9B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4112" name="Rectangle 4111">
            <a:extLst>
              <a:ext uri="{FF2B5EF4-FFF2-40B4-BE49-F238E27FC236}">
                <a16:creationId xmlns:a16="http://schemas.microsoft.com/office/drawing/2014/main" id="{EFC3BF2D-25C6-4594-8B55-8F1185219B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2377" y="4953000"/>
            <a:ext cx="5556822" cy="15070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i="0" u="none" strike="noStrike" baseline="0" dirty="0"/>
              <a:t>Facility</a:t>
            </a:r>
            <a:endParaRPr lang="en-US" b="1" dirty="0"/>
          </a:p>
        </p:txBody>
      </p:sp>
      <p:sp>
        <p:nvSpPr>
          <p:cNvPr id="4114" name="Rectangle 4113">
            <a:extLst>
              <a:ext uri="{FF2B5EF4-FFF2-40B4-BE49-F238E27FC236}">
                <a16:creationId xmlns:a16="http://schemas.microsoft.com/office/drawing/2014/main" id="{F7A12C12-F8D4-4AC9-84E1-E4F85BFAB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0"/>
            <a:ext cx="4070923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A screenshot of a computer&#10;&#10;Description automatically generated">
            <a:extLst>
              <a:ext uri="{FF2B5EF4-FFF2-40B4-BE49-F238E27FC236}">
                <a16:creationId xmlns:a16="http://schemas.microsoft.com/office/drawing/2014/main" id="{204B2554-A341-31E4-4284-449E00B17A6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4631" y="624239"/>
            <a:ext cx="3092569" cy="2526042"/>
          </a:xfrm>
          <a:prstGeom prst="rect">
            <a:avLst/>
          </a:prstGeom>
        </p:spPr>
      </p:pic>
      <p:pic>
        <p:nvPicPr>
          <p:cNvPr id="4100" name="Picture 4" descr="Image">
            <a:extLst>
              <a:ext uri="{FF2B5EF4-FFF2-40B4-BE49-F238E27FC236}">
                <a16:creationId xmlns:a16="http://schemas.microsoft.com/office/drawing/2014/main" id="{AE806817-A0ED-E460-25A1-29C102DD2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556" y="3981350"/>
            <a:ext cx="3599433" cy="206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52378" y="685800"/>
            <a:ext cx="6952234" cy="46101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800" b="1" dirty="0">
                <a:solidFill>
                  <a:schemeClr val="bg1"/>
                </a:solidFill>
              </a:rPr>
              <a:t>Current Practices: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The shop has roll cart desktops and several shop laptops.</a:t>
            </a:r>
          </a:p>
          <a:p>
            <a:pPr>
              <a:lnSpc>
                <a:spcPct val="90000"/>
              </a:lnSpc>
            </a:pPr>
            <a:r>
              <a:rPr lang="en-US" sz="1800" b="0" i="0" u="none" strike="noStrike" baseline="0" dirty="0">
                <a:solidFill>
                  <a:schemeClr val="bg1"/>
                </a:solidFill>
              </a:rPr>
              <a:t>Shop tools are taken as needed.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800" b="1" i="0" u="none" strike="noStrike" baseline="0" dirty="0">
                <a:solidFill>
                  <a:schemeClr val="bg1"/>
                </a:solidFill>
              </a:rPr>
              <a:t>Goal:</a:t>
            </a:r>
          </a:p>
          <a:p>
            <a:pPr>
              <a:lnSpc>
                <a:spcPct val="90000"/>
              </a:lnSpc>
            </a:pPr>
            <a:r>
              <a:rPr lang="en-US" sz="1800" b="0" i="0" u="none" strike="noStrike" baseline="0" dirty="0">
                <a:solidFill>
                  <a:schemeClr val="bg1"/>
                </a:solidFill>
              </a:rPr>
              <a:t>Increase facility utilization to 75%.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1800" b="1" i="0" u="none" strike="noStrike" baseline="0" dirty="0">
                <a:solidFill>
                  <a:schemeClr val="bg1"/>
                </a:solidFill>
              </a:rPr>
              <a:t>Plans to achieve goal:</a:t>
            </a:r>
          </a:p>
          <a:p>
            <a:pPr>
              <a:lnSpc>
                <a:spcPct val="90000"/>
              </a:lnSpc>
            </a:pPr>
            <a:r>
              <a:rPr lang="en-US" sz="1800" b="0" i="0" u="none" strike="noStrike" baseline="0" dirty="0">
                <a:solidFill>
                  <a:schemeClr val="bg1"/>
                </a:solidFill>
              </a:rPr>
              <a:t>Each tech can earn a diagnostic laptop by completing factory training.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Shop tools are checked out to maintain accountability and have them replaced as soon as possible.</a:t>
            </a:r>
            <a:endParaRPr lang="en-US" sz="1800" b="0" i="0" u="none" strike="noStrike" baseline="0" dirty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1800" b="1" i="0" u="none" strike="noStrike" baseline="0" dirty="0">
                <a:solidFill>
                  <a:schemeClr val="bg1"/>
                </a:solidFill>
              </a:rPr>
              <a:t>Plan to evaluate changes:</a:t>
            </a: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800" dirty="0">
                <a:solidFill>
                  <a:schemeClr val="bg1"/>
                </a:solidFill>
              </a:rPr>
              <a:t>Monitor average job time by job code.</a:t>
            </a:r>
          </a:p>
          <a:p>
            <a:pPr>
              <a:lnSpc>
                <a:spcPct val="90000"/>
              </a:lnSpc>
            </a:pPr>
            <a:endParaRPr lang="en-US" sz="1400" dirty="0"/>
          </a:p>
        </p:txBody>
      </p:sp>
      <p:grpSp>
        <p:nvGrpSpPr>
          <p:cNvPr id="4116" name="Group 4115">
            <a:extLst>
              <a:ext uri="{FF2B5EF4-FFF2-40B4-BE49-F238E27FC236}">
                <a16:creationId xmlns:a16="http://schemas.microsoft.com/office/drawing/2014/main" id="{8FD8AD14-0613-481A-BA78-CCA8DD1F3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4117" name="Straight Connector 4116">
              <a:extLst>
                <a:ext uri="{FF2B5EF4-FFF2-40B4-BE49-F238E27FC236}">
                  <a16:creationId xmlns:a16="http://schemas.microsoft.com/office/drawing/2014/main" id="{F36D0C6A-5417-49B9-A556-98633131B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8" name="Straight Connector 4117">
              <a:extLst>
                <a:ext uri="{FF2B5EF4-FFF2-40B4-BE49-F238E27FC236}">
                  <a16:creationId xmlns:a16="http://schemas.microsoft.com/office/drawing/2014/main" id="{08727C4A-D172-4E5A-9D28-9C04CC8298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9" name="Straight Connector 4118">
              <a:extLst>
                <a:ext uri="{FF2B5EF4-FFF2-40B4-BE49-F238E27FC236}">
                  <a16:creationId xmlns:a16="http://schemas.microsoft.com/office/drawing/2014/main" id="{23D19D09-0DC1-4FC2-B1AD-011ED90101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0" name="Straight Connector 4119">
              <a:extLst>
                <a:ext uri="{FF2B5EF4-FFF2-40B4-BE49-F238E27FC236}">
                  <a16:creationId xmlns:a16="http://schemas.microsoft.com/office/drawing/2014/main" id="{E9016FDD-D596-484A-87E8-CC1E7BAD8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1" name="Straight Connector 4120">
              <a:extLst>
                <a:ext uri="{FF2B5EF4-FFF2-40B4-BE49-F238E27FC236}">
                  <a16:creationId xmlns:a16="http://schemas.microsoft.com/office/drawing/2014/main" id="{8D7E80C5-88F9-44F8-A8D1-0F2F223A76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1">
                <a:tint val="97000"/>
                <a:hueMod val="92000"/>
                <a:satMod val="169000"/>
                <a:lumMod val="164000"/>
              </a:schemeClr>
            </a:gs>
            <a:gs pos="100000">
              <a:schemeClr val="bg1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Group 5126">
            <a:extLst>
              <a:ext uri="{FF2B5EF4-FFF2-40B4-BE49-F238E27FC236}">
                <a16:creationId xmlns:a16="http://schemas.microsoft.com/office/drawing/2014/main" id="{8F1EF17D-1B70-428C-8A8A-A2C5B390E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5128" name="Straight Connector 5127">
              <a:extLst>
                <a:ext uri="{FF2B5EF4-FFF2-40B4-BE49-F238E27FC236}">
                  <a16:creationId xmlns:a16="http://schemas.microsoft.com/office/drawing/2014/main" id="{12FAEDF3-CEC8-4BF6-8EA7-4079C47183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9" name="Straight Connector 5128">
              <a:extLst>
                <a:ext uri="{FF2B5EF4-FFF2-40B4-BE49-F238E27FC236}">
                  <a16:creationId xmlns:a16="http://schemas.microsoft.com/office/drawing/2014/main" id="{398DB8F4-CD77-4FCC-8544-ADE8B478C1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0" name="Straight Connector 5129">
              <a:extLst>
                <a:ext uri="{FF2B5EF4-FFF2-40B4-BE49-F238E27FC236}">
                  <a16:creationId xmlns:a16="http://schemas.microsoft.com/office/drawing/2014/main" id="{22202DFE-039D-48E4-8536-FA30F24894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1" name="Straight Connector 5130">
              <a:extLst>
                <a:ext uri="{FF2B5EF4-FFF2-40B4-BE49-F238E27FC236}">
                  <a16:creationId xmlns:a16="http://schemas.microsoft.com/office/drawing/2014/main" id="{81F05E26-510E-4164-83C7-28E4FE9D7E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2" name="Straight Connector 5131">
              <a:extLst>
                <a:ext uri="{FF2B5EF4-FFF2-40B4-BE49-F238E27FC236}">
                  <a16:creationId xmlns:a16="http://schemas.microsoft.com/office/drawing/2014/main" id="{E632161A-50D4-4D96-887A-98FC920931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5134" name="Rectangle 5133">
            <a:extLst>
              <a:ext uri="{FF2B5EF4-FFF2-40B4-BE49-F238E27FC236}">
                <a16:creationId xmlns:a16="http://schemas.microsoft.com/office/drawing/2014/main" id="{8F4E830A-06F9-4EAA-9E65-110CF242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Image">
            <a:extLst>
              <a:ext uri="{FF2B5EF4-FFF2-40B4-BE49-F238E27FC236}">
                <a16:creationId xmlns:a16="http://schemas.microsoft.com/office/drawing/2014/main" id="{6815989D-1C7F-A4D6-A3D4-3558DBDFA6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" b="536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/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8662" y="207034"/>
            <a:ext cx="8534400" cy="3971267"/>
          </a:xfr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</a:rPr>
              <a:t>Current level of training:</a:t>
            </a:r>
          </a:p>
          <a:p>
            <a:r>
              <a:rPr lang="en-US" dirty="0">
                <a:solidFill>
                  <a:schemeClr val="tx1"/>
                </a:solidFill>
              </a:rPr>
              <a:t>Many factory-trained techs.</a:t>
            </a:r>
          </a:p>
          <a:p>
            <a:r>
              <a:rPr lang="en-US" dirty="0">
                <a:solidFill>
                  <a:schemeClr val="tx1"/>
                </a:solidFill>
              </a:rPr>
              <a:t>Managers and Service Advisors regularly have in-person and online warranty and general service trainings.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</a:rPr>
              <a:t>Plan to maintain Standards:</a:t>
            </a:r>
          </a:p>
          <a:p>
            <a:r>
              <a:rPr lang="en-US" dirty="0">
                <a:solidFill>
                  <a:schemeClr val="tx1"/>
                </a:solidFill>
              </a:rPr>
              <a:t>Track tech OEM training completion.</a:t>
            </a:r>
          </a:p>
          <a:p>
            <a:r>
              <a:rPr lang="en-US" dirty="0">
                <a:solidFill>
                  <a:schemeClr val="tx1"/>
                </a:solidFill>
              </a:rPr>
              <a:t>Keep service advisors up-to-date on the most current warranty information.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</a:rPr>
              <a:t>Plans for improvement:</a:t>
            </a:r>
          </a:p>
          <a:p>
            <a:r>
              <a:rPr lang="en-US" dirty="0">
                <a:solidFill>
                  <a:schemeClr val="tx1"/>
                </a:solidFill>
              </a:rPr>
              <a:t>Send more techs to available factory training.</a:t>
            </a:r>
          </a:p>
          <a:p>
            <a:r>
              <a:rPr lang="en-US" dirty="0">
                <a:solidFill>
                  <a:schemeClr val="tx1"/>
                </a:solidFill>
              </a:rPr>
              <a:t>Regularly secret shop and listen to recorded calls to tailor individual training plans for service advisors.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5136" name="Group 5135">
            <a:extLst>
              <a:ext uri="{FF2B5EF4-FFF2-40B4-BE49-F238E27FC236}">
                <a16:creationId xmlns:a16="http://schemas.microsoft.com/office/drawing/2014/main" id="{24B32265-D526-44B2-B82E-8977DFEFB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5137" name="Straight Connector 5136">
              <a:extLst>
                <a:ext uri="{FF2B5EF4-FFF2-40B4-BE49-F238E27FC236}">
                  <a16:creationId xmlns:a16="http://schemas.microsoft.com/office/drawing/2014/main" id="{9A453D36-EF7F-403B-A9E0-553E1F0B3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8" name="Straight Connector 5137">
              <a:extLst>
                <a:ext uri="{FF2B5EF4-FFF2-40B4-BE49-F238E27FC236}">
                  <a16:creationId xmlns:a16="http://schemas.microsoft.com/office/drawing/2014/main" id="{3E7E8D9E-8474-4515-9EEB-0B46BE8EF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9" name="Straight Connector 5138">
              <a:extLst>
                <a:ext uri="{FF2B5EF4-FFF2-40B4-BE49-F238E27FC236}">
                  <a16:creationId xmlns:a16="http://schemas.microsoft.com/office/drawing/2014/main" id="{586A1812-CCD3-429E-AAAE-CC335A33F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0" name="Straight Connector 5139">
              <a:extLst>
                <a:ext uri="{FF2B5EF4-FFF2-40B4-BE49-F238E27FC236}">
                  <a16:creationId xmlns:a16="http://schemas.microsoft.com/office/drawing/2014/main" id="{ECB9509C-1B73-4063-8E69-E9024ACED1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1" name="Straight Connector 5140">
              <a:extLst>
                <a:ext uri="{FF2B5EF4-FFF2-40B4-BE49-F238E27FC236}">
                  <a16:creationId xmlns:a16="http://schemas.microsoft.com/office/drawing/2014/main" id="{44BEF3D9-6561-4BA4-AD81-AC90EF33F6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23" name="Rectangle 9222">
            <a:extLst>
              <a:ext uri="{FF2B5EF4-FFF2-40B4-BE49-F238E27FC236}">
                <a16:creationId xmlns:a16="http://schemas.microsoft.com/office/drawing/2014/main" id="{8F4E830A-06F9-4EAA-9E65-110CF242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8" name="Picture 2" descr="Image">
            <a:extLst>
              <a:ext uri="{FF2B5EF4-FFF2-40B4-BE49-F238E27FC236}">
                <a16:creationId xmlns:a16="http://schemas.microsoft.com/office/drawing/2014/main" id="{2B0CF889-ADA3-342A-9122-EF664747EF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7"/>
          <a:stretch/>
        </p:blipFill>
        <p:spPr bwMode="auto">
          <a:xfrm>
            <a:off x="3174" y="10"/>
            <a:ext cx="12192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>
            <a:normAutofit/>
          </a:bodyPr>
          <a:lstStyle/>
          <a:p>
            <a:r>
              <a:rPr lang="en-US" b="1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61526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400" b="1" dirty="0">
                <a:solidFill>
                  <a:schemeClr val="tx1"/>
                </a:solidFill>
              </a:rPr>
              <a:t>Strengths:</a:t>
            </a:r>
          </a:p>
          <a:p>
            <a:pPr marL="0" indent="0">
              <a:lnSpc>
                <a:spcPct val="90000"/>
              </a:lnSpc>
              <a:buNone/>
            </a:pPr>
            <a:endParaRPr lang="en-US" sz="14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State-of-the-art facilities.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Cutting-edge shop tools.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Modern diagnostic tech.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Well-trained staff.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Optimal Location.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OEM.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Dealer group size, resources, and reputation.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Customers loyalty.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Unified Company culture.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71" name="Rectangle 11270">
            <a:extLst>
              <a:ext uri="{FF2B5EF4-FFF2-40B4-BE49-F238E27FC236}">
                <a16:creationId xmlns:a16="http://schemas.microsoft.com/office/drawing/2014/main" id="{8F4E830A-06F9-4EAA-9E65-110CF242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266" name="Picture 2" descr="Image">
            <a:extLst>
              <a:ext uri="{FF2B5EF4-FFF2-40B4-BE49-F238E27FC236}">
                <a16:creationId xmlns:a16="http://schemas.microsoft.com/office/drawing/2014/main" id="{D99D8071-17D5-E7DE-C561-34D6845B46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"/>
          <a:stretch/>
        </p:blipFill>
        <p:spPr bwMode="auto">
          <a:xfrm>
            <a:off x="3174" y="10"/>
            <a:ext cx="12192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>
            <a:normAutofit/>
          </a:bodyPr>
          <a:lstStyle/>
          <a:p>
            <a:r>
              <a:rPr lang="en-US" b="1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61526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400" b="1" dirty="0">
                <a:solidFill>
                  <a:schemeClr val="tx1"/>
                </a:solidFill>
              </a:rPr>
              <a:t>Weaknesses:</a:t>
            </a:r>
          </a:p>
          <a:p>
            <a:pPr marL="0" indent="0">
              <a:lnSpc>
                <a:spcPct val="90000"/>
              </a:lnSpc>
              <a:buNone/>
            </a:pPr>
            <a:endParaRPr lang="en-US" sz="14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Staff reliability.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Talent pool.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Relative location of other dealerships.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Shop distractions.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Lack of communication.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Risk of low morale.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OEM chassis manuals and parts catalog.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OEM parts availability.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OEM and DMS System downtime.</a:t>
            </a:r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49" name="Rectangle 10248">
            <a:extLst>
              <a:ext uri="{FF2B5EF4-FFF2-40B4-BE49-F238E27FC236}">
                <a16:creationId xmlns:a16="http://schemas.microsoft.com/office/drawing/2014/main" id="{8F4E830A-06F9-4EAA-9E65-110CF2421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4" name="Picture 4" descr="Image">
            <a:extLst>
              <a:ext uri="{FF2B5EF4-FFF2-40B4-BE49-F238E27FC236}">
                <a16:creationId xmlns:a16="http://schemas.microsoft.com/office/drawing/2014/main" id="{AA784631-B1B4-B98A-E2D0-7A3E89BC8B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"/>
          <a:stretch/>
        </p:blipFill>
        <p:spPr bwMode="auto">
          <a:xfrm>
            <a:off x="3174" y="10"/>
            <a:ext cx="12192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>
            <a:normAutofit/>
          </a:bodyPr>
          <a:lstStyle/>
          <a:p>
            <a:r>
              <a:rPr lang="en-US" b="1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61526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400" b="1" dirty="0">
                <a:solidFill>
                  <a:schemeClr val="tx1"/>
                </a:solidFill>
              </a:rPr>
              <a:t>Opportunities:</a:t>
            </a:r>
          </a:p>
          <a:p>
            <a:pPr>
              <a:lnSpc>
                <a:spcPct val="90000"/>
              </a:lnSpc>
            </a:pPr>
            <a:endParaRPr lang="en-US" sz="14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Process standardization.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Mobile service.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Team building.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Reinforcing company culture.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Ability to service non-OEM vehicles.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Training new staff with key processes in mind.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Quality control improvements.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Increase the first-time fill rate.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Leveraging technology.</a:t>
            </a:r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3527</TotalTime>
  <Words>1292</Words>
  <Application>Microsoft Office PowerPoint</Application>
  <PresentationFormat>Widescreen</PresentationFormat>
  <Paragraphs>171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Century Gothic</vt:lpstr>
      <vt:lpstr>Wingdings 3</vt:lpstr>
      <vt:lpstr>Slice</vt:lpstr>
      <vt:lpstr>The Pete Store Service Department Improvement Plan</vt:lpstr>
      <vt:lpstr> Analyze Cost of Labor </vt:lpstr>
      <vt:lpstr>Changes in Expense Structure</vt:lpstr>
      <vt:lpstr>Productivity</vt:lpstr>
      <vt:lpstr>Facility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Warren Smith</cp:lastModifiedBy>
  <cp:revision>9</cp:revision>
  <dcterms:created xsi:type="dcterms:W3CDTF">2022-12-04T13:10:55Z</dcterms:created>
  <dcterms:modified xsi:type="dcterms:W3CDTF">2024-03-10T21:09:49Z</dcterms:modified>
</cp:coreProperties>
</file>