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293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General Truck Sales and Service, Inc.</a:t>
            </a:r>
          </a:p>
          <a:p>
            <a:pPr algn="ctr"/>
            <a:r>
              <a:rPr lang="en-US" sz="3200" dirty="0"/>
              <a:t>Memphis, TN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lvl="1"/>
            <a:r>
              <a:rPr lang="en-US" dirty="0"/>
              <a:t>Volvo- primarily over the road market. Cyclical industry</a:t>
            </a:r>
          </a:p>
          <a:p>
            <a:pPr lvl="1"/>
            <a:r>
              <a:rPr lang="en-US" dirty="0"/>
              <a:t>Independent repair shops</a:t>
            </a:r>
          </a:p>
          <a:p>
            <a:pPr lvl="1"/>
            <a:r>
              <a:rPr lang="en-US" dirty="0"/>
              <a:t>Rising costs</a:t>
            </a:r>
          </a:p>
          <a:p>
            <a:pPr lvl="1"/>
            <a:r>
              <a:rPr lang="en-US" dirty="0"/>
              <a:t>Tech recruiting/retention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In-service, Mobile Maintenance Truck</a:t>
            </a:r>
          </a:p>
          <a:p>
            <a:pPr lvl="1"/>
            <a:r>
              <a:rPr lang="en-US" dirty="0"/>
              <a:t>Launch Preventative Maintenance Program</a:t>
            </a:r>
          </a:p>
          <a:p>
            <a:pPr lvl="1"/>
            <a:r>
              <a:rPr lang="en-US" dirty="0"/>
              <a:t>Upsell Maintenance Items</a:t>
            </a:r>
          </a:p>
          <a:p>
            <a:pPr lvl="1"/>
            <a:r>
              <a:rPr lang="en-US" dirty="0"/>
              <a:t>Improve Technician Efficiency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lvl="1"/>
            <a:r>
              <a:rPr lang="en-US" dirty="0"/>
              <a:t>Start Managed Preventative Maintenance Program</a:t>
            </a:r>
          </a:p>
          <a:p>
            <a:pPr lvl="2"/>
            <a:r>
              <a:rPr lang="en-US" dirty="0"/>
              <a:t>Guarantee customers service work for life cycle of trucks</a:t>
            </a:r>
          </a:p>
          <a:p>
            <a:pPr lvl="2"/>
            <a:r>
              <a:rPr lang="en-US" dirty="0"/>
              <a:t>Capture additional warranty work</a:t>
            </a:r>
          </a:p>
          <a:p>
            <a:pPr lvl="1"/>
            <a:r>
              <a:rPr lang="en-US" dirty="0"/>
              <a:t>Launch Mobile Maintenance truck, 4/1. </a:t>
            </a:r>
          </a:p>
          <a:p>
            <a:pPr lvl="2"/>
            <a:r>
              <a:rPr lang="en-US" dirty="0"/>
              <a:t>Addition of truck will increase sellable hours for the dept without adding to building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 lvl="1"/>
            <a:r>
              <a:rPr lang="en-US" dirty="0"/>
              <a:t>Make team customer visits to promote to additional services </a:t>
            </a:r>
          </a:p>
          <a:p>
            <a:pPr lvl="1"/>
            <a:r>
              <a:rPr lang="en-US" dirty="0"/>
              <a:t>Provide Sales Team with information to sell the Managed maintenance program</a:t>
            </a:r>
          </a:p>
          <a:p>
            <a:pPr lvl="1"/>
            <a:r>
              <a:rPr lang="en-US" dirty="0"/>
              <a:t>Put mobile truck on site at customers facilities to get exposure </a:t>
            </a:r>
          </a:p>
          <a:p>
            <a:pPr lvl="1"/>
            <a:r>
              <a:rPr lang="en-US" dirty="0"/>
              <a:t>Advisors upsell items (PM maintenance/DOT items) at truck check-in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796354"/>
              </p:ext>
            </p:extLst>
          </p:nvPr>
        </p:nvGraphicFramePr>
        <p:xfrm>
          <a:off x="677334" y="1818624"/>
          <a:ext cx="9132492" cy="4670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In-Service Mobile Truck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4/30/24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Launch Managed Maintenance Program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Management Team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9/30/24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Improve Tech Recovery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Upsell at Check-In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Manager/Advisor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12/31/24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pPr lvl="1"/>
            <a:r>
              <a:rPr lang="en-US" dirty="0"/>
              <a:t>The service department is above guide on NOP. The new Mobile Maintenance truck is our main opportunity for selling more hours and capturing additional business. </a:t>
            </a:r>
          </a:p>
          <a:p>
            <a:pPr lvl="1"/>
            <a:r>
              <a:rPr lang="en-US" dirty="0"/>
              <a:t>The truck will make it more convenient for our customers to do business with our service department. It will also provide a on-site PM service work for our leasing fleets. </a:t>
            </a:r>
          </a:p>
          <a:p>
            <a:pPr lvl="1"/>
            <a:r>
              <a:rPr lang="en-US" dirty="0"/>
              <a:t>We are scheduled to launch managed preventative maintenance, for select customers in 2024. This will bring in guaranteed scheduled work and additional warranty work. </a:t>
            </a:r>
          </a:p>
          <a:p>
            <a:pPr lvl="1"/>
            <a:r>
              <a:rPr lang="en-US" dirty="0"/>
              <a:t>Our service department is profitable but we see multiple opportunities to increase our volume, capturing upsell items by the advisors at check-in, and through cold </a:t>
            </a:r>
            <a:r>
              <a:rPr lang="en-US"/>
              <a:t>calls daily. 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Service Dept performs at a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high level.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Above Best of Class- Gross as % of Sales- Warranty/Internal, less than 1% from Best of Class on Customer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Managing overtime is an opportunity for improvement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Adj. Cost of Labor- includes work in process/overtime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297863D-95DE-5DE7-5FB9-9AFD9B6DDCA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3843C7-C398-0082-334A-5D26946BE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5211" y="1021086"/>
            <a:ext cx="6830378" cy="295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Net Profit= Above ATD Guide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Goal= Sell more hours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35ED00F-181D-519D-3E99-5FEE62AFB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4834467"/>
            <a:ext cx="4184035" cy="120689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A25013-F893-F3B6-961B-E02311C54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226" y="1424806"/>
            <a:ext cx="5243014" cy="309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Actual sold </a:t>
            </a:r>
            <a:r>
              <a:rPr lang="en-US" sz="1800" b="0" i="0" u="none" strike="noStrike" baseline="0" dirty="0" err="1">
                <a:solidFill>
                  <a:srgbClr val="221E1F"/>
                </a:solidFill>
                <a:latin typeface="Calibri" panose="020F0502020204030204" pitchFamily="34" charset="0"/>
              </a:rPr>
              <a:t>hrs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-= 1824, calculation in chart is off. Our customer rate is reduced by discounted rates for top AOR fleets.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Foreman/Tech communication, is a high priority for our service team.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Daily huddles- scheduled between foreman/tech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Right tech/right job- improve proficiency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64EF0E-DDFE-1655-6E88-4DC77C31B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727" y="915021"/>
            <a:ext cx="6911939" cy="519729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2E7074-85F4-ACA8-B28D-8E83F65AD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flipH="1">
            <a:off x="2472267" y="5879705"/>
            <a:ext cx="1305370" cy="36869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Business has s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oftened in the OTR world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are staffed for higher utilization but need the work load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Goals: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Advisor- minimum 15 cold calls a day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Advisor- upsell at check in. </a:t>
            </a:r>
          </a:p>
          <a:p>
            <a:pPr lvl="2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PM work</a:t>
            </a:r>
          </a:p>
          <a:p>
            <a:pPr lvl="2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DOT items</a:t>
            </a:r>
          </a:p>
          <a:p>
            <a:pPr marL="914400" lvl="2" indent="0">
              <a:buNone/>
            </a:pP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BD946D-975B-9886-C365-14FD86B62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845" y="1583268"/>
            <a:ext cx="4343776" cy="401608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C37C997-9544-5483-F97F-C52D98435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5555578"/>
            <a:ext cx="853630" cy="48578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761067"/>
            <a:ext cx="5418666" cy="473286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Where are you currently at for your current level of training?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65% Master Tech Certified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1 Master Service Advisor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All current Product Training- up to date</a:t>
            </a:r>
          </a:p>
          <a:p>
            <a:r>
              <a:rPr lang="en-US" dirty="0"/>
              <a:t>What is your plan to maintain minimum standards?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We plan to stay ahead of the minimum standards. </a:t>
            </a:r>
          </a:p>
          <a:p>
            <a:r>
              <a:rPr lang="en-US" dirty="0"/>
              <a:t>What are your plans for training  your service department technicians, advisors, managers, ?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Master Tech- Cross Training 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Increasing Master Tech % </a:t>
            </a:r>
          </a:p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Monthly review of professional training paths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pPr lvl="1"/>
            <a:r>
              <a:rPr lang="en-US" dirty="0"/>
              <a:t>Service Manager- 19 years of experience at General Truck</a:t>
            </a:r>
          </a:p>
          <a:p>
            <a:pPr lvl="1"/>
            <a:r>
              <a:rPr lang="en-US" dirty="0"/>
              <a:t>65% Master Techs</a:t>
            </a:r>
          </a:p>
          <a:p>
            <a:pPr lvl="1"/>
            <a:r>
              <a:rPr lang="en-US" dirty="0"/>
              <a:t>Loyal Customer Base</a:t>
            </a:r>
          </a:p>
          <a:p>
            <a:pPr lvl="1"/>
            <a:r>
              <a:rPr lang="en-US" dirty="0"/>
              <a:t>Knowledge of the product</a:t>
            </a:r>
          </a:p>
          <a:p>
            <a:pPr lvl="1"/>
            <a:r>
              <a:rPr lang="en-US" dirty="0"/>
              <a:t>One location- Culture is Key</a:t>
            </a:r>
          </a:p>
          <a:p>
            <a:pPr lvl="1"/>
            <a:r>
              <a:rPr lang="en-US" dirty="0"/>
              <a:t>Entire Dealership operates as 1 team.</a:t>
            </a:r>
          </a:p>
          <a:p>
            <a:pPr lvl="1"/>
            <a:r>
              <a:rPr lang="en-US" dirty="0"/>
              <a:t>Pay Structure 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lvl="1"/>
            <a:r>
              <a:rPr lang="en-US" dirty="0"/>
              <a:t>One Brand Focus</a:t>
            </a:r>
          </a:p>
          <a:p>
            <a:pPr lvl="1"/>
            <a:r>
              <a:rPr lang="en-US" dirty="0"/>
              <a:t>New Techs- a few new techs on staff. </a:t>
            </a:r>
          </a:p>
          <a:p>
            <a:pPr lvl="1"/>
            <a:r>
              <a:rPr lang="en-US" dirty="0"/>
              <a:t>Single Location- Marketing can be a challenge</a:t>
            </a:r>
          </a:p>
          <a:p>
            <a:pPr lvl="1"/>
            <a:r>
              <a:rPr lang="en-US" dirty="0"/>
              <a:t>Communication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lvl="1"/>
            <a:r>
              <a:rPr lang="en-US" dirty="0"/>
              <a:t>Mobile Service Truck</a:t>
            </a:r>
          </a:p>
          <a:p>
            <a:pPr lvl="1"/>
            <a:r>
              <a:rPr lang="en-US" dirty="0"/>
              <a:t>Preventative Maintenance Management</a:t>
            </a:r>
          </a:p>
          <a:p>
            <a:pPr lvl="1"/>
            <a:r>
              <a:rPr lang="en-US" dirty="0"/>
              <a:t>Upsell Maintenance Items</a:t>
            </a:r>
          </a:p>
          <a:p>
            <a:pPr lvl="1"/>
            <a:r>
              <a:rPr lang="en-US" dirty="0"/>
              <a:t>Internal Promotions</a:t>
            </a:r>
          </a:p>
          <a:p>
            <a:pPr lvl="1"/>
            <a:r>
              <a:rPr lang="en-US" dirty="0"/>
              <a:t>Communication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335</TotalTime>
  <Words>632</Words>
  <Application>Microsoft Office PowerPoint</Application>
  <PresentationFormat>Widescreen</PresentationFormat>
  <Paragraphs>119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William Butler</cp:lastModifiedBy>
  <cp:revision>17</cp:revision>
  <cp:lastPrinted>2024-03-11T15:56:33Z</cp:lastPrinted>
  <dcterms:created xsi:type="dcterms:W3CDTF">2022-12-04T13:10:55Z</dcterms:created>
  <dcterms:modified xsi:type="dcterms:W3CDTF">2024-03-11T18:11:04Z</dcterms:modified>
</cp:coreProperties>
</file>