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Override1.xml" ContentType="application/vnd.openxmlformats-officedocument.themeOverr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26" r:id="rId1"/>
  </p:sldMasterIdLst>
  <p:sldIdLst>
    <p:sldId id="256" r:id="rId2"/>
    <p:sldId id="270" r:id="rId3"/>
    <p:sldId id="271" r:id="rId4"/>
    <p:sldId id="272" r:id="rId5"/>
    <p:sldId id="273" r:id="rId6"/>
    <p:sldId id="274" r:id="rId7"/>
    <p:sldId id="257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urcle, Laurent" userId="1b550169-5431-4d3b-ac6d-b648cd7d0e0b" providerId="ADAL" clId="{468304E1-755C-4DC6-9105-3CA3A7B6757F}"/>
    <pc:docChg chg="custSel addSld delSld modSld">
      <pc:chgData name="Hourcle, Laurent" userId="1b550169-5431-4d3b-ac6d-b648cd7d0e0b" providerId="ADAL" clId="{468304E1-755C-4DC6-9105-3CA3A7B6757F}" dt="2024-01-25T15:47:04.635" v="401" actId="14100"/>
      <pc:docMkLst>
        <pc:docMk/>
      </pc:docMkLst>
      <pc:sldChg chg="modSp mod">
        <pc:chgData name="Hourcle, Laurent" userId="1b550169-5431-4d3b-ac6d-b648cd7d0e0b" providerId="ADAL" clId="{468304E1-755C-4DC6-9105-3CA3A7B6757F}" dt="2024-01-25T15:43:32.886" v="391"/>
        <pc:sldMkLst>
          <pc:docMk/>
          <pc:sldMk cId="407074056" sldId="256"/>
        </pc:sldMkLst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407074056" sldId="256"/>
            <ac:spMk id="2" creationId="{3E0A9F39-3A40-DAF5-FB29-F9EF6B43BC8E}"/>
          </ac:spMkLst>
        </pc:spChg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407074056" sldId="256"/>
            <ac:spMk id="3" creationId="{3D24D94E-9ADE-FBA4-4E04-F5102B2316CA}"/>
          </ac:spMkLst>
        </pc:spChg>
      </pc:sldChg>
      <pc:sldChg chg="modSp">
        <pc:chgData name="Hourcle, Laurent" userId="1b550169-5431-4d3b-ac6d-b648cd7d0e0b" providerId="ADAL" clId="{468304E1-755C-4DC6-9105-3CA3A7B6757F}" dt="2024-01-25T15:43:32.886" v="391"/>
        <pc:sldMkLst>
          <pc:docMk/>
          <pc:sldMk cId="3839221384" sldId="257"/>
        </pc:sldMkLst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3839221384" sldId="257"/>
            <ac:spMk id="2" creationId="{103DC290-7A27-95C0-53A2-21B3816BBA33}"/>
          </ac:spMkLst>
        </pc:spChg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3839221384" sldId="257"/>
            <ac:spMk id="3" creationId="{203A9D90-6288-FF85-A14B-EAAC61E0E9A8}"/>
          </ac:spMkLst>
        </pc:spChg>
      </pc:sldChg>
      <pc:sldChg chg="del">
        <pc:chgData name="Hourcle, Laurent" userId="1b550169-5431-4d3b-ac6d-b648cd7d0e0b" providerId="ADAL" clId="{468304E1-755C-4DC6-9105-3CA3A7B6757F}" dt="2024-01-25T15:34:53.795" v="4" actId="2696"/>
        <pc:sldMkLst>
          <pc:docMk/>
          <pc:sldMk cId="4167117408" sldId="258"/>
        </pc:sldMkLst>
      </pc:sldChg>
      <pc:sldChg chg="del">
        <pc:chgData name="Hourcle, Laurent" userId="1b550169-5431-4d3b-ac6d-b648cd7d0e0b" providerId="ADAL" clId="{468304E1-755C-4DC6-9105-3CA3A7B6757F}" dt="2024-01-25T15:34:26.607" v="3" actId="2696"/>
        <pc:sldMkLst>
          <pc:docMk/>
          <pc:sldMk cId="2924363353" sldId="259"/>
        </pc:sldMkLst>
      </pc:sldChg>
      <pc:sldChg chg="modSp">
        <pc:chgData name="Hourcle, Laurent" userId="1b550169-5431-4d3b-ac6d-b648cd7d0e0b" providerId="ADAL" clId="{468304E1-755C-4DC6-9105-3CA3A7B6757F}" dt="2024-01-25T15:43:32.886" v="391"/>
        <pc:sldMkLst>
          <pc:docMk/>
          <pc:sldMk cId="2417698126" sldId="262"/>
        </pc:sldMkLst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2417698126" sldId="262"/>
            <ac:spMk id="2" creationId="{103DC290-7A27-95C0-53A2-21B3816BBA33}"/>
          </ac:spMkLst>
        </pc:spChg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2417698126" sldId="262"/>
            <ac:spMk id="3" creationId="{203A9D90-6288-FF85-A14B-EAAC61E0E9A8}"/>
          </ac:spMkLst>
        </pc:spChg>
      </pc:sldChg>
      <pc:sldChg chg="modSp">
        <pc:chgData name="Hourcle, Laurent" userId="1b550169-5431-4d3b-ac6d-b648cd7d0e0b" providerId="ADAL" clId="{468304E1-755C-4DC6-9105-3CA3A7B6757F}" dt="2024-01-25T15:43:32.886" v="391"/>
        <pc:sldMkLst>
          <pc:docMk/>
          <pc:sldMk cId="3912869560" sldId="263"/>
        </pc:sldMkLst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3912869560" sldId="263"/>
            <ac:spMk id="2" creationId="{103DC290-7A27-95C0-53A2-21B3816BBA33}"/>
          </ac:spMkLst>
        </pc:spChg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3912869560" sldId="263"/>
            <ac:spMk id="3" creationId="{203A9D90-6288-FF85-A14B-EAAC61E0E9A8}"/>
          </ac:spMkLst>
        </pc:spChg>
      </pc:sldChg>
      <pc:sldChg chg="modSp">
        <pc:chgData name="Hourcle, Laurent" userId="1b550169-5431-4d3b-ac6d-b648cd7d0e0b" providerId="ADAL" clId="{468304E1-755C-4DC6-9105-3CA3A7B6757F}" dt="2024-01-25T15:43:32.886" v="391"/>
        <pc:sldMkLst>
          <pc:docMk/>
          <pc:sldMk cId="627664966" sldId="264"/>
        </pc:sldMkLst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627664966" sldId="264"/>
            <ac:spMk id="2" creationId="{103DC290-7A27-95C0-53A2-21B3816BBA33}"/>
          </ac:spMkLst>
        </pc:spChg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627664966" sldId="264"/>
            <ac:spMk id="3" creationId="{203A9D90-6288-FF85-A14B-EAAC61E0E9A8}"/>
          </ac:spMkLst>
        </pc:spChg>
      </pc:sldChg>
      <pc:sldChg chg="modSp">
        <pc:chgData name="Hourcle, Laurent" userId="1b550169-5431-4d3b-ac6d-b648cd7d0e0b" providerId="ADAL" clId="{468304E1-755C-4DC6-9105-3CA3A7B6757F}" dt="2024-01-25T15:43:32.886" v="391"/>
        <pc:sldMkLst>
          <pc:docMk/>
          <pc:sldMk cId="3985272254" sldId="265"/>
        </pc:sldMkLst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3985272254" sldId="265"/>
            <ac:spMk id="2" creationId="{103DC290-7A27-95C0-53A2-21B3816BBA33}"/>
          </ac:spMkLst>
        </pc:spChg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3985272254" sldId="265"/>
            <ac:spMk id="3" creationId="{203A9D90-6288-FF85-A14B-EAAC61E0E9A8}"/>
          </ac:spMkLst>
        </pc:spChg>
      </pc:sldChg>
      <pc:sldChg chg="modSp">
        <pc:chgData name="Hourcle, Laurent" userId="1b550169-5431-4d3b-ac6d-b648cd7d0e0b" providerId="ADAL" clId="{468304E1-755C-4DC6-9105-3CA3A7B6757F}" dt="2024-01-25T15:43:32.886" v="391"/>
        <pc:sldMkLst>
          <pc:docMk/>
          <pc:sldMk cId="4226099158" sldId="266"/>
        </pc:sldMkLst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4226099158" sldId="266"/>
            <ac:spMk id="2" creationId="{103DC290-7A27-95C0-53A2-21B3816BBA33}"/>
          </ac:spMkLst>
        </pc:spChg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4226099158" sldId="266"/>
            <ac:spMk id="3" creationId="{203A9D90-6288-FF85-A14B-EAAC61E0E9A8}"/>
          </ac:spMkLst>
        </pc:spChg>
      </pc:sldChg>
      <pc:sldChg chg="modSp">
        <pc:chgData name="Hourcle, Laurent" userId="1b550169-5431-4d3b-ac6d-b648cd7d0e0b" providerId="ADAL" clId="{468304E1-755C-4DC6-9105-3CA3A7B6757F}" dt="2024-01-25T15:43:32.886" v="391"/>
        <pc:sldMkLst>
          <pc:docMk/>
          <pc:sldMk cId="850427537" sldId="267"/>
        </pc:sldMkLst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850427537" sldId="267"/>
            <ac:spMk id="2" creationId="{103DC290-7A27-95C0-53A2-21B3816BBA33}"/>
          </ac:spMkLst>
        </pc:spChg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850427537" sldId="267"/>
            <ac:spMk id="3" creationId="{203A9D90-6288-FF85-A14B-EAAC61E0E9A8}"/>
          </ac:spMkLst>
        </pc:spChg>
      </pc:sldChg>
      <pc:sldChg chg="modSp">
        <pc:chgData name="Hourcle, Laurent" userId="1b550169-5431-4d3b-ac6d-b648cd7d0e0b" providerId="ADAL" clId="{468304E1-755C-4DC6-9105-3CA3A7B6757F}" dt="2024-01-25T15:43:32.886" v="391"/>
        <pc:sldMkLst>
          <pc:docMk/>
          <pc:sldMk cId="3364109993" sldId="268"/>
        </pc:sldMkLst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3364109993" sldId="268"/>
            <ac:spMk id="2" creationId="{103DC290-7A27-95C0-53A2-21B3816BBA33}"/>
          </ac:spMkLst>
        </pc:spChg>
      </pc:sldChg>
      <pc:sldChg chg="modSp">
        <pc:chgData name="Hourcle, Laurent" userId="1b550169-5431-4d3b-ac6d-b648cd7d0e0b" providerId="ADAL" clId="{468304E1-755C-4DC6-9105-3CA3A7B6757F}" dt="2024-01-25T15:43:32.886" v="391"/>
        <pc:sldMkLst>
          <pc:docMk/>
          <pc:sldMk cId="3799370086" sldId="269"/>
        </pc:sldMkLst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3799370086" sldId="269"/>
            <ac:spMk id="2" creationId="{103DC290-7A27-95C0-53A2-21B3816BBA33}"/>
          </ac:spMkLst>
        </pc:spChg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3799370086" sldId="269"/>
            <ac:spMk id="3" creationId="{203A9D90-6288-FF85-A14B-EAAC61E0E9A8}"/>
          </ac:spMkLst>
        </pc:spChg>
      </pc:sldChg>
      <pc:sldChg chg="addSp delSp modSp mod">
        <pc:chgData name="Hourcle, Laurent" userId="1b550169-5431-4d3b-ac6d-b648cd7d0e0b" providerId="ADAL" clId="{468304E1-755C-4DC6-9105-3CA3A7B6757F}" dt="2024-01-25T15:43:32.886" v="391"/>
        <pc:sldMkLst>
          <pc:docMk/>
          <pc:sldMk cId="3887641486" sldId="270"/>
        </pc:sldMkLst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3887641486" sldId="270"/>
            <ac:spMk id="2" creationId="{CCC0419E-50F3-1F2F-1B8E-FED52940944C}"/>
          </ac:spMkLst>
        </pc:spChg>
        <pc:spChg chg="add mod">
          <ac:chgData name="Hourcle, Laurent" userId="1b550169-5431-4d3b-ac6d-b648cd7d0e0b" providerId="ADAL" clId="{468304E1-755C-4DC6-9105-3CA3A7B6757F}" dt="2024-01-25T15:43:32.886" v="391"/>
          <ac:spMkLst>
            <pc:docMk/>
            <pc:sldMk cId="3887641486" sldId="270"/>
            <ac:spMk id="7" creationId="{2297863D-95DE-5DE7-5FB9-9AFD9B6DDCA0}"/>
          </ac:spMkLst>
        </pc:spChg>
        <pc:picChg chg="add mod">
          <ac:chgData name="Hourcle, Laurent" userId="1b550169-5431-4d3b-ac6d-b648cd7d0e0b" providerId="ADAL" clId="{468304E1-755C-4DC6-9105-3CA3A7B6757F}" dt="2024-01-25T15:42:36.021" v="382" actId="1076"/>
          <ac:picMkLst>
            <pc:docMk/>
            <pc:sldMk cId="3887641486" sldId="270"/>
            <ac:picMk id="5" creationId="{91D6E492-9627-81E3-7006-6E1FD57D7933}"/>
          </ac:picMkLst>
        </pc:picChg>
        <pc:picChg chg="del">
          <ac:chgData name="Hourcle, Laurent" userId="1b550169-5431-4d3b-ac6d-b648cd7d0e0b" providerId="ADAL" clId="{468304E1-755C-4DC6-9105-3CA3A7B6757F}" dt="2024-01-25T15:42:12.591" v="379" actId="21"/>
          <ac:picMkLst>
            <pc:docMk/>
            <pc:sldMk cId="3887641486" sldId="270"/>
            <ac:picMk id="10" creationId="{C3022619-ABD1-BF3C-F7D9-E56C642C5D22}"/>
          </ac:picMkLst>
        </pc:picChg>
      </pc:sldChg>
      <pc:sldChg chg="addSp delSp modSp mod">
        <pc:chgData name="Hourcle, Laurent" userId="1b550169-5431-4d3b-ac6d-b648cd7d0e0b" providerId="ADAL" clId="{468304E1-755C-4DC6-9105-3CA3A7B6757F}" dt="2024-01-25T15:44:37.888" v="394" actId="14100"/>
        <pc:sldMkLst>
          <pc:docMk/>
          <pc:sldMk cId="1306592365" sldId="271"/>
        </pc:sldMkLst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1306592365" sldId="271"/>
            <ac:spMk id="2" creationId="{CCC0419E-50F3-1F2F-1B8E-FED52940944C}"/>
          </ac:spMkLst>
        </pc:spChg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1306592365" sldId="271"/>
            <ac:spMk id="3" creationId="{0CC31931-4847-F763-D4D1-1433E7E0CE49}"/>
          </ac:spMkLst>
        </pc:spChg>
        <pc:spChg chg="add del mod">
          <ac:chgData name="Hourcle, Laurent" userId="1b550169-5431-4d3b-ac6d-b648cd7d0e0b" providerId="ADAL" clId="{468304E1-755C-4DC6-9105-3CA3A7B6757F}" dt="2024-01-25T15:44:32.595" v="393" actId="22"/>
          <ac:spMkLst>
            <pc:docMk/>
            <pc:sldMk cId="1306592365" sldId="271"/>
            <ac:spMk id="5" creationId="{57C0020B-D3FB-5820-BD69-C1862AECF4FF}"/>
          </ac:spMkLst>
        </pc:spChg>
        <pc:picChg chg="del mod">
          <ac:chgData name="Hourcle, Laurent" userId="1b550169-5431-4d3b-ac6d-b648cd7d0e0b" providerId="ADAL" clId="{468304E1-755C-4DC6-9105-3CA3A7B6757F}" dt="2024-01-25T15:43:44.767" v="392" actId="21"/>
          <ac:picMkLst>
            <pc:docMk/>
            <pc:sldMk cId="1306592365" sldId="271"/>
            <ac:picMk id="6" creationId="{C2A3775D-51A5-D12F-8A3D-32A5B63F1D82}"/>
          </ac:picMkLst>
        </pc:picChg>
        <pc:picChg chg="add mod ord">
          <ac:chgData name="Hourcle, Laurent" userId="1b550169-5431-4d3b-ac6d-b648cd7d0e0b" providerId="ADAL" clId="{468304E1-755C-4DC6-9105-3CA3A7B6757F}" dt="2024-01-25T15:44:37.888" v="394" actId="14100"/>
          <ac:picMkLst>
            <pc:docMk/>
            <pc:sldMk cId="1306592365" sldId="271"/>
            <ac:picMk id="8" creationId="{0F6AC5A5-B9A6-8FD7-237A-0A6DBF9B6040}"/>
          </ac:picMkLst>
        </pc:picChg>
      </pc:sldChg>
      <pc:sldChg chg="addSp delSp modSp mod">
        <pc:chgData name="Hourcle, Laurent" userId="1b550169-5431-4d3b-ac6d-b648cd7d0e0b" providerId="ADAL" clId="{468304E1-755C-4DC6-9105-3CA3A7B6757F}" dt="2024-01-25T15:45:51.748" v="397" actId="14100"/>
        <pc:sldMkLst>
          <pc:docMk/>
          <pc:sldMk cId="1901477980" sldId="272"/>
        </pc:sldMkLst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1901477980" sldId="272"/>
            <ac:spMk id="2" creationId="{CCC0419E-50F3-1F2F-1B8E-FED52940944C}"/>
          </ac:spMkLst>
        </pc:spChg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1901477980" sldId="272"/>
            <ac:spMk id="3" creationId="{0CC31931-4847-F763-D4D1-1433E7E0CE49}"/>
          </ac:spMkLst>
        </pc:spChg>
        <pc:spChg chg="add del mod">
          <ac:chgData name="Hourcle, Laurent" userId="1b550169-5431-4d3b-ac6d-b648cd7d0e0b" providerId="ADAL" clId="{468304E1-755C-4DC6-9105-3CA3A7B6757F}" dt="2024-01-25T15:45:48.672" v="396" actId="22"/>
          <ac:spMkLst>
            <pc:docMk/>
            <pc:sldMk cId="1901477980" sldId="272"/>
            <ac:spMk id="5" creationId="{00B2227C-E53C-3C75-3959-8784A038E2AC}"/>
          </ac:spMkLst>
        </pc:spChg>
        <pc:picChg chg="del">
          <ac:chgData name="Hourcle, Laurent" userId="1b550169-5431-4d3b-ac6d-b648cd7d0e0b" providerId="ADAL" clId="{468304E1-755C-4DC6-9105-3CA3A7B6757F}" dt="2024-01-25T15:44:45.570" v="395" actId="21"/>
          <ac:picMkLst>
            <pc:docMk/>
            <pc:sldMk cId="1901477980" sldId="272"/>
            <ac:picMk id="6" creationId="{D4C80DC3-BDC2-5C76-B2D1-6B01142DEC0F}"/>
          </ac:picMkLst>
        </pc:picChg>
        <pc:picChg chg="add mod ord">
          <ac:chgData name="Hourcle, Laurent" userId="1b550169-5431-4d3b-ac6d-b648cd7d0e0b" providerId="ADAL" clId="{468304E1-755C-4DC6-9105-3CA3A7B6757F}" dt="2024-01-25T15:45:51.748" v="397" actId="14100"/>
          <ac:picMkLst>
            <pc:docMk/>
            <pc:sldMk cId="1901477980" sldId="272"/>
            <ac:picMk id="8" creationId="{D13CF876-CE45-C8D8-5400-DF0EB0CE5121}"/>
          </ac:picMkLst>
        </pc:picChg>
      </pc:sldChg>
      <pc:sldChg chg="addSp delSp modSp mod">
        <pc:chgData name="Hourcle, Laurent" userId="1b550169-5431-4d3b-ac6d-b648cd7d0e0b" providerId="ADAL" clId="{468304E1-755C-4DC6-9105-3CA3A7B6757F}" dt="2024-01-25T15:47:04.635" v="401" actId="14100"/>
        <pc:sldMkLst>
          <pc:docMk/>
          <pc:sldMk cId="3333452679" sldId="273"/>
        </pc:sldMkLst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3333452679" sldId="273"/>
            <ac:spMk id="2" creationId="{CCC0419E-50F3-1F2F-1B8E-FED52940944C}"/>
          </ac:spMkLst>
        </pc:spChg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3333452679" sldId="273"/>
            <ac:spMk id="3" creationId="{0CC31931-4847-F763-D4D1-1433E7E0CE49}"/>
          </ac:spMkLst>
        </pc:spChg>
        <pc:spChg chg="add del mod">
          <ac:chgData name="Hourcle, Laurent" userId="1b550169-5431-4d3b-ac6d-b648cd7d0e0b" providerId="ADAL" clId="{468304E1-755C-4DC6-9105-3CA3A7B6757F}" dt="2024-01-25T15:46:57.431" v="399" actId="22"/>
          <ac:spMkLst>
            <pc:docMk/>
            <pc:sldMk cId="3333452679" sldId="273"/>
            <ac:spMk id="5" creationId="{1275D36F-6FC6-078A-7590-EEB9C9FDA3C8}"/>
          </ac:spMkLst>
        </pc:spChg>
        <pc:picChg chg="del mod">
          <ac:chgData name="Hourcle, Laurent" userId="1b550169-5431-4d3b-ac6d-b648cd7d0e0b" providerId="ADAL" clId="{468304E1-755C-4DC6-9105-3CA3A7B6757F}" dt="2024-01-25T15:46:07.222" v="398" actId="21"/>
          <ac:picMkLst>
            <pc:docMk/>
            <pc:sldMk cId="3333452679" sldId="273"/>
            <ac:picMk id="6" creationId="{681EB027-545B-A4F6-0B0F-100EA5E6CAB4}"/>
          </ac:picMkLst>
        </pc:picChg>
        <pc:picChg chg="add mod ord">
          <ac:chgData name="Hourcle, Laurent" userId="1b550169-5431-4d3b-ac6d-b648cd7d0e0b" providerId="ADAL" clId="{468304E1-755C-4DC6-9105-3CA3A7B6757F}" dt="2024-01-25T15:47:04.635" v="401" actId="14100"/>
          <ac:picMkLst>
            <pc:docMk/>
            <pc:sldMk cId="3333452679" sldId="273"/>
            <ac:picMk id="8" creationId="{913611ED-A97E-7CF7-C5D7-C914DAF8B2B3}"/>
          </ac:picMkLst>
        </pc:picChg>
      </pc:sldChg>
      <pc:sldChg chg="modSp new mod">
        <pc:chgData name="Hourcle, Laurent" userId="1b550169-5431-4d3b-ac6d-b648cd7d0e0b" providerId="ADAL" clId="{468304E1-755C-4DC6-9105-3CA3A7B6757F}" dt="2024-01-25T15:43:32.886" v="391"/>
        <pc:sldMkLst>
          <pc:docMk/>
          <pc:sldMk cId="3881429727" sldId="274"/>
        </pc:sldMkLst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3881429727" sldId="274"/>
            <ac:spMk id="2" creationId="{4F852479-605F-0F97-6838-9B4F1BEA2C7A}"/>
          </ac:spMkLst>
        </pc:spChg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3881429727" sldId="274"/>
            <ac:spMk id="3" creationId="{9D414812-1DC4-25C3-C4F1-1FD91DC3043E}"/>
          </ac:spMkLst>
        </pc:spChg>
        <pc:spChg chg="mod">
          <ac:chgData name="Hourcle, Laurent" userId="1b550169-5431-4d3b-ac6d-b648cd7d0e0b" providerId="ADAL" clId="{468304E1-755C-4DC6-9105-3CA3A7B6757F}" dt="2024-01-25T15:43:32.886" v="391"/>
          <ac:spMkLst>
            <pc:docMk/>
            <pc:sldMk cId="3881429727" sldId="274"/>
            <ac:spMk id="4" creationId="{624C40E3-6898-CF66-B86D-432B65FDE56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228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967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672788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9863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571372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1601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2/27/2024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41181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044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6208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5189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2/27/2024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477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2299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397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929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2/27/2024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5730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435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2/27/2024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2426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7577DEC-D9A5-404D-9789-702F4319BE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EEA9366-CEA8-4F23-B065-4337F0D836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904A03D6-39B4-4278-9BE1-A07E024499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FBE459AF-3736-4886-82E0-9B5DA427B5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alpha val="8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4B6B88EF-180C-4E39-8A3F-A52E87110C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52DFAACF-64D0-4621-8FF4-E2F03C3E8D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36611FF0-65B3-49DB-97C6-1B72AAD0FB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0F7407FE-86B1-4890-9D80-9406FBF29E4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9">
              <a:extLst>
                <a:ext uri="{FF2B5EF4-FFF2-40B4-BE49-F238E27FC236}">
                  <a16:creationId xmlns:a16="http://schemas.microsoft.com/office/drawing/2014/main" id="{EBD42D5B-8F87-45B3-98B3-C66944F92E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F5E04699-59E1-4468-9E7C-83070EEB42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F2AE8F13-9A52-4D7F-9637-321EA7CF321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Subtitle 2">
            <a:extLst>
              <a:ext uri="{FF2B5EF4-FFF2-40B4-BE49-F238E27FC236}">
                <a16:creationId xmlns:a16="http://schemas.microsoft.com/office/drawing/2014/main" id="{3D24D94E-9ADE-FBA4-4E04-F5102B2316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11965" y="4553374"/>
            <a:ext cx="7766936" cy="1096899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Randy Marrow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Vishwesh Shauche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0A9F39-3A40-DAF5-FB29-F9EF6B43B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8410" y="1207727"/>
            <a:ext cx="7766936" cy="1646302"/>
          </a:xfrm>
        </p:spPr>
        <p:txBody>
          <a:bodyPr>
            <a:normAutofit/>
          </a:bodyPr>
          <a:lstStyle/>
          <a:p>
            <a:r>
              <a:rPr lang="en-US" dirty="0"/>
              <a:t>ATD Service Homework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86C2175-2F88-4AED-32CF-984A5032F3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6751" y="3132963"/>
            <a:ext cx="3187459" cy="1096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740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6C16C40-7C29-4ACC-B851-7E08E459B5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48049AD-9827-49E8-8BF5-32E175C8EA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3AA99CFD-13BA-4D43-8274-E720ACDBED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946D58D6-64B0-4752-8159-24114F47A5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C16801F7-F15E-4355-8767-26487BA8B6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14FF0578-E224-4225-8396-B99D4881FF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4642C0E0-9644-41F1-8CF3-33779AA8A3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5F77D9D3-628A-4607-B307-91AAA56034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0600759E-C22E-4F3D-8569-0DE8F1D493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9A4E951D-EAB0-4F6B-84AE-B5B25684FD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B953BEA8-1B45-419E-BACD-49DB8888B1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72B7FA08-1FF3-4AED-B4E9-587D81D6B1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/>
          </a:bodyPr>
          <a:lstStyle/>
          <a:p>
            <a:r>
              <a:rPr lang="en-US" dirty="0"/>
              <a:t>SWO</a:t>
            </a:r>
            <a:r>
              <a:rPr lang="en-US" sz="6000" b="1" dirty="0"/>
              <a:t>T</a:t>
            </a:r>
            <a:r>
              <a:rPr lang="en-US" dirty="0"/>
              <a:t>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3846" y="1695254"/>
            <a:ext cx="8868674" cy="3880773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sz="2600" b="1" dirty="0"/>
              <a:t>Threats</a:t>
            </a:r>
          </a:p>
          <a:p>
            <a:pPr lvl="1"/>
            <a:r>
              <a:rPr lang="en-CA" dirty="0"/>
              <a:t>Low-cost options in the neighborhood: Small independent shops charge less</a:t>
            </a:r>
          </a:p>
          <a:p>
            <a:pPr lvl="1"/>
            <a:r>
              <a:rPr lang="en-CA" dirty="0"/>
              <a:t>New technician development and retention is more demanding</a:t>
            </a:r>
          </a:p>
          <a:p>
            <a:pPr lvl="1"/>
            <a:r>
              <a:rPr lang="en-CA" dirty="0"/>
              <a:t>Quality vs Quantity: Conflicts for getting things done faster vs done with care quality</a:t>
            </a:r>
          </a:p>
          <a:p>
            <a:pPr lvl="1"/>
            <a:r>
              <a:rPr lang="en-CA" dirty="0"/>
              <a:t>Current Low shop efficiency</a:t>
            </a:r>
          </a:p>
          <a:p>
            <a:pPr lvl="1"/>
            <a:r>
              <a:rPr lang="en-CA" dirty="0"/>
              <a:t>Lack of top-notch co-workers plus consistent staff turnover</a:t>
            </a:r>
          </a:p>
          <a:p>
            <a:pPr lvl="1"/>
            <a:r>
              <a:rPr lang="en-CA" dirty="0"/>
              <a:t>Slower adoption of EV trucks: Acquisition costs, lack of confidence in the new technology.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6649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6C16C40-7C29-4ACC-B851-7E08E459B5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48049AD-9827-49E8-8BF5-32E175C8EA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3AA99CFD-13BA-4D43-8274-E720ACDBED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946D58D6-64B0-4752-8159-24114F47A5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C16801F7-F15E-4355-8767-26487BA8B6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14FF0578-E224-4225-8396-B99D4881FF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4642C0E0-9644-41F1-8CF3-33779AA8A3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5F77D9D3-628A-4607-B307-91AAA56034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0600759E-C22E-4F3D-8569-0DE8F1D493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9A4E951D-EAB0-4F6B-84AE-B5B25684FD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B953BEA8-1B45-419E-BACD-49DB8888B1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72B7FA08-1FF3-4AED-B4E9-587D81D6B1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/>
          </a:bodyPr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3361" y="1695254"/>
            <a:ext cx="8596668" cy="3880773"/>
          </a:xfrm>
        </p:spPr>
        <p:txBody>
          <a:bodyPr>
            <a:normAutofit/>
          </a:bodyPr>
          <a:lstStyle/>
          <a:p>
            <a:r>
              <a:rPr lang="en-US" sz="2400" b="1" dirty="0"/>
              <a:t>Objectives</a:t>
            </a:r>
          </a:p>
          <a:p>
            <a:r>
              <a:rPr lang="en-US" sz="2000" b="1" dirty="0"/>
              <a:t>Improve on the following:</a:t>
            </a:r>
          </a:p>
          <a:p>
            <a:pPr lvl="1"/>
            <a:r>
              <a:rPr lang="en-CA" dirty="0"/>
              <a:t>Poor communication </a:t>
            </a:r>
          </a:p>
          <a:p>
            <a:pPr lvl="1"/>
            <a:r>
              <a:rPr lang="en-CA" dirty="0"/>
              <a:t>Too many one-line ROs</a:t>
            </a:r>
          </a:p>
          <a:p>
            <a:pPr lvl="1"/>
            <a:r>
              <a:rPr lang="en-CA" dirty="0"/>
              <a:t>Low proficiency</a:t>
            </a:r>
          </a:p>
          <a:p>
            <a:pPr lvl="1"/>
            <a:r>
              <a:rPr lang="en-CA" dirty="0"/>
              <a:t>One phone line: all calls are sent through receptionist</a:t>
            </a:r>
          </a:p>
          <a:p>
            <a:pPr lvl="1"/>
            <a:r>
              <a:rPr lang="en-CA" dirty="0"/>
              <a:t>Complicated procedures and processes</a:t>
            </a:r>
          </a:p>
          <a:p>
            <a:pPr lvl="1"/>
            <a:r>
              <a:rPr lang="en-CA" dirty="0"/>
              <a:t>Management of Special tools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2722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6C16C40-7C29-4ACC-B851-7E08E459B5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48049AD-9827-49E8-8BF5-32E175C8EA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3AA99CFD-13BA-4D43-8274-E720ACDBED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946D58D6-64B0-4752-8159-24114F47A5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C16801F7-F15E-4355-8767-26487BA8B6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14FF0578-E224-4225-8396-B99D4881FF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4642C0E0-9644-41F1-8CF3-33779AA8A3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5F77D9D3-628A-4607-B307-91AAA56034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0600759E-C22E-4F3D-8569-0DE8F1D493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9A4E951D-EAB0-4F6B-84AE-B5B25684FD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B953BEA8-1B45-419E-BACD-49DB8888B1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72B7FA08-1FF3-4AED-B4E9-587D81D6B1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/>
          </a:bodyPr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7876" y="1484379"/>
            <a:ext cx="8596668" cy="3880773"/>
          </a:xfrm>
        </p:spPr>
        <p:txBody>
          <a:bodyPr>
            <a:normAutofit fontScale="92500" lnSpcReduction="10000"/>
          </a:bodyPr>
          <a:lstStyle/>
          <a:p>
            <a:r>
              <a:rPr lang="en-US" sz="2600" b="1" dirty="0"/>
              <a:t>Strategies</a:t>
            </a:r>
          </a:p>
          <a:p>
            <a:pPr lvl="1"/>
            <a:r>
              <a:rPr lang="en-CA" dirty="0"/>
              <a:t>Provide techs with opportunity to: Learn from each other, create synergy &amp; build stronger camaraderie with each other to improve morale</a:t>
            </a:r>
          </a:p>
          <a:p>
            <a:pPr lvl="1"/>
            <a:r>
              <a:rPr lang="en-CA" dirty="0"/>
              <a:t>Service manager along with foremen to work on improving existing processes to make them efficient </a:t>
            </a:r>
          </a:p>
          <a:p>
            <a:pPr lvl="1"/>
            <a:r>
              <a:rPr lang="en-CA" dirty="0"/>
              <a:t>Improve selection of special tools, create procedures for usage and replacement</a:t>
            </a:r>
          </a:p>
          <a:p>
            <a:pPr lvl="1"/>
            <a:r>
              <a:rPr lang="en-CA" dirty="0"/>
              <a:t>Regular reviews of labour market surveys and adjust/react accordingly</a:t>
            </a:r>
          </a:p>
          <a:p>
            <a:pPr lvl="1"/>
            <a:r>
              <a:rPr lang="en-CA" dirty="0"/>
              <a:t>Reduce the level of tiered labour rates and drive for more consistent rates </a:t>
            </a:r>
          </a:p>
          <a:p>
            <a:pPr lvl="1"/>
            <a:r>
              <a:rPr lang="en-CA" dirty="0"/>
              <a:t>Focus on and measure upsell per RO</a:t>
            </a:r>
          </a:p>
          <a:p>
            <a:pPr lvl="1"/>
            <a:r>
              <a:rPr lang="en-CA" dirty="0"/>
              <a:t>Training and education to improve tech’s proficiency</a:t>
            </a:r>
          </a:p>
          <a:p>
            <a:pPr lvl="1"/>
            <a:r>
              <a:rPr lang="en-CA" dirty="0"/>
              <a:t>Improve communications between customers, service advisors and technicians</a:t>
            </a:r>
          </a:p>
          <a:p>
            <a:pPr lvl="1"/>
            <a:r>
              <a:rPr lang="en-CA" dirty="0"/>
              <a:t>Separate phone line for service department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991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6C16C40-7C29-4ACC-B851-7E08E459B5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48049AD-9827-49E8-8BF5-32E175C8EA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3AA99CFD-13BA-4D43-8274-E720ACDBED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946D58D6-64B0-4752-8159-24114F47A5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C16801F7-F15E-4355-8767-26487BA8B6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14FF0578-E224-4225-8396-B99D4881FF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4642C0E0-9644-41F1-8CF3-33779AA8A3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5F77D9D3-628A-4607-B307-91AAA56034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0600759E-C22E-4F3D-8569-0DE8F1D493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9A4E951D-EAB0-4F6B-84AE-B5B25684FD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B953BEA8-1B45-419E-BACD-49DB8888B1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72B7FA08-1FF3-4AED-B4E9-587D81D6B1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873" y="127534"/>
            <a:ext cx="8596668" cy="1320800"/>
          </a:xfrm>
        </p:spPr>
        <p:txBody>
          <a:bodyPr>
            <a:normAutofit/>
          </a:bodyPr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8357" y="1216399"/>
            <a:ext cx="10327940" cy="5873536"/>
          </a:xfrm>
        </p:spPr>
        <p:txBody>
          <a:bodyPr>
            <a:normAutofit/>
          </a:bodyPr>
          <a:lstStyle/>
          <a:p>
            <a:r>
              <a:rPr lang="en-CA" sz="1300" dirty="0"/>
              <a:t>Improve Training and Camaraderie: </a:t>
            </a:r>
          </a:p>
          <a:p>
            <a:pPr lvl="1"/>
            <a:r>
              <a:rPr lang="en-CA" sz="1000" dirty="0"/>
              <a:t>Offer technicians to rotate between shifts, with each shift having a good blend of licensed technicians and apprentices.</a:t>
            </a:r>
          </a:p>
          <a:p>
            <a:pPr lvl="1"/>
            <a:r>
              <a:rPr lang="en-CA" sz="1000" dirty="0"/>
              <a:t>Send technicians from different shifts together for training and educational courses. </a:t>
            </a:r>
          </a:p>
          <a:p>
            <a:pPr lvl="1"/>
            <a:r>
              <a:rPr lang="en-CA" sz="1000" dirty="0"/>
              <a:t>Shop foremen to organize ‘master classes’ focused on specific needs of the technicians. Also, make sure that everyone understands daily tasks and can perform their duties.</a:t>
            </a:r>
          </a:p>
          <a:p>
            <a:r>
              <a:rPr lang="en-CA" sz="1300" dirty="0"/>
              <a:t>Effective ROs: </a:t>
            </a:r>
            <a:r>
              <a:rPr lang="en-CA" sz="1000" dirty="0"/>
              <a:t>Regularly review RO detail report and analyze  </a:t>
            </a:r>
          </a:p>
          <a:p>
            <a:pPr lvl="1"/>
            <a:r>
              <a:rPr lang="en-CA" sz="1000" dirty="0"/>
              <a:t>Minimize one-line ROs (November 2023 recorded 44%). </a:t>
            </a:r>
          </a:p>
          <a:p>
            <a:pPr lvl="1"/>
            <a:r>
              <a:rPr lang="en-CA" sz="1000" dirty="0"/>
              <a:t>Train service advisors on upselling while maintaining good trusting relationship with customers.</a:t>
            </a:r>
          </a:p>
          <a:p>
            <a:pPr lvl="1"/>
            <a:r>
              <a:rPr lang="en-CA" sz="1000" dirty="0"/>
              <a:t>Create menu for service advisors with the most popular items with prices. Populate quote chart for service tasks to help bring consistency in quoting across individuals and shifts.</a:t>
            </a:r>
          </a:p>
          <a:p>
            <a:pPr lvl="1"/>
            <a:r>
              <a:rPr lang="en-CA" sz="1000" dirty="0"/>
              <a:t>Foreman to drive effective RO management and regular customer communication on the progress for e.g. quicker customer approvals for extra hours. </a:t>
            </a:r>
          </a:p>
          <a:p>
            <a:r>
              <a:rPr lang="en-CA" sz="1300" dirty="0"/>
              <a:t>Special Tools: </a:t>
            </a:r>
            <a:r>
              <a:rPr lang="en-CA" sz="1000" dirty="0"/>
              <a:t>Shop foremen should inspect existing special tools, develop an action plan to update special tool set, and create a policy for tools repair/replacement/storage.</a:t>
            </a:r>
          </a:p>
          <a:p>
            <a:r>
              <a:rPr lang="en-CA" sz="1300" dirty="0"/>
              <a:t>Continuous Process Improvement: </a:t>
            </a:r>
            <a:r>
              <a:rPr lang="en-CA" sz="1000" dirty="0"/>
              <a:t>Review existing shop processes, gather feedback from experienced and licensed technicians, learn OE recommended the best practices, and incorporate changes. Communicate changes to personnel with the required training.</a:t>
            </a:r>
          </a:p>
          <a:p>
            <a:r>
              <a:rPr lang="en-CA" sz="1300" b="1" dirty="0"/>
              <a:t>Employee Morale: </a:t>
            </a:r>
            <a:r>
              <a:rPr lang="en-CA" sz="1000" dirty="0"/>
              <a:t>Focus on employees: review incentive plans, make sure that each technician understands goals which were created for a certain period based on industry benchmarks, and the goals are clear-set and achievable.</a:t>
            </a:r>
          </a:p>
          <a:p>
            <a:r>
              <a:rPr lang="en-CA" sz="1300" b="1" dirty="0"/>
              <a:t>Improved Customer Service: </a:t>
            </a:r>
          </a:p>
          <a:p>
            <a:pPr lvl="1"/>
            <a:r>
              <a:rPr lang="en-CA" sz="1000" dirty="0"/>
              <a:t>Improve communications with customers: effective greetings and follow ups, attention to VOC, quick response. Earn customer’s trust by providing them company’s policies, pricing, and service menus.</a:t>
            </a:r>
          </a:p>
          <a:p>
            <a:pPr lvl="1"/>
            <a:r>
              <a:rPr lang="en-CA" sz="1000" dirty="0"/>
              <a:t>Get a direct line to service advisors with VOIP. When customers call, the automated voice will offer a branch, and then will connect the customer with a service advisor.</a:t>
            </a:r>
          </a:p>
          <a:p>
            <a:pPr lvl="1"/>
            <a:endParaRPr lang="en-US" sz="500" dirty="0"/>
          </a:p>
          <a:p>
            <a:endParaRPr lang="en-US" sz="600" dirty="0"/>
          </a:p>
          <a:p>
            <a:endParaRPr lang="en-US" sz="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9600E7-F6CD-C607-E86B-CFCB2CE58822}"/>
              </a:ext>
            </a:extLst>
          </p:cNvPr>
          <p:cNvSpPr txBox="1"/>
          <p:nvPr/>
        </p:nvSpPr>
        <p:spPr>
          <a:xfrm>
            <a:off x="636699" y="714197"/>
            <a:ext cx="609879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Tactics</a:t>
            </a:r>
          </a:p>
        </p:txBody>
      </p:sp>
    </p:spTree>
    <p:extLst>
      <p:ext uri="{BB962C8B-B14F-4D97-AF65-F5344CB8AC3E}">
        <p14:creationId xmlns:p14="http://schemas.microsoft.com/office/powerpoint/2010/main" val="8504275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9F4444CE-BC8D-4D61-B303-4C05614E62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2423CA5-E2E1-4789-B759-9906C1C940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"/>
            <a:ext cx="4660126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73772B81-181F-48B7-8826-4D9686D15D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660127" y="-3"/>
            <a:ext cx="1056745" cy="6858001"/>
          </a:xfrm>
          <a:prstGeom prst="triangle">
            <a:avLst>
              <a:gd name="adj" fmla="val 100000"/>
            </a:avLst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754" y="643467"/>
            <a:ext cx="4203045" cy="1375608"/>
          </a:xfrm>
        </p:spPr>
        <p:txBody>
          <a:bodyPr anchor="ctr">
            <a:normAutofit/>
          </a:bodyPr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216" y="1817739"/>
            <a:ext cx="4700805" cy="4707040"/>
          </a:xfrm>
        </p:spPr>
        <p:txBody>
          <a:bodyPr>
            <a:normAutofit lnSpcReduction="10000"/>
          </a:bodyPr>
          <a:lstStyle/>
          <a:p>
            <a:r>
              <a:rPr lang="en-CA" sz="1700" dirty="0">
                <a:solidFill>
                  <a:schemeClr val="bg1"/>
                </a:solidFill>
              </a:rPr>
              <a:t>Regular Reviews and Feedback by the management:  KPIs &amp; goals, actual results and how it impacts that the incentive programs. </a:t>
            </a:r>
          </a:p>
          <a:p>
            <a:r>
              <a:rPr lang="en-CA" sz="1700" dirty="0">
                <a:solidFill>
                  <a:schemeClr val="bg1"/>
                </a:solidFill>
              </a:rPr>
              <a:t>Monthly management review of Financial statements. Make sure to focus on the budget and actuals. </a:t>
            </a:r>
          </a:p>
          <a:p>
            <a:r>
              <a:rPr lang="en-CA" sz="1700" dirty="0">
                <a:solidFill>
                  <a:schemeClr val="bg1"/>
                </a:solidFill>
              </a:rPr>
              <a:t>RO analysis should be done daily by managers to capture open ROs, # of one-line ROs issued, tech’s time worked/built for every technician.</a:t>
            </a:r>
          </a:p>
          <a:p>
            <a:r>
              <a:rPr lang="en-CA" sz="1700" dirty="0">
                <a:solidFill>
                  <a:schemeClr val="bg1"/>
                </a:solidFill>
              </a:rPr>
              <a:t>Continuous monitoring and control of department’s performance by managers</a:t>
            </a:r>
          </a:p>
          <a:p>
            <a:r>
              <a:rPr lang="en-CA" sz="1700" dirty="0">
                <a:solidFill>
                  <a:schemeClr val="bg1"/>
                </a:solidFill>
              </a:rPr>
              <a:t>Weekly meetings to discuss any issues/ gather employee feedback and deliver top-down communication in the service department. </a:t>
            </a:r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B2205F6E-03C6-4E92-877C-E2482F6599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755696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8B6778-11BB-9A9A-F0BF-8949F85F8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226236"/>
              </p:ext>
            </p:extLst>
          </p:nvPr>
        </p:nvGraphicFramePr>
        <p:xfrm>
          <a:off x="5454337" y="2019075"/>
          <a:ext cx="6561669" cy="36719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089735">
                  <a:extLst>
                    <a:ext uri="{9D8B030D-6E8A-4147-A177-3AD203B41FA5}">
                      <a16:colId xmlns:a16="http://schemas.microsoft.com/office/drawing/2014/main" val="2235853955"/>
                    </a:ext>
                  </a:extLst>
                </a:gridCol>
                <a:gridCol w="1253263">
                  <a:extLst>
                    <a:ext uri="{9D8B030D-6E8A-4147-A177-3AD203B41FA5}">
                      <a16:colId xmlns:a16="http://schemas.microsoft.com/office/drawing/2014/main" val="4174400132"/>
                    </a:ext>
                  </a:extLst>
                </a:gridCol>
                <a:gridCol w="1218671">
                  <a:extLst>
                    <a:ext uri="{9D8B030D-6E8A-4147-A177-3AD203B41FA5}">
                      <a16:colId xmlns:a16="http://schemas.microsoft.com/office/drawing/2014/main" val="1146395385"/>
                    </a:ext>
                  </a:extLst>
                </a:gridCol>
              </a:tblGrid>
              <a:tr h="81995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TASK</a:t>
                      </a:r>
                    </a:p>
                  </a:txBody>
                  <a:tcPr marL="107935" marR="107935" marT="53968" marB="53968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Position responsible</a:t>
                      </a:r>
                    </a:p>
                  </a:txBody>
                  <a:tcPr marL="107935" marR="107935" marT="53968" marB="53968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Check-in/</a:t>
                      </a:r>
                    </a:p>
                    <a:p>
                      <a:pPr algn="ctr"/>
                      <a:r>
                        <a:rPr lang="en-US" sz="1400" dirty="0"/>
                        <a:t>completion schedule</a:t>
                      </a:r>
                    </a:p>
                  </a:txBody>
                  <a:tcPr marL="107935" marR="107935" marT="53968" marB="53968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3418974"/>
                  </a:ext>
                </a:extLst>
              </a:tr>
              <a:tr h="57039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Create rotation schedule for techs between shifts to improve communications, building strong morale and learning from each other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Service Manager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March 8, 2024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0365483"/>
                  </a:ext>
                </a:extLst>
              </a:tr>
              <a:tr h="57039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Special tools -inspect existing, add what needed, create a process for using, repairing, updating and replacing.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Shop Foremen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April 15, 2024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845787"/>
                  </a:ext>
                </a:extLst>
              </a:tr>
              <a:tr h="57039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Add separate phone line for service through existing VOIP system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IT Manager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May 1, 2024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126605"/>
                  </a:ext>
                </a:extLst>
              </a:tr>
              <a:tr h="57039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Review current shop processes and approvals, create a better system which will help to improve proficiency, and communicate changes to employees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Service Director and Service Managers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March 4, 2024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0345431"/>
                  </a:ext>
                </a:extLst>
              </a:tr>
              <a:tr h="57039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Organize additional training for service advisors: improve selling and communication skills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Service Director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May 31, 2024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0891333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9ED88E9A-C87D-7E96-4E80-F55F77222422}"/>
              </a:ext>
            </a:extLst>
          </p:cNvPr>
          <p:cNvSpPr txBox="1">
            <a:spLocks/>
          </p:cNvSpPr>
          <p:nvPr/>
        </p:nvSpPr>
        <p:spPr>
          <a:xfrm>
            <a:off x="6053024" y="220809"/>
            <a:ext cx="5282272" cy="13756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lnSpc>
                <a:spcPct val="90000"/>
              </a:lnSpc>
            </a:pPr>
            <a:br>
              <a:rPr lang="en-US" sz="24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3100" b="1" dirty="0">
                <a:solidFill>
                  <a:schemeClr val="tx2">
                    <a:lumMod val="75000"/>
                  </a:schemeClr>
                </a:solidFill>
              </a:rPr>
              <a:t>Action Plan</a:t>
            </a:r>
            <a:br>
              <a:rPr lang="en-US" sz="2400" dirty="0">
                <a:solidFill>
                  <a:schemeClr val="tx2">
                    <a:lumMod val="75000"/>
                  </a:schemeClr>
                </a:solidFill>
              </a:rPr>
            </a:br>
            <a:br>
              <a:rPr lang="en-US" sz="2400" dirty="0">
                <a:solidFill>
                  <a:schemeClr val="tx2">
                    <a:lumMod val="75000"/>
                  </a:schemeClr>
                </a:solidFill>
              </a:rPr>
            </a:br>
            <a:br>
              <a:rPr lang="en-US" sz="2400" dirty="0">
                <a:solidFill>
                  <a:schemeClr val="tx2">
                    <a:lumMod val="75000"/>
                  </a:schemeClr>
                </a:solidFill>
              </a:rPr>
            </a:br>
            <a:endParaRPr lang="en-US" sz="24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1099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6C16C40-7C29-4ACC-B851-7E08E459B5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48049AD-9827-49E8-8BF5-32E175C8EA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3AA99CFD-13BA-4D43-8274-E720ACDBED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946D58D6-64B0-4752-8159-24114F47A5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C16801F7-F15E-4355-8767-26487BA8B6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14FF0578-E224-4225-8396-B99D4881FF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4642C0E0-9644-41F1-8CF3-33779AA8A3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5F77D9D3-628A-4607-B307-91AAA56034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0600759E-C22E-4F3D-8569-0DE8F1D493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9A4E951D-EAB0-4F6B-84AE-B5B25684FD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B953BEA8-1B45-419E-BACD-49DB8888B1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72B7FA08-1FF3-4AED-B4E9-587D81D6B1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057" y="97872"/>
            <a:ext cx="8596668" cy="1320800"/>
          </a:xfrm>
        </p:spPr>
        <p:txBody>
          <a:bodyPr>
            <a:normAutofit/>
          </a:bodyPr>
          <a:lstStyle/>
          <a:p>
            <a:r>
              <a:rPr lang="en-US" dirty="0"/>
              <a:t>Homework Synopsis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35" y="758272"/>
            <a:ext cx="9379348" cy="5498983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CA" sz="1700" dirty="0"/>
              <a:t>Service department is very critical to overall dealership profitability. This comes with responsibility to be profitable, provide high-quality service, to grow and retain a loyal customer base, and to keep a positive workplace culture.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CA" dirty="0">
                <a:solidFill>
                  <a:schemeClr val="tx1"/>
                </a:solidFill>
              </a:rPr>
              <a:t>Key differentiating areas to focus on: </a:t>
            </a:r>
            <a:endParaRPr lang="en-US" dirty="0">
              <a:solidFill>
                <a:schemeClr val="tx1"/>
              </a:solidFill>
            </a:endParaRPr>
          </a:p>
          <a:p>
            <a:pPr marL="742950" lvl="2" indent="-342900">
              <a:lnSpc>
                <a:spcPct val="107000"/>
              </a:lnSpc>
              <a:spcAft>
                <a:spcPts val="800"/>
              </a:spcAft>
            </a:pPr>
            <a:r>
              <a:rPr lang="en-CA" sz="1600" b="1" dirty="0">
                <a:solidFill>
                  <a:schemeClr val="tx1"/>
                </a:solidFill>
              </a:rPr>
              <a:t>Efficient Procedures and Processes: </a:t>
            </a:r>
          </a:p>
          <a:p>
            <a:pPr lvl="2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CA" dirty="0"/>
              <a:t>Implement standard, simple, consistent and effective processes across the board: external/customer communication, internal communication, inspections/estimates/delivery/billing, parts ordering, special tools, incentive program. </a:t>
            </a:r>
            <a:endParaRPr lang="en-US" dirty="0"/>
          </a:p>
          <a:p>
            <a:pPr marL="742950" lvl="2" indent="-342900">
              <a:lnSpc>
                <a:spcPct val="107000"/>
              </a:lnSpc>
              <a:spcAft>
                <a:spcPts val="800"/>
              </a:spcAft>
            </a:pPr>
            <a:r>
              <a:rPr lang="en-CA" sz="1500" b="1" dirty="0">
                <a:solidFill>
                  <a:schemeClr val="tx1"/>
                </a:solidFill>
              </a:rPr>
              <a:t>Effective Customer Service: </a:t>
            </a:r>
          </a:p>
          <a:p>
            <a:pPr lvl="2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CA" dirty="0"/>
              <a:t>Provide best in class service to help retain customers; earn customer’s trust by listening; being transparent about company’s policies, pricing, and services. </a:t>
            </a:r>
          </a:p>
          <a:p>
            <a:pPr lvl="2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CA" dirty="0"/>
              <a:t>Ease of doing business by making customers reach any department faster and with no time waiting, if needed a separate phone line or online booking.</a:t>
            </a:r>
            <a:endParaRPr lang="en-US" dirty="0"/>
          </a:p>
          <a:p>
            <a:pPr marL="742950" lvl="2" indent="-342900">
              <a:lnSpc>
                <a:spcPct val="107000"/>
              </a:lnSpc>
              <a:spcAft>
                <a:spcPts val="800"/>
              </a:spcAft>
            </a:pPr>
            <a:r>
              <a:rPr lang="en-CA" sz="1500" b="1" dirty="0">
                <a:solidFill>
                  <a:schemeClr val="tx1"/>
                </a:solidFill>
              </a:rPr>
              <a:t>Great place to work:  </a:t>
            </a:r>
          </a:p>
          <a:p>
            <a:pPr lvl="2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CA" dirty="0"/>
              <a:t>Continuing education and training for all levels of employees to maximize their effectiveness. Provide them tools and training to achieve KPIs/Goals and eventually earn incentives/bonuses. </a:t>
            </a:r>
          </a:p>
          <a:p>
            <a:pPr lvl="2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CA" dirty="0"/>
              <a:t>Management should consistently work on building a safety first and strong work culture, receiving feedback and addressing all complaints and personal needs.   </a:t>
            </a:r>
            <a:endParaRPr lang="en-US" dirty="0"/>
          </a:p>
          <a:p>
            <a:pPr lvl="2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CA" dirty="0"/>
              <a:t>Motivated employees know the company's vision and mission, they respect customers and co-workers, work to the best of their knowledge, and feel as if they are part of the success of the business. </a:t>
            </a:r>
            <a:endParaRPr lang="en-US" dirty="0"/>
          </a:p>
          <a:p>
            <a:endParaRPr lang="en-US" sz="1200" dirty="0"/>
          </a:p>
          <a:p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7993700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1F2B4773-3207-44CC-B7AC-892B704982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6" name="Straight Connector 9">
              <a:extLst>
                <a:ext uri="{FF2B5EF4-FFF2-40B4-BE49-F238E27FC236}">
                  <a16:creationId xmlns:a16="http://schemas.microsoft.com/office/drawing/2014/main" id="{2B8267CA-A7A5-4E11-9D92-4EAC3DD3E8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83D61B5-C6B4-4A4B-85AD-FEE7A54912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angle 23">
              <a:extLst>
                <a:ext uri="{FF2B5EF4-FFF2-40B4-BE49-F238E27FC236}">
                  <a16:creationId xmlns:a16="http://schemas.microsoft.com/office/drawing/2014/main" id="{A0B67FE4-688F-4497-8BFD-157613A697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25">
              <a:extLst>
                <a:ext uri="{FF2B5EF4-FFF2-40B4-BE49-F238E27FC236}">
                  <a16:creationId xmlns:a16="http://schemas.microsoft.com/office/drawing/2014/main" id="{3BF5BE1A-9BAC-4581-A82B-FD8FE31595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Isosceles Triangle 13">
              <a:extLst>
                <a:ext uri="{FF2B5EF4-FFF2-40B4-BE49-F238E27FC236}">
                  <a16:creationId xmlns:a16="http://schemas.microsoft.com/office/drawing/2014/main" id="{971E5644-6772-414A-8199-E30BFB02A5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>
              <a:extLst>
                <a:ext uri="{FF2B5EF4-FFF2-40B4-BE49-F238E27FC236}">
                  <a16:creationId xmlns:a16="http://schemas.microsoft.com/office/drawing/2014/main" id="{E8246D50-BB0C-408E-93FD-7B8D63A7F7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>
              <a:extLst>
                <a:ext uri="{FF2B5EF4-FFF2-40B4-BE49-F238E27FC236}">
                  <a16:creationId xmlns:a16="http://schemas.microsoft.com/office/drawing/2014/main" id="{AFBC5D22-68C1-44FB-8181-CB84ECAA83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9">
              <a:extLst>
                <a:ext uri="{FF2B5EF4-FFF2-40B4-BE49-F238E27FC236}">
                  <a16:creationId xmlns:a16="http://schemas.microsoft.com/office/drawing/2014/main" id="{FB6D0FCE-FBDB-4655-A1A7-640B1E86B5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17">
              <a:extLst>
                <a:ext uri="{FF2B5EF4-FFF2-40B4-BE49-F238E27FC236}">
                  <a16:creationId xmlns:a16="http://schemas.microsoft.com/office/drawing/2014/main" id="{BC8157DF-FD90-4AD6-B803-3AC0ACD8E6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Isosceles Triangle 18">
              <a:extLst>
                <a:ext uri="{FF2B5EF4-FFF2-40B4-BE49-F238E27FC236}">
                  <a16:creationId xmlns:a16="http://schemas.microsoft.com/office/drawing/2014/main" id="{3548B067-9D63-4D21-92EF-CBC9E6338C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9F4444CE-BC8D-4D61-B303-4C05614E62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2423CA5-E2E1-4789-B759-9906C1C940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"/>
            <a:ext cx="4660126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5" name="Isosceles Triangle 24">
            <a:extLst>
              <a:ext uri="{FF2B5EF4-FFF2-40B4-BE49-F238E27FC236}">
                <a16:creationId xmlns:a16="http://schemas.microsoft.com/office/drawing/2014/main" id="{73772B81-181F-48B7-8826-4D9686D15D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660127" y="-3"/>
            <a:ext cx="1056745" cy="6858001"/>
          </a:xfrm>
          <a:prstGeom prst="triangle">
            <a:avLst>
              <a:gd name="adj" fmla="val 100000"/>
            </a:avLst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1007" y="38117"/>
            <a:ext cx="4834131" cy="1375608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>
              <a:lnSpc>
                <a:spcPct val="90000"/>
              </a:lnSpc>
            </a:pPr>
            <a:br>
              <a:rPr lang="en-US" sz="2400" b="0" i="0" u="none" strike="noStrike" baseline="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2400" b="0" i="0" u="none" strike="noStrike" baseline="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3100" b="1" i="0" u="none" strike="noStrike" baseline="0" dirty="0">
                <a:solidFill>
                  <a:schemeClr val="tx2">
                    <a:lumMod val="75000"/>
                  </a:schemeClr>
                </a:solidFill>
              </a:rPr>
              <a:t>Analyze Cost of Labor </a:t>
            </a:r>
            <a:br>
              <a:rPr lang="en-US" sz="2400" b="0" i="0" u="none" strike="noStrike" baseline="0" dirty="0">
                <a:solidFill>
                  <a:schemeClr val="tx2">
                    <a:lumMod val="75000"/>
                  </a:schemeClr>
                </a:solidFill>
              </a:rPr>
            </a:br>
            <a:br>
              <a:rPr lang="en-US" sz="2400" b="0" i="0" u="none" strike="noStrike" baseline="0" dirty="0">
                <a:solidFill>
                  <a:schemeClr val="tx2">
                    <a:lumMod val="75000"/>
                  </a:schemeClr>
                </a:solidFill>
              </a:rPr>
            </a:br>
            <a:endParaRPr lang="en-US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-55902" y="363968"/>
            <a:ext cx="5036720" cy="6305280"/>
          </a:xfrm>
        </p:spPr>
        <p:txBody>
          <a:bodyPr vert="horz" lIns="91440" tIns="45720" rIns="91440" bIns="45720" rtlCol="0">
            <a:noAutofit/>
          </a:bodyPr>
          <a:lstStyle/>
          <a:p>
            <a:pPr indent="-285750">
              <a:lnSpc>
                <a:spcPct val="80000"/>
              </a:lnSpc>
            </a:pPr>
            <a:r>
              <a:rPr lang="en-CA" sz="1400" dirty="0">
                <a:solidFill>
                  <a:schemeClr val="bg1"/>
                </a:solidFill>
              </a:rPr>
              <a:t>ATD guide for Gross Profit as % of sales &gt;= 75% </a:t>
            </a:r>
          </a:p>
          <a:p>
            <a:pPr indent="-285750">
              <a:lnSpc>
                <a:spcPct val="80000"/>
              </a:lnSpc>
            </a:pPr>
            <a:r>
              <a:rPr lang="en-CA" sz="1200" dirty="0">
                <a:solidFill>
                  <a:schemeClr val="bg1"/>
                </a:solidFill>
              </a:rPr>
              <a:t>Customer pay contribution is lower than guide at 67%. 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en-CA" sz="1000" dirty="0">
                <a:solidFill>
                  <a:schemeClr val="bg1"/>
                </a:solidFill>
              </a:rPr>
              <a:t>This is driven by variable customer pay labor rates that ranges from competitive rate of $98 to our maintenance rate equalling $148 and to std. repair rate of $168. 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en-CA" sz="1200" dirty="0">
                <a:solidFill>
                  <a:schemeClr val="bg1"/>
                </a:solidFill>
                <a:latin typeface="Calibri" panose="020F0502020204030204" pitchFamily="34" charset="0"/>
              </a:rPr>
              <a:t>To improve numbers, beginning 2024, we are moving to a consistent and competitive labor rate from various discounted levels. This will improve our gross to the target 75%</a:t>
            </a:r>
          </a:p>
          <a:p>
            <a:pPr indent="-285750">
              <a:lnSpc>
                <a:spcPct val="80000"/>
              </a:lnSpc>
            </a:pPr>
            <a:r>
              <a:rPr lang="en-CA" sz="1200" dirty="0">
                <a:solidFill>
                  <a:schemeClr val="bg1"/>
                </a:solidFill>
              </a:rPr>
              <a:t>Internal labor has the lowest gross profit retention at 36%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en-CA" sz="1000" dirty="0">
                <a:solidFill>
                  <a:schemeClr val="bg1"/>
                </a:solidFill>
              </a:rPr>
              <a:t>Mainly due to lowest labor rates at $140-$147. Another contributing factor was the low number of sales in new and used truck departments for the month of November 2023.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en-CA" sz="1200" dirty="0">
                <a:solidFill>
                  <a:schemeClr val="bg1"/>
                </a:solidFill>
                <a:latin typeface="Calibri" panose="020F0502020204030204" pitchFamily="34" charset="0"/>
              </a:rPr>
              <a:t>2024 sales projections are higher than last year and will drive our internal gross contribution.</a:t>
            </a:r>
          </a:p>
          <a:p>
            <a:pPr indent="-285750">
              <a:lnSpc>
                <a:spcPct val="80000"/>
              </a:lnSpc>
            </a:pPr>
            <a:r>
              <a:rPr lang="en-CA" sz="1200" dirty="0">
                <a:solidFill>
                  <a:schemeClr val="bg1"/>
                </a:solidFill>
              </a:rPr>
              <a:t>With fixed labor rates, warranty has the highest gross profit at 77%</a:t>
            </a:r>
            <a:endParaRPr lang="en-US" sz="1200" dirty="0">
              <a:solidFill>
                <a:schemeClr val="bg1"/>
              </a:solidFill>
            </a:endParaRPr>
          </a:p>
          <a:p>
            <a:pPr indent="-285750">
              <a:lnSpc>
                <a:spcPct val="80000"/>
              </a:lnSpc>
            </a:pPr>
            <a:endParaRPr lang="en-CA" sz="1200" dirty="0">
              <a:solidFill>
                <a:schemeClr val="bg1"/>
              </a:solidFill>
            </a:endParaRPr>
          </a:p>
          <a:p>
            <a:pPr indent="-285750">
              <a:lnSpc>
                <a:spcPct val="80000"/>
              </a:lnSpc>
            </a:pPr>
            <a:r>
              <a:rPr lang="en-CA" sz="1200" dirty="0">
                <a:solidFill>
                  <a:schemeClr val="bg1"/>
                </a:solidFill>
              </a:rPr>
              <a:t>ATD guide recommends 70% total labor sales should come from customer pay labor and rest 30% from internal and warranty labor. 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en-CA" sz="1000" dirty="0">
                <a:solidFill>
                  <a:schemeClr val="bg1"/>
                </a:solidFill>
              </a:rPr>
              <a:t>We are currently heavy on customer pay that brings us the highest gross. 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en-CA" sz="1000" dirty="0">
                <a:solidFill>
                  <a:schemeClr val="bg1"/>
                </a:solidFill>
              </a:rPr>
              <a:t>Higher 2024 sales projections will get us closer to 70-30% labor sales distribution across the three categories.  </a:t>
            </a:r>
          </a:p>
          <a:p>
            <a:pPr indent="-285750">
              <a:lnSpc>
                <a:spcPct val="80000"/>
              </a:lnSpc>
            </a:pPr>
            <a:r>
              <a:rPr lang="en-CA" sz="1200" dirty="0">
                <a:solidFill>
                  <a:schemeClr val="bg1"/>
                </a:solidFill>
              </a:rPr>
              <a:t>The average technician efficiency in Nov ‘23 is at 67% well below the guide of 115-125%.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en-CA" sz="1200" dirty="0">
                <a:solidFill>
                  <a:schemeClr val="bg1"/>
                </a:solidFill>
                <a:latin typeface="Calibri" panose="020F0502020204030204" pitchFamily="34" charset="0"/>
              </a:rPr>
              <a:t>Mostly driven by current personnel mix: Higher number of apprentices compared to 310T technicians. Apprentices bill less hours related to experienced techs.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en-CA" sz="1200" dirty="0">
                <a:solidFill>
                  <a:schemeClr val="bg1"/>
                </a:solidFill>
                <a:latin typeface="Calibri" panose="020F0502020204030204" pitchFamily="34" charset="0"/>
              </a:rPr>
              <a:t>We believe continuous training will help us improve efficiency numbers</a:t>
            </a:r>
          </a:p>
          <a:p>
            <a:pPr lvl="1">
              <a:lnSpc>
                <a:spcPct val="80000"/>
              </a:lnSpc>
            </a:pPr>
            <a:endParaRPr lang="en-CA" sz="1000" dirty="0">
              <a:solidFill>
                <a:schemeClr val="bg1"/>
              </a:solidFill>
            </a:endParaRPr>
          </a:p>
          <a:p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13C7458-DA24-F237-C3DF-C71C1375DC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4351" y="1230059"/>
            <a:ext cx="6274335" cy="3298594"/>
          </a:xfrm>
          <a:prstGeom prst="rect">
            <a:avLst/>
          </a:prstGeom>
        </p:spPr>
      </p:pic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B2205F6E-03C6-4E92-877C-E2482F6599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755696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7641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1F2B4773-3207-44CC-B7AC-892B704982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2B8267CA-A7A5-4E11-9D92-4EAC3DD3E8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E83D61B5-C6B4-4A4B-85AD-FEE7A54912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 23">
              <a:extLst>
                <a:ext uri="{FF2B5EF4-FFF2-40B4-BE49-F238E27FC236}">
                  <a16:creationId xmlns:a16="http://schemas.microsoft.com/office/drawing/2014/main" id="{A0B67FE4-688F-4497-8BFD-157613A697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25">
              <a:extLst>
                <a:ext uri="{FF2B5EF4-FFF2-40B4-BE49-F238E27FC236}">
                  <a16:creationId xmlns:a16="http://schemas.microsoft.com/office/drawing/2014/main" id="{3BF5BE1A-9BAC-4581-A82B-FD8FE31595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Isosceles Triangle 16">
              <a:extLst>
                <a:ext uri="{FF2B5EF4-FFF2-40B4-BE49-F238E27FC236}">
                  <a16:creationId xmlns:a16="http://schemas.microsoft.com/office/drawing/2014/main" id="{971E5644-6772-414A-8199-E30BFB02A5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7">
              <a:extLst>
                <a:ext uri="{FF2B5EF4-FFF2-40B4-BE49-F238E27FC236}">
                  <a16:creationId xmlns:a16="http://schemas.microsoft.com/office/drawing/2014/main" id="{E8246D50-BB0C-408E-93FD-7B8D63A7F7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>
              <a:extLst>
                <a:ext uri="{FF2B5EF4-FFF2-40B4-BE49-F238E27FC236}">
                  <a16:creationId xmlns:a16="http://schemas.microsoft.com/office/drawing/2014/main" id="{AFBC5D22-68C1-44FB-8181-CB84ECAA83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>
              <a:extLst>
                <a:ext uri="{FF2B5EF4-FFF2-40B4-BE49-F238E27FC236}">
                  <a16:creationId xmlns:a16="http://schemas.microsoft.com/office/drawing/2014/main" id="{FB6D0FCE-FBDB-4655-A1A7-640B1E86B5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0">
              <a:extLst>
                <a:ext uri="{FF2B5EF4-FFF2-40B4-BE49-F238E27FC236}">
                  <a16:creationId xmlns:a16="http://schemas.microsoft.com/office/drawing/2014/main" id="{BC8157DF-FD90-4AD6-B803-3AC0ACD8E6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21">
              <a:extLst>
                <a:ext uri="{FF2B5EF4-FFF2-40B4-BE49-F238E27FC236}">
                  <a16:creationId xmlns:a16="http://schemas.microsoft.com/office/drawing/2014/main" id="{3548B067-9D63-4D21-92EF-CBC9E6338C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9F4444CE-BC8D-4D61-B303-4C05614E62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2423CA5-E2E1-4789-B759-9906C1C940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"/>
            <a:ext cx="4660126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8" name="Isosceles Triangle 27">
            <a:extLst>
              <a:ext uri="{FF2B5EF4-FFF2-40B4-BE49-F238E27FC236}">
                <a16:creationId xmlns:a16="http://schemas.microsoft.com/office/drawing/2014/main" id="{73772B81-181F-48B7-8826-4D9686D15D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660127" y="-3"/>
            <a:ext cx="1056745" cy="6858001"/>
          </a:xfrm>
          <a:prstGeom prst="triangle">
            <a:avLst>
              <a:gd name="adj" fmla="val 100000"/>
            </a:avLst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53024" y="220809"/>
            <a:ext cx="5282272" cy="1375608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>
              <a:lnSpc>
                <a:spcPct val="90000"/>
              </a:lnSpc>
            </a:pPr>
            <a:br>
              <a:rPr lang="en-US" sz="24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3100" b="1" dirty="0">
                <a:solidFill>
                  <a:schemeClr val="tx2">
                    <a:lumMod val="75000"/>
                  </a:schemeClr>
                </a:solidFill>
              </a:rPr>
              <a:t>Changes in Expense Structure </a:t>
            </a:r>
            <a:br>
              <a:rPr lang="en-US" sz="2400" dirty="0">
                <a:solidFill>
                  <a:schemeClr val="tx2">
                    <a:lumMod val="75000"/>
                  </a:schemeClr>
                </a:solidFill>
              </a:rPr>
            </a:br>
            <a:br>
              <a:rPr lang="en-US" sz="2400" dirty="0">
                <a:solidFill>
                  <a:schemeClr val="tx2">
                    <a:lumMod val="75000"/>
                  </a:schemeClr>
                </a:solidFill>
              </a:rPr>
            </a:br>
            <a:br>
              <a:rPr lang="en-US" sz="2400" dirty="0">
                <a:solidFill>
                  <a:schemeClr val="tx2">
                    <a:lumMod val="75000"/>
                  </a:schemeClr>
                </a:solidFill>
              </a:rPr>
            </a:br>
            <a:endParaRPr lang="en-US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0C88574-173E-B220-CACA-14712D4445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5526" y="1596417"/>
            <a:ext cx="7103039" cy="2986481"/>
          </a:xfrm>
          <a:prstGeom prst="rect">
            <a:avLst/>
          </a:prstGeom>
        </p:spPr>
      </p:pic>
      <p:sp>
        <p:nvSpPr>
          <p:cNvPr id="30" name="Isosceles Triangle 29">
            <a:extLst>
              <a:ext uri="{FF2B5EF4-FFF2-40B4-BE49-F238E27FC236}">
                <a16:creationId xmlns:a16="http://schemas.microsoft.com/office/drawing/2014/main" id="{B2205F6E-03C6-4E92-877C-E2482F6599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755696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D5532DE-2CE8-F3DE-34F3-DC406EB77DA6}"/>
              </a:ext>
            </a:extLst>
          </p:cNvPr>
          <p:cNvSpPr txBox="1">
            <a:spLocks/>
          </p:cNvSpPr>
          <p:nvPr/>
        </p:nvSpPr>
        <p:spPr>
          <a:xfrm>
            <a:off x="55773" y="819155"/>
            <a:ext cx="4873680" cy="45410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>
              <a:lnSpc>
                <a:spcPct val="80000"/>
              </a:lnSpc>
            </a:pPr>
            <a:r>
              <a:rPr lang="en-CA" sz="1400" dirty="0">
                <a:solidFill>
                  <a:schemeClr val="bg1"/>
                </a:solidFill>
              </a:rPr>
              <a:t>Personnel (salaries, bonuses, benefits), </a:t>
            </a:r>
          </a:p>
          <a:p>
            <a:pPr lvl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CA" sz="1100" dirty="0">
                <a:solidFill>
                  <a:schemeClr val="bg1"/>
                </a:solidFill>
              </a:rPr>
              <a:t>Introduction of New Bonus Program: The increase in our Personnel expenses was due to a newly introduced bonus program for our technicians and service management team. </a:t>
            </a:r>
          </a:p>
          <a:p>
            <a:pPr lvl="2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CA" sz="900" dirty="0">
                <a:solidFill>
                  <a:schemeClr val="bg1"/>
                </a:solidFill>
              </a:rPr>
              <a:t>It was introduced to boost morale and show our appreciation to those who achieve a higher standard. </a:t>
            </a:r>
          </a:p>
          <a:p>
            <a:pPr lvl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CA" sz="1100" dirty="0">
                <a:solidFill>
                  <a:schemeClr val="bg1"/>
                </a:solidFill>
              </a:rPr>
              <a:t>We expect the new bonus structure will result in an increase a min. of 1 billed hour per RO resulting in a potential ~$47K in labor gross profit per month.  </a:t>
            </a:r>
          </a:p>
          <a:p>
            <a:pPr lvl="1">
              <a:lnSpc>
                <a:spcPct val="80000"/>
              </a:lnSpc>
            </a:pPr>
            <a:endParaRPr lang="en-CA" sz="1050" dirty="0">
              <a:solidFill>
                <a:schemeClr val="bg1"/>
              </a:solidFill>
            </a:endParaRPr>
          </a:p>
          <a:p>
            <a:pPr marL="342900" lvl="1">
              <a:lnSpc>
                <a:spcPct val="80000"/>
              </a:lnSpc>
            </a:pPr>
            <a:r>
              <a:rPr lang="en-CA" sz="1400" dirty="0">
                <a:solidFill>
                  <a:schemeClr val="bg1"/>
                </a:solidFill>
              </a:rPr>
              <a:t>Semi-fixed (advertisement, utilities, training, travel, office supplies etc.), and </a:t>
            </a:r>
          </a:p>
          <a:p>
            <a:pPr lvl="1">
              <a:lnSpc>
                <a:spcPct val="80000"/>
              </a:lnSpc>
            </a:pPr>
            <a:endParaRPr lang="en-CA" sz="1050" dirty="0">
              <a:solidFill>
                <a:schemeClr val="bg1"/>
              </a:solidFill>
            </a:endParaRPr>
          </a:p>
          <a:p>
            <a:pPr lvl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CA" sz="1100" dirty="0">
                <a:solidFill>
                  <a:schemeClr val="bg1"/>
                </a:solidFill>
              </a:rPr>
              <a:t>Nov ’23 brought a unique situation when dealing with American funds and Canadian funds and how those monies were allocated between the two banking institutions. </a:t>
            </a:r>
          </a:p>
          <a:p>
            <a:pPr lvl="2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CA" sz="900" dirty="0">
                <a:solidFill>
                  <a:schemeClr val="bg1"/>
                </a:solidFill>
              </a:rPr>
              <a:t>Adjustments were made to all departments to reflect these transactions which brought an increase in our Semi-fixed expenses. There is no direct control over this allocation.  </a:t>
            </a:r>
            <a:endParaRPr lang="en-US" sz="900" dirty="0">
              <a:solidFill>
                <a:schemeClr val="bg1"/>
              </a:solidFill>
            </a:endParaRPr>
          </a:p>
          <a:p>
            <a:pPr marL="342900" lvl="1">
              <a:lnSpc>
                <a:spcPct val="80000"/>
              </a:lnSpc>
            </a:pPr>
            <a:r>
              <a:rPr lang="en-CA" sz="1400" dirty="0">
                <a:solidFill>
                  <a:schemeClr val="bg1"/>
                </a:solidFill>
              </a:rPr>
              <a:t>Fixed (rent, insurance, depreciation)</a:t>
            </a:r>
          </a:p>
          <a:p>
            <a:pPr marL="742950" lvl="2">
              <a:lnSpc>
                <a:spcPct val="80000"/>
              </a:lnSpc>
            </a:pPr>
            <a:r>
              <a:rPr lang="en-CA" sz="1100" dirty="0">
                <a:solidFill>
                  <a:schemeClr val="bg1"/>
                </a:solidFill>
              </a:rPr>
              <a:t>No direct control over these expenses. </a:t>
            </a:r>
          </a:p>
          <a:p>
            <a:pPr lvl="1">
              <a:lnSpc>
                <a:spcPct val="80000"/>
              </a:lnSpc>
            </a:pPr>
            <a:endParaRPr lang="en-CA" sz="1050" dirty="0">
              <a:solidFill>
                <a:schemeClr val="bg1"/>
              </a:solidFill>
            </a:endParaRPr>
          </a:p>
          <a:p>
            <a:pPr lvl="1">
              <a:lnSpc>
                <a:spcPct val="80000"/>
              </a:lnSpc>
            </a:pPr>
            <a:endParaRPr lang="en-CA" sz="1050" dirty="0">
              <a:solidFill>
                <a:schemeClr val="bg1"/>
              </a:solidFill>
            </a:endParaRPr>
          </a:p>
          <a:p>
            <a:pPr lvl="1">
              <a:lnSpc>
                <a:spcPct val="80000"/>
              </a:lnSpc>
            </a:pPr>
            <a:endParaRPr lang="en-CA" sz="1050" dirty="0">
              <a:solidFill>
                <a:schemeClr val="bg1"/>
              </a:solidFill>
            </a:endParaRPr>
          </a:p>
          <a:p>
            <a:pPr lvl="1">
              <a:lnSpc>
                <a:spcPct val="80000"/>
              </a:lnSpc>
            </a:pPr>
            <a:endParaRPr lang="en-CA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592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10">
            <a:extLst>
              <a:ext uri="{FF2B5EF4-FFF2-40B4-BE49-F238E27FC236}">
                <a16:creationId xmlns:a16="http://schemas.microsoft.com/office/drawing/2014/main" id="{1F2B4773-3207-44CC-B7AC-892B704982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B8267CA-A7A5-4E11-9D92-4EAC3DD3E8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E83D61B5-C6B4-4A4B-85AD-FEE7A54912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23">
              <a:extLst>
                <a:ext uri="{FF2B5EF4-FFF2-40B4-BE49-F238E27FC236}">
                  <a16:creationId xmlns:a16="http://schemas.microsoft.com/office/drawing/2014/main" id="{A0B67FE4-688F-4497-8BFD-157613A697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25">
              <a:extLst>
                <a:ext uri="{FF2B5EF4-FFF2-40B4-BE49-F238E27FC236}">
                  <a16:creationId xmlns:a16="http://schemas.microsoft.com/office/drawing/2014/main" id="{3BF5BE1A-9BAC-4581-A82B-FD8FE31595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971E5644-6772-414A-8199-E30BFB02A5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7">
              <a:extLst>
                <a:ext uri="{FF2B5EF4-FFF2-40B4-BE49-F238E27FC236}">
                  <a16:creationId xmlns:a16="http://schemas.microsoft.com/office/drawing/2014/main" id="{E8246D50-BB0C-408E-93FD-7B8D63A7F7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8">
              <a:extLst>
                <a:ext uri="{FF2B5EF4-FFF2-40B4-BE49-F238E27FC236}">
                  <a16:creationId xmlns:a16="http://schemas.microsoft.com/office/drawing/2014/main" id="{AFBC5D22-68C1-44FB-8181-CB84ECAA83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29">
              <a:extLst>
                <a:ext uri="{FF2B5EF4-FFF2-40B4-BE49-F238E27FC236}">
                  <a16:creationId xmlns:a16="http://schemas.microsoft.com/office/drawing/2014/main" id="{FB6D0FCE-FBDB-4655-A1A7-640B1E86B5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BC8157DF-FD90-4AD6-B803-3AC0ACD8E6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Isosceles Triangle 20">
              <a:extLst>
                <a:ext uri="{FF2B5EF4-FFF2-40B4-BE49-F238E27FC236}">
                  <a16:creationId xmlns:a16="http://schemas.microsoft.com/office/drawing/2014/main" id="{3548B067-9D63-4D21-92EF-CBC9E6338C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 useBgFill="1">
        <p:nvSpPr>
          <p:cNvPr id="10" name="Rectangle 22">
            <a:extLst>
              <a:ext uri="{FF2B5EF4-FFF2-40B4-BE49-F238E27FC236}">
                <a16:creationId xmlns:a16="http://schemas.microsoft.com/office/drawing/2014/main" id="{9F4444CE-BC8D-4D61-B303-4C05614E62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4">
            <a:extLst>
              <a:ext uri="{FF2B5EF4-FFF2-40B4-BE49-F238E27FC236}">
                <a16:creationId xmlns:a16="http://schemas.microsoft.com/office/drawing/2014/main" id="{62423CA5-E2E1-4789-B759-9906C1C940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"/>
            <a:ext cx="4660126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4" name="Isosceles Triangle 26">
            <a:extLst>
              <a:ext uri="{FF2B5EF4-FFF2-40B4-BE49-F238E27FC236}">
                <a16:creationId xmlns:a16="http://schemas.microsoft.com/office/drawing/2014/main" id="{73772B81-181F-48B7-8826-4D9686D15D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660127" y="-3"/>
            <a:ext cx="1056745" cy="6858001"/>
          </a:xfrm>
          <a:prstGeom prst="triangle">
            <a:avLst>
              <a:gd name="adj" fmla="val 100000"/>
            </a:avLst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5BF5078-ADDC-8C80-10E6-9209C78980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7141" y="1521870"/>
            <a:ext cx="5941376" cy="4319085"/>
          </a:xfrm>
          <a:prstGeom prst="rect">
            <a:avLst/>
          </a:prstGeom>
          <a:ln w="15875">
            <a:solidFill>
              <a:schemeClr val="tx2"/>
            </a:solidFill>
          </a:ln>
        </p:spPr>
      </p:pic>
      <p:sp>
        <p:nvSpPr>
          <p:cNvPr id="26" name="Isosceles Triangle 28">
            <a:extLst>
              <a:ext uri="{FF2B5EF4-FFF2-40B4-BE49-F238E27FC236}">
                <a16:creationId xmlns:a16="http://schemas.microsoft.com/office/drawing/2014/main" id="{B2205F6E-03C6-4E92-877C-E2482F6599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755696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8A389FD-79C5-F6CA-E0DB-904B08F1E384}"/>
              </a:ext>
            </a:extLst>
          </p:cNvPr>
          <p:cNvSpPr txBox="1">
            <a:spLocks/>
          </p:cNvSpPr>
          <p:nvPr/>
        </p:nvSpPr>
        <p:spPr>
          <a:xfrm>
            <a:off x="6053024" y="220809"/>
            <a:ext cx="5282272" cy="13756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lnSpc>
                <a:spcPct val="90000"/>
              </a:lnSpc>
            </a:pPr>
            <a:br>
              <a:rPr lang="en-US" sz="24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3100" b="1" dirty="0">
                <a:solidFill>
                  <a:schemeClr val="tx2">
                    <a:lumMod val="75000"/>
                  </a:schemeClr>
                </a:solidFill>
              </a:rPr>
              <a:t>Productivity</a:t>
            </a:r>
            <a:br>
              <a:rPr lang="en-US" sz="2400" dirty="0">
                <a:solidFill>
                  <a:schemeClr val="tx2">
                    <a:lumMod val="75000"/>
                  </a:schemeClr>
                </a:solidFill>
              </a:rPr>
            </a:br>
            <a:br>
              <a:rPr lang="en-US" sz="2400" dirty="0">
                <a:solidFill>
                  <a:schemeClr val="tx2">
                    <a:lumMod val="75000"/>
                  </a:schemeClr>
                </a:solidFill>
              </a:rPr>
            </a:br>
            <a:br>
              <a:rPr lang="en-US" sz="2400" dirty="0">
                <a:solidFill>
                  <a:schemeClr val="tx2">
                    <a:lumMod val="75000"/>
                  </a:schemeClr>
                </a:solidFill>
              </a:rPr>
            </a:br>
            <a:endParaRPr lang="en-US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4C778480-D9F0-C7EC-86BD-3451A4CC55EE}"/>
              </a:ext>
            </a:extLst>
          </p:cNvPr>
          <p:cNvSpPr txBox="1">
            <a:spLocks/>
          </p:cNvSpPr>
          <p:nvPr/>
        </p:nvSpPr>
        <p:spPr>
          <a:xfrm>
            <a:off x="-124691" y="489163"/>
            <a:ext cx="5014246" cy="45410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>
              <a:lnSpc>
                <a:spcPct val="80000"/>
              </a:lnSpc>
            </a:pPr>
            <a:r>
              <a:rPr lang="en-CA" sz="1400" dirty="0">
                <a:solidFill>
                  <a:schemeClr val="bg1"/>
                </a:solidFill>
              </a:rPr>
              <a:t>ATD guide for technician proficiency is 100-110%</a:t>
            </a:r>
          </a:p>
          <a:p>
            <a:pPr marL="342900" lvl="1">
              <a:lnSpc>
                <a:spcPct val="80000"/>
              </a:lnSpc>
            </a:pPr>
            <a:r>
              <a:rPr lang="en-CA" sz="1400" dirty="0">
                <a:solidFill>
                  <a:schemeClr val="bg1"/>
                </a:solidFill>
              </a:rPr>
              <a:t>For Nov ’23, we are at 62.17%</a:t>
            </a:r>
          </a:p>
          <a:p>
            <a:pPr lvl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CA" sz="1200" dirty="0">
                <a:solidFill>
                  <a:schemeClr val="bg1"/>
                </a:solidFill>
              </a:rPr>
              <a:t>We had multiple apprentices attending trade school during this month. We believe this focus on training and nurturing of our techs, will result in improved proficiency numbers soon. </a:t>
            </a:r>
          </a:p>
          <a:p>
            <a:pPr lvl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CA" sz="1200" dirty="0">
                <a:solidFill>
                  <a:schemeClr val="bg1"/>
                </a:solidFill>
              </a:rPr>
              <a:t>Higher focus will be placed on regular management reviews to understand the reasons behind unapplied hours. </a:t>
            </a:r>
          </a:p>
          <a:p>
            <a:pPr lvl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CA" sz="1200" dirty="0">
                <a:solidFill>
                  <a:schemeClr val="bg1"/>
                </a:solidFill>
              </a:rPr>
              <a:t>More responsibility will be placed on the foremen to influence operations by controlling all activities related to ROs and by providing immediate support and assistance when needed.  </a:t>
            </a:r>
          </a:p>
          <a:p>
            <a:pPr lvl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CA" sz="1200" dirty="0">
                <a:solidFill>
                  <a:schemeClr val="bg1"/>
                </a:solidFill>
              </a:rPr>
              <a:t>Emphasis will be on training and educating the larger team</a:t>
            </a:r>
          </a:p>
          <a:p>
            <a:pPr lvl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CA" sz="1200" dirty="0">
                <a:solidFill>
                  <a:schemeClr val="bg1"/>
                </a:solidFill>
              </a:rPr>
              <a:t>We expect the new bonus structure will help as well.</a:t>
            </a:r>
          </a:p>
          <a:p>
            <a:pPr lvl="1">
              <a:lnSpc>
                <a:spcPct val="80000"/>
              </a:lnSpc>
            </a:pPr>
            <a:endParaRPr lang="en-CA" sz="1050" dirty="0">
              <a:solidFill>
                <a:schemeClr val="bg1"/>
              </a:solidFill>
            </a:endParaRPr>
          </a:p>
          <a:p>
            <a:pPr marL="342900" lvl="1">
              <a:lnSpc>
                <a:spcPct val="80000"/>
              </a:lnSpc>
            </a:pPr>
            <a:r>
              <a:rPr lang="en-CA" sz="1400" dirty="0">
                <a:solidFill>
                  <a:schemeClr val="bg1"/>
                </a:solidFill>
              </a:rPr>
              <a:t>Is the current ELR enough for us to achieve 75% gross?</a:t>
            </a:r>
          </a:p>
          <a:p>
            <a:pPr lvl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CA" sz="1200" dirty="0">
                <a:solidFill>
                  <a:schemeClr val="bg1"/>
                </a:solidFill>
              </a:rPr>
              <a:t>The math shows that we need our ELR to be at $196.52 to make 75% GP.</a:t>
            </a:r>
          </a:p>
          <a:p>
            <a:pPr lvl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CA" sz="1200" dirty="0">
                <a:solidFill>
                  <a:schemeClr val="bg1"/>
                </a:solidFill>
              </a:rPr>
              <a:t>The new 2024 improved consistent labor rate will help us get to improved gross and productivity </a:t>
            </a:r>
          </a:p>
          <a:p>
            <a:pPr lvl="1">
              <a:lnSpc>
                <a:spcPct val="80000"/>
              </a:lnSpc>
            </a:pPr>
            <a:endParaRPr lang="en-CA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477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1F2B4773-3207-44CC-B7AC-892B704982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2B8267CA-A7A5-4E11-9D92-4EAC3DD3E8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E83D61B5-C6B4-4A4B-85AD-FEE7A54912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23">
              <a:extLst>
                <a:ext uri="{FF2B5EF4-FFF2-40B4-BE49-F238E27FC236}">
                  <a16:creationId xmlns:a16="http://schemas.microsoft.com/office/drawing/2014/main" id="{A0B67FE4-688F-4497-8BFD-157613A697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5">
              <a:extLst>
                <a:ext uri="{FF2B5EF4-FFF2-40B4-BE49-F238E27FC236}">
                  <a16:creationId xmlns:a16="http://schemas.microsoft.com/office/drawing/2014/main" id="{3BF5BE1A-9BAC-4581-A82B-FD8FE31595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971E5644-6772-414A-8199-E30BFB02A5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27">
              <a:extLst>
                <a:ext uri="{FF2B5EF4-FFF2-40B4-BE49-F238E27FC236}">
                  <a16:creationId xmlns:a16="http://schemas.microsoft.com/office/drawing/2014/main" id="{E8246D50-BB0C-408E-93FD-7B8D63A7F7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28">
              <a:extLst>
                <a:ext uri="{FF2B5EF4-FFF2-40B4-BE49-F238E27FC236}">
                  <a16:creationId xmlns:a16="http://schemas.microsoft.com/office/drawing/2014/main" id="{AFBC5D22-68C1-44FB-8181-CB84ECAA83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9">
              <a:extLst>
                <a:ext uri="{FF2B5EF4-FFF2-40B4-BE49-F238E27FC236}">
                  <a16:creationId xmlns:a16="http://schemas.microsoft.com/office/drawing/2014/main" id="{FB6D0FCE-FBDB-4655-A1A7-640B1E86B5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BC8157DF-FD90-4AD6-B803-3AC0ACD8E6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>
              <a:extLst>
                <a:ext uri="{FF2B5EF4-FFF2-40B4-BE49-F238E27FC236}">
                  <a16:creationId xmlns:a16="http://schemas.microsoft.com/office/drawing/2014/main" id="{3548B067-9D63-4D21-92EF-CBC9E6338C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9F4444CE-BC8D-4D61-B303-4C05614E62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2423CA5-E2E1-4789-B759-9906C1C940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"/>
            <a:ext cx="4660126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9" name="Isosceles Triangle 28">
            <a:extLst>
              <a:ext uri="{FF2B5EF4-FFF2-40B4-BE49-F238E27FC236}">
                <a16:creationId xmlns:a16="http://schemas.microsoft.com/office/drawing/2014/main" id="{73772B81-181F-48B7-8826-4D9686D15D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660127" y="-3"/>
            <a:ext cx="1056745" cy="6858001"/>
          </a:xfrm>
          <a:prstGeom prst="triangle">
            <a:avLst>
              <a:gd name="adj" fmla="val 100000"/>
            </a:avLst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31" name="Isosceles Triangle 30">
            <a:extLst>
              <a:ext uri="{FF2B5EF4-FFF2-40B4-BE49-F238E27FC236}">
                <a16:creationId xmlns:a16="http://schemas.microsoft.com/office/drawing/2014/main" id="{B2205F6E-03C6-4E92-877C-E2482F6599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755696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4359C70-85B2-F334-A276-D02E4DA2E4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5100" y="1533086"/>
            <a:ext cx="6876288" cy="4418362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81C697D-2BC8-C9A0-6E50-D7A986ABFFF2}"/>
              </a:ext>
            </a:extLst>
          </p:cNvPr>
          <p:cNvSpPr txBox="1">
            <a:spLocks/>
          </p:cNvSpPr>
          <p:nvPr/>
        </p:nvSpPr>
        <p:spPr>
          <a:xfrm>
            <a:off x="6053024" y="220809"/>
            <a:ext cx="5282272" cy="13756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lnSpc>
                <a:spcPct val="90000"/>
              </a:lnSpc>
            </a:pPr>
            <a:br>
              <a:rPr lang="en-US" sz="24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3100" b="1" dirty="0">
                <a:solidFill>
                  <a:schemeClr val="tx2">
                    <a:lumMod val="75000"/>
                  </a:schemeClr>
                </a:solidFill>
              </a:rPr>
              <a:t>Facility</a:t>
            </a:r>
            <a:br>
              <a:rPr lang="en-US" sz="2400" dirty="0">
                <a:solidFill>
                  <a:schemeClr val="tx2">
                    <a:lumMod val="75000"/>
                  </a:schemeClr>
                </a:solidFill>
              </a:rPr>
            </a:br>
            <a:br>
              <a:rPr lang="en-US" sz="2400" dirty="0">
                <a:solidFill>
                  <a:schemeClr val="tx2">
                    <a:lumMod val="75000"/>
                  </a:schemeClr>
                </a:solidFill>
              </a:rPr>
            </a:br>
            <a:br>
              <a:rPr lang="en-US" sz="2400" dirty="0">
                <a:solidFill>
                  <a:schemeClr val="tx2">
                    <a:lumMod val="75000"/>
                  </a:schemeClr>
                </a:solidFill>
              </a:rPr>
            </a:br>
            <a:endParaRPr lang="en-US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74D9088-42C7-0EF2-40B8-242D782D746D}"/>
              </a:ext>
            </a:extLst>
          </p:cNvPr>
          <p:cNvSpPr txBox="1">
            <a:spLocks/>
          </p:cNvSpPr>
          <p:nvPr/>
        </p:nvSpPr>
        <p:spPr>
          <a:xfrm>
            <a:off x="-12429" y="777498"/>
            <a:ext cx="5014246" cy="45410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>
              <a:lnSpc>
                <a:spcPct val="80000"/>
              </a:lnSpc>
            </a:pPr>
            <a:r>
              <a:rPr lang="en-CA" dirty="0">
                <a:solidFill>
                  <a:schemeClr val="bg1"/>
                </a:solidFill>
              </a:rPr>
              <a:t>ATD guide for facility utilization is 65%</a:t>
            </a:r>
          </a:p>
          <a:p>
            <a:pPr marL="342900" lvl="1">
              <a:lnSpc>
                <a:spcPct val="80000"/>
              </a:lnSpc>
            </a:pPr>
            <a:endParaRPr lang="en-CA" dirty="0">
              <a:solidFill>
                <a:schemeClr val="bg1"/>
              </a:solidFill>
            </a:endParaRPr>
          </a:p>
          <a:p>
            <a:pPr marL="742950" lvl="2">
              <a:lnSpc>
                <a:spcPct val="80000"/>
              </a:lnSpc>
            </a:pPr>
            <a:r>
              <a:rPr lang="en-CA" dirty="0">
                <a:solidFill>
                  <a:schemeClr val="bg1"/>
                </a:solidFill>
              </a:rPr>
              <a:t>For Nov ’23, we are well below at 32.23%</a:t>
            </a:r>
          </a:p>
          <a:p>
            <a:pPr lvl="2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CA" dirty="0">
                <a:solidFill>
                  <a:schemeClr val="bg1"/>
                </a:solidFill>
              </a:rPr>
              <a:t>We currently run a 2-shift schedule. </a:t>
            </a:r>
          </a:p>
          <a:p>
            <a:pPr lvl="2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CA" dirty="0">
                <a:solidFill>
                  <a:schemeClr val="bg1"/>
                </a:solidFill>
              </a:rPr>
              <a:t>Current focus is to improve and implement new policies and procedures with regards to:</a:t>
            </a:r>
          </a:p>
          <a:p>
            <a:pPr lvl="3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en-CA" sz="1050" dirty="0">
                <a:solidFill>
                  <a:schemeClr val="bg1"/>
                </a:solidFill>
              </a:rPr>
              <a:t>Management of break times, </a:t>
            </a:r>
          </a:p>
          <a:p>
            <a:pPr lvl="3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en-CA" sz="1050" dirty="0">
                <a:solidFill>
                  <a:schemeClr val="bg1"/>
                </a:solidFill>
              </a:rPr>
              <a:t>Accurate quoting of newly revised times and rates,</a:t>
            </a:r>
          </a:p>
          <a:p>
            <a:pPr lvl="3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en-CA" sz="1050" dirty="0">
                <a:solidFill>
                  <a:schemeClr val="bg1"/>
                </a:solidFill>
              </a:rPr>
              <a:t>Improved communication throughout the entire dealership and shop organization. </a:t>
            </a:r>
          </a:p>
          <a:p>
            <a:pPr lvl="3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en-CA" sz="1050" dirty="0">
                <a:solidFill>
                  <a:schemeClr val="bg1"/>
                </a:solidFill>
              </a:rPr>
              <a:t>Training as and when needed.  </a:t>
            </a:r>
          </a:p>
          <a:p>
            <a:pPr lvl="1">
              <a:lnSpc>
                <a:spcPct val="80000"/>
              </a:lnSpc>
            </a:pPr>
            <a:endParaRPr lang="en-CA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4526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>
            <a:extLst>
              <a:ext uri="{FF2B5EF4-FFF2-40B4-BE49-F238E27FC236}">
                <a16:creationId xmlns:a16="http://schemas.microsoft.com/office/drawing/2014/main" id="{2A83B46E-4B9D-41E7-AEA4-D49D0E7D87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396A8005-E9F4-4EB9-8920-B40570B4AAB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90635935-0E19-45AE-833C-28B82B087F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Rectangle 23">
              <a:extLst>
                <a:ext uri="{FF2B5EF4-FFF2-40B4-BE49-F238E27FC236}">
                  <a16:creationId xmlns:a16="http://schemas.microsoft.com/office/drawing/2014/main" id="{3F51BFFB-86E2-4C0F-A3E6-9EB854CA43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7" name="Rectangle 25">
              <a:extLst>
                <a:ext uri="{FF2B5EF4-FFF2-40B4-BE49-F238E27FC236}">
                  <a16:creationId xmlns:a16="http://schemas.microsoft.com/office/drawing/2014/main" id="{BC377650-A34B-4F5C-9CF6-357C1AE1AA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8" name="Isosceles Triangle 47">
              <a:extLst>
                <a:ext uri="{FF2B5EF4-FFF2-40B4-BE49-F238E27FC236}">
                  <a16:creationId xmlns:a16="http://schemas.microsoft.com/office/drawing/2014/main" id="{8EDFD6E0-0A92-4B6A-8B1C-6DD83E6294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9" name="Rectangle 27">
              <a:extLst>
                <a:ext uri="{FF2B5EF4-FFF2-40B4-BE49-F238E27FC236}">
                  <a16:creationId xmlns:a16="http://schemas.microsoft.com/office/drawing/2014/main" id="{A1D08E0A-48F2-475F-933A-7D65C5B04F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0" name="Rectangle 28">
              <a:extLst>
                <a:ext uri="{FF2B5EF4-FFF2-40B4-BE49-F238E27FC236}">
                  <a16:creationId xmlns:a16="http://schemas.microsoft.com/office/drawing/2014/main" id="{43F7D684-BFDD-4685-8195-32F1ABE315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1" name="Rectangle 29">
              <a:extLst>
                <a:ext uri="{FF2B5EF4-FFF2-40B4-BE49-F238E27FC236}">
                  <a16:creationId xmlns:a16="http://schemas.microsoft.com/office/drawing/2014/main" id="{4A0E8712-3D59-4F13-9FD3-F8889E3C54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2" name="Isosceles Triangle 51">
              <a:extLst>
                <a:ext uri="{FF2B5EF4-FFF2-40B4-BE49-F238E27FC236}">
                  <a16:creationId xmlns:a16="http://schemas.microsoft.com/office/drawing/2014/main" id="{D99F7967-C64D-482A-A1B6-896D7EC2274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3" name="Isosceles Triangle 52">
              <a:extLst>
                <a:ext uri="{FF2B5EF4-FFF2-40B4-BE49-F238E27FC236}">
                  <a16:creationId xmlns:a16="http://schemas.microsoft.com/office/drawing/2014/main" id="{7CE53433-52BD-4F44-80A5-B57F4B53A9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 useBgFill="1">
        <p:nvSpPr>
          <p:cNvPr id="55" name="Rectangle 54">
            <a:extLst>
              <a:ext uri="{FF2B5EF4-FFF2-40B4-BE49-F238E27FC236}">
                <a16:creationId xmlns:a16="http://schemas.microsoft.com/office/drawing/2014/main" id="{86C16C40-7C29-4ACC-B851-7E08E459B5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648049AD-9827-49E8-8BF5-32E175C8EA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3AA99CFD-13BA-4D43-8274-E720ACDBED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58">
              <a:extLst>
                <a:ext uri="{FF2B5EF4-FFF2-40B4-BE49-F238E27FC236}">
                  <a16:creationId xmlns:a16="http://schemas.microsoft.com/office/drawing/2014/main" id="{946D58D6-64B0-4752-8159-24114F47A5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Rectangle 23">
              <a:extLst>
                <a:ext uri="{FF2B5EF4-FFF2-40B4-BE49-F238E27FC236}">
                  <a16:creationId xmlns:a16="http://schemas.microsoft.com/office/drawing/2014/main" id="{C16801F7-F15E-4355-8767-26487BA8B6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Rectangle 25">
              <a:extLst>
                <a:ext uri="{FF2B5EF4-FFF2-40B4-BE49-F238E27FC236}">
                  <a16:creationId xmlns:a16="http://schemas.microsoft.com/office/drawing/2014/main" id="{14FF0578-E224-4225-8396-B99D4881FF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Isosceles Triangle 61">
              <a:extLst>
                <a:ext uri="{FF2B5EF4-FFF2-40B4-BE49-F238E27FC236}">
                  <a16:creationId xmlns:a16="http://schemas.microsoft.com/office/drawing/2014/main" id="{4642C0E0-9644-41F1-8CF3-33779AA8A3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27">
              <a:extLst>
                <a:ext uri="{FF2B5EF4-FFF2-40B4-BE49-F238E27FC236}">
                  <a16:creationId xmlns:a16="http://schemas.microsoft.com/office/drawing/2014/main" id="{5F77D9D3-628A-4607-B307-91AAA56034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angle 28">
              <a:extLst>
                <a:ext uri="{FF2B5EF4-FFF2-40B4-BE49-F238E27FC236}">
                  <a16:creationId xmlns:a16="http://schemas.microsoft.com/office/drawing/2014/main" id="{0600759E-C22E-4F3D-8569-0DE8F1D493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0" name="Rectangle 29">
              <a:extLst>
                <a:ext uri="{FF2B5EF4-FFF2-40B4-BE49-F238E27FC236}">
                  <a16:creationId xmlns:a16="http://schemas.microsoft.com/office/drawing/2014/main" id="{9A4E951D-EAB0-4F6B-84AE-B5B25684FD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66" name="Isosceles Triangle 65">
              <a:extLst>
                <a:ext uri="{FF2B5EF4-FFF2-40B4-BE49-F238E27FC236}">
                  <a16:creationId xmlns:a16="http://schemas.microsoft.com/office/drawing/2014/main" id="{B953BEA8-1B45-419E-BACD-49DB8888B1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1" name="Isosceles Triangle 66">
              <a:extLst>
                <a:ext uri="{FF2B5EF4-FFF2-40B4-BE49-F238E27FC236}">
                  <a16:creationId xmlns:a16="http://schemas.microsoft.com/office/drawing/2014/main" id="{72B7FA08-1FF3-4AED-B4E9-587D81D6B1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F852479-605F-0F97-6838-9B4F1BEA2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Level of current training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414812-1DC4-25C3-C4F1-1FD91DC3043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29836" y="1484379"/>
            <a:ext cx="8999138" cy="3880773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CA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All service department staff receives appropriate training, both inhouse and vendor;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CA" dirty="0">
                <a:latin typeface="Calibri" panose="020F0502020204030204" pitchFamily="34" charset="0"/>
              </a:rPr>
              <a:t>We effectively leverage the available and mandated OEM training for service personnel. </a:t>
            </a:r>
            <a:endParaRPr lang="en-US" dirty="0">
              <a:latin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CA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Due to the shortage of technicians, we currently we have more apprentices than licensed technicians. </a:t>
            </a:r>
          </a:p>
          <a:p>
            <a:pPr lvl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CA" dirty="0">
                <a:latin typeface="Calibri" panose="020F0502020204030204" pitchFamily="34" charset="0"/>
                <a:ea typeface="Calibri" panose="020F0502020204030204" pitchFamily="34" charset="0"/>
              </a:rPr>
              <a:t>A</a:t>
            </a:r>
            <a:r>
              <a:rPr lang="en-CA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pprentices attend school until completion of their apprenticeship program. </a:t>
            </a:r>
          </a:p>
          <a:p>
            <a:pPr lvl="2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en-CA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Gerry’s Truck Centre has found that short term pain often turns into long term gain when hiring new field apprentices.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4297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6C16C40-7C29-4ACC-B851-7E08E459B5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48049AD-9827-49E8-8BF5-32E175C8EA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3AA99CFD-13BA-4D43-8274-E720ACDBED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946D58D6-64B0-4752-8159-24114F47A5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C16801F7-F15E-4355-8767-26487BA8B6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14FF0578-E224-4225-8396-B99D4881FF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4642C0E0-9644-41F1-8CF3-33779AA8A3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5F77D9D3-628A-4607-B307-91AAA56034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0600759E-C22E-4F3D-8569-0DE8F1D493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9A4E951D-EAB0-4F6B-84AE-B5B25684FD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B953BEA8-1B45-419E-BACD-49DB8888B1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72B7FA08-1FF3-4AED-B4E9-587D81D6B1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/>
          </a:bodyPr>
          <a:lstStyle/>
          <a:p>
            <a:r>
              <a:rPr lang="en-US" sz="6000" b="1" dirty="0"/>
              <a:t>S</a:t>
            </a:r>
            <a:r>
              <a:rPr lang="en-US" dirty="0"/>
              <a:t>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3846" y="1649480"/>
            <a:ext cx="8596668" cy="3880773"/>
          </a:xfrm>
        </p:spPr>
        <p:txBody>
          <a:bodyPr>
            <a:normAutofit/>
          </a:bodyPr>
          <a:lstStyle/>
          <a:p>
            <a:r>
              <a:rPr lang="en-US" sz="2800" b="1" dirty="0"/>
              <a:t>Strengths</a:t>
            </a:r>
          </a:p>
          <a:p>
            <a:pPr lvl="1"/>
            <a:r>
              <a:rPr lang="en-CA" dirty="0"/>
              <a:t>Great variety of work: Technicians can get a wide range of experience</a:t>
            </a:r>
            <a:endParaRPr lang="en-US" dirty="0"/>
          </a:p>
          <a:p>
            <a:pPr lvl="1"/>
            <a:r>
              <a:rPr lang="en-CA" dirty="0"/>
              <a:t>Highly coveted OEM training</a:t>
            </a:r>
            <a:endParaRPr lang="en-US" dirty="0"/>
          </a:p>
          <a:p>
            <a:pPr lvl="1"/>
            <a:r>
              <a:rPr lang="en-CA" dirty="0"/>
              <a:t>Knowledgeable management and great work culture: Approachable for immediate help and support</a:t>
            </a:r>
            <a:endParaRPr lang="en-US" dirty="0"/>
          </a:p>
          <a:p>
            <a:pPr lvl="1"/>
            <a:r>
              <a:rPr lang="en-CA" dirty="0"/>
              <a:t>Recognized brand name: Dealership is known for quality of service plus Volvo brand </a:t>
            </a:r>
            <a:endParaRPr lang="en-US" dirty="0"/>
          </a:p>
          <a:p>
            <a:pPr lvl="1"/>
            <a:r>
              <a:rPr lang="en-CA" dirty="0"/>
              <a:t>Clean &amp; safe workplace</a:t>
            </a:r>
            <a:endParaRPr lang="en-US" dirty="0"/>
          </a:p>
          <a:p>
            <a:pPr lvl="1"/>
            <a:r>
              <a:rPr lang="en-CA" dirty="0"/>
              <a:t>Equal opportunity</a:t>
            </a:r>
            <a:endParaRPr lang="en-US" dirty="0"/>
          </a:p>
          <a:p>
            <a:pPr lvl="1"/>
            <a:r>
              <a:rPr lang="en-CA" dirty="0"/>
              <a:t>Great customer reviews on Google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2213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6C16C40-7C29-4ACC-B851-7E08E459B5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48049AD-9827-49E8-8BF5-32E175C8EA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3AA99CFD-13BA-4D43-8274-E720ACDBED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946D58D6-64B0-4752-8159-24114F47A5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C16801F7-F15E-4355-8767-26487BA8B6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14FF0578-E224-4225-8396-B99D4881FF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4642C0E0-9644-41F1-8CF3-33779AA8A3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5F77D9D3-628A-4607-B307-91AAA56034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0600759E-C22E-4F3D-8569-0DE8F1D493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9A4E951D-EAB0-4F6B-84AE-B5B25684FD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B953BEA8-1B45-419E-BACD-49DB8888B1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72B7FA08-1FF3-4AED-B4E9-587D81D6B1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/>
          </a:bodyPr>
          <a:lstStyle/>
          <a:p>
            <a:r>
              <a:rPr lang="en-US" dirty="0"/>
              <a:t>S</a:t>
            </a:r>
            <a:r>
              <a:rPr lang="en-US" sz="6000" b="1" dirty="0"/>
              <a:t>W</a:t>
            </a:r>
            <a:r>
              <a:rPr lang="en-US" dirty="0"/>
              <a:t>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773" y="1649480"/>
            <a:ext cx="9182124" cy="3880773"/>
          </a:xfrm>
        </p:spPr>
        <p:txBody>
          <a:bodyPr vert="horz" lIns="91440" tIns="45720" rIns="91440" bIns="45720" rtlCol="0">
            <a:normAutofit fontScale="62500" lnSpcReduction="20000"/>
          </a:bodyPr>
          <a:lstStyle/>
          <a:p>
            <a:r>
              <a:rPr lang="en-US" sz="5100" b="1" dirty="0"/>
              <a:t>Weaknesses</a:t>
            </a:r>
          </a:p>
          <a:p>
            <a:pPr lvl="1"/>
            <a:r>
              <a:rPr lang="en-CA" sz="2900" dirty="0"/>
              <a:t>Complex repair process: Too many people involved resulting in inefficiency </a:t>
            </a:r>
            <a:endParaRPr lang="en-US" sz="2900" dirty="0"/>
          </a:p>
          <a:p>
            <a:pPr lvl="1"/>
            <a:r>
              <a:rPr lang="en-CA" sz="2900" dirty="0"/>
              <a:t>Lack of special tools: when used, often returned broken; outdated</a:t>
            </a:r>
            <a:endParaRPr lang="en-US" sz="2900" dirty="0"/>
          </a:p>
          <a:p>
            <a:pPr lvl="1"/>
            <a:r>
              <a:rPr lang="en-CA" sz="2900" dirty="0"/>
              <a:t>Space constraints: Need for more bays and shop space</a:t>
            </a:r>
            <a:r>
              <a:rPr lang="en-US" sz="2900" dirty="0"/>
              <a:t>; space</a:t>
            </a:r>
            <a:r>
              <a:rPr lang="en-CA" sz="2900" dirty="0"/>
              <a:t> for equipment storage and recycling</a:t>
            </a:r>
            <a:endParaRPr lang="en-US" sz="2900" dirty="0"/>
          </a:p>
          <a:p>
            <a:pPr lvl="1"/>
            <a:r>
              <a:rPr lang="en-CA" sz="2900" dirty="0"/>
              <a:t>Poor communication:</a:t>
            </a:r>
            <a:r>
              <a:rPr lang="en-US" sz="2900" dirty="0"/>
              <a:t> </a:t>
            </a:r>
            <a:r>
              <a:rPr lang="en-CA" sz="2900" dirty="0"/>
              <a:t>With customers-extra work/hours not communicated properly, pricing unclear, upset customers</a:t>
            </a:r>
            <a:endParaRPr lang="en-US" sz="2900" dirty="0"/>
          </a:p>
          <a:p>
            <a:pPr lvl="1"/>
            <a:r>
              <a:rPr lang="en-CA" sz="2900" dirty="0"/>
              <a:t>Lack of upselling by service advisors</a:t>
            </a:r>
            <a:endParaRPr lang="en-US" sz="2900" dirty="0"/>
          </a:p>
          <a:p>
            <a:pPr lvl="1"/>
            <a:r>
              <a:rPr lang="en-CA" sz="2900" dirty="0"/>
              <a:t>Between shifts-bad attitude, this negatively affects work</a:t>
            </a:r>
            <a:endParaRPr lang="en-US" sz="2900" dirty="0"/>
          </a:p>
          <a:p>
            <a:pPr lvl="1"/>
            <a:r>
              <a:rPr lang="en-CA" sz="2900" dirty="0"/>
              <a:t>Longer wait times for parts at the back counter</a:t>
            </a:r>
            <a:endParaRPr lang="en-US" sz="2900" dirty="0"/>
          </a:p>
          <a:p>
            <a:pPr lvl="1"/>
            <a:r>
              <a:rPr lang="en-CA" sz="2900" dirty="0"/>
              <a:t>Parts and service departments under two separate roof tops</a:t>
            </a:r>
            <a:endParaRPr lang="en-US" sz="2900" dirty="0"/>
          </a:p>
          <a:p>
            <a:endParaRPr lang="en-US" sz="2800" b="1" dirty="0"/>
          </a:p>
          <a:p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4176981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6C16C40-7C29-4ACC-B851-7E08E459B5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48049AD-9827-49E8-8BF5-32E175C8EA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3AA99CFD-13BA-4D43-8274-E720ACDBED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946D58D6-64B0-4752-8159-24114F47A5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C16801F7-F15E-4355-8767-26487BA8B6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14FF0578-E224-4225-8396-B99D4881FF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4642C0E0-9644-41F1-8CF3-33779AA8A3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5F77D9D3-628A-4607-B307-91AAA56034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0600759E-C22E-4F3D-8569-0DE8F1D493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9A4E951D-EAB0-4F6B-84AE-B5B25684FD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B953BEA8-1B45-419E-BACD-49DB8888B1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72B7FA08-1FF3-4AED-B4E9-587D81D6B1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/>
          </a:bodyPr>
          <a:lstStyle/>
          <a:p>
            <a:r>
              <a:rPr lang="en-US" dirty="0"/>
              <a:t>SW</a:t>
            </a:r>
            <a:r>
              <a:rPr lang="en-US" sz="6000" b="1" dirty="0"/>
              <a:t>O</a:t>
            </a:r>
            <a:r>
              <a:rPr lang="en-US" dirty="0"/>
              <a:t>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695254"/>
            <a:ext cx="8596668" cy="3966992"/>
          </a:xfrm>
        </p:spPr>
        <p:txBody>
          <a:bodyPr>
            <a:noAutofit/>
          </a:bodyPr>
          <a:lstStyle/>
          <a:p>
            <a:r>
              <a:rPr lang="en-US" sz="2800" b="1" dirty="0"/>
              <a:t>Opportunities</a:t>
            </a:r>
          </a:p>
          <a:p>
            <a:pPr lvl="1"/>
            <a:r>
              <a:rPr lang="en-CA" dirty="0"/>
              <a:t>More upsells to create more work on the same truck and proactively improve uptime for the end-user. </a:t>
            </a:r>
          </a:p>
          <a:p>
            <a:pPr lvl="1"/>
            <a:r>
              <a:rPr lang="en-CA" dirty="0"/>
              <a:t>Effective rotation/scheduling of techs: Between shifts to improve communications, learn from each other; Between tasks to learn new things and get more experience</a:t>
            </a:r>
          </a:p>
          <a:p>
            <a:pPr lvl="1"/>
            <a:r>
              <a:rPr lang="en-CA" dirty="0"/>
              <a:t>5S: Consistent standardization of work ethics regarding repair/ shop cleanliness</a:t>
            </a:r>
          </a:p>
          <a:p>
            <a:pPr lvl="1"/>
            <a:r>
              <a:rPr lang="en-CA" dirty="0"/>
              <a:t>Leverage high demand for trucks and booming industry demand for repairs. </a:t>
            </a:r>
          </a:p>
          <a:p>
            <a:pPr lvl="2"/>
            <a:r>
              <a:rPr lang="en-CA" dirty="0"/>
              <a:t>EV:  Build electrical charging station-get new business</a:t>
            </a:r>
          </a:p>
          <a:p>
            <a:pPr lvl="1"/>
            <a:r>
              <a:rPr lang="en-CA" dirty="0"/>
              <a:t>Updated Volvo training to compete with small stores</a:t>
            </a:r>
          </a:p>
          <a:p>
            <a:pPr lvl="1"/>
            <a:r>
              <a:rPr lang="en-CA" dirty="0"/>
              <a:t>Improved location: Move closer to highway to get more business</a:t>
            </a:r>
          </a:p>
          <a:p>
            <a:pPr lvl="1"/>
            <a:r>
              <a:rPr lang="en-CA" dirty="0"/>
              <a:t>Effective advertising: new channels, make more noise !!</a:t>
            </a:r>
          </a:p>
          <a:p>
            <a:endParaRPr lang="en-US" sz="16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9128695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Override1.xml><?xml version="1.0" encoding="utf-8"?>
<a:themeOverride xmlns:a="http://schemas.openxmlformats.org/drawingml/2006/main">
  <a:clrScheme name="Facet">
    <a:dk1>
      <a:sysClr val="windowText" lastClr="000000"/>
    </a:dk1>
    <a:lt1>
      <a:sysClr val="window" lastClr="FFFFFF"/>
    </a:lt1>
    <a:dk2>
      <a:srgbClr val="2C3C43"/>
    </a:dk2>
    <a:lt2>
      <a:srgbClr val="EBEBEB"/>
    </a:lt2>
    <a:accent1>
      <a:srgbClr val="5FCBEF"/>
    </a:accent1>
    <a:accent2>
      <a:srgbClr val="2E83C3"/>
    </a:accent2>
    <a:accent3>
      <a:srgbClr val="42D0A2"/>
    </a:accent3>
    <a:accent4>
      <a:srgbClr val="2E946B"/>
    </a:accent4>
    <a:accent5>
      <a:srgbClr val="42B051"/>
    </a:accent5>
    <a:accent6>
      <a:srgbClr val="96D141"/>
    </a:accent6>
    <a:hlink>
      <a:srgbClr val="3FCDE7"/>
    </a:hlink>
    <a:folHlink>
      <a:srgbClr val="A9D3E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1327</TotalTime>
  <Words>2068</Words>
  <Application>Microsoft Office PowerPoint</Application>
  <PresentationFormat>Widescreen</PresentationFormat>
  <Paragraphs>177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Trebuchet MS</vt:lpstr>
      <vt:lpstr>Wingdings</vt:lpstr>
      <vt:lpstr>Wingdings 3</vt:lpstr>
      <vt:lpstr>Facet</vt:lpstr>
      <vt:lpstr>ATD Service Homework </vt:lpstr>
      <vt:lpstr>  Analyze Cost of Labor   </vt:lpstr>
      <vt:lpstr> Changes in Expense Structure    </vt:lpstr>
      <vt:lpstr>PowerPoint Presentation</vt:lpstr>
      <vt:lpstr>PowerPoint Presentation</vt:lpstr>
      <vt:lpstr>Level of current training</vt:lpstr>
      <vt:lpstr>SWOT Analysis</vt:lpstr>
      <vt:lpstr>SWOT Analysis</vt:lpstr>
      <vt:lpstr>SWOT Analysis</vt:lpstr>
      <vt:lpstr>SWOT Analysis</vt:lpstr>
      <vt:lpstr>SWOT Analysis</vt:lpstr>
      <vt:lpstr>SWOT Analysis</vt:lpstr>
      <vt:lpstr>SWOT Analysis</vt:lpstr>
      <vt:lpstr>SWOT Analysis</vt:lpstr>
      <vt:lpstr>Homework Synopsis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</dc:title>
  <dc:creator>Hourcle, Laurent</dc:creator>
  <cp:lastModifiedBy>Shauche Vishwesh</cp:lastModifiedBy>
  <cp:revision>31</cp:revision>
  <dcterms:created xsi:type="dcterms:W3CDTF">2022-12-04T13:10:55Z</dcterms:created>
  <dcterms:modified xsi:type="dcterms:W3CDTF">2024-02-27T19:58:25Z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9540963-e559-4020-8a90-fe8a502c2801_Enabled">
    <vt:lpwstr>true</vt:lpwstr>
  </property>
  <property fmtid="{D5CDD505-2E9C-101B-9397-08002B2CF9AE}" pid="3" name="MSIP_Label_19540963-e559-4020-8a90-fe8a502c2801_SetDate">
    <vt:lpwstr>2024-02-22T19:27:49Z</vt:lpwstr>
  </property>
  <property fmtid="{D5CDD505-2E9C-101B-9397-08002B2CF9AE}" pid="4" name="MSIP_Label_19540963-e559-4020-8a90-fe8a502c2801_Method">
    <vt:lpwstr>Standard</vt:lpwstr>
  </property>
  <property fmtid="{D5CDD505-2E9C-101B-9397-08002B2CF9AE}" pid="5" name="MSIP_Label_19540963-e559-4020-8a90-fe8a502c2801_Name">
    <vt:lpwstr>19540963-e559-4020-8a90-fe8a502c2801</vt:lpwstr>
  </property>
  <property fmtid="{D5CDD505-2E9C-101B-9397-08002B2CF9AE}" pid="6" name="MSIP_Label_19540963-e559-4020-8a90-fe8a502c2801_SiteId">
    <vt:lpwstr>f25493ae-1c98-41d7-8a33-0be75f5fe603</vt:lpwstr>
  </property>
  <property fmtid="{D5CDD505-2E9C-101B-9397-08002B2CF9AE}" pid="7" name="MSIP_Label_19540963-e559-4020-8a90-fe8a502c2801_ActionId">
    <vt:lpwstr>37af352a-4dc1-4478-8cf1-9786a07a79a9</vt:lpwstr>
  </property>
  <property fmtid="{D5CDD505-2E9C-101B-9397-08002B2CF9AE}" pid="8" name="MSIP_Label_19540963-e559-4020-8a90-fe8a502c2801_ContentBits">
    <vt:lpwstr>0</vt:lpwstr>
  </property>
</Properties>
</file>