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2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7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278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86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7137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0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18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0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7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9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929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3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4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ATD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Zach Conaway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lvl="1"/>
            <a:r>
              <a:rPr lang="en-US" dirty="0"/>
              <a:t>Our competition have better locations near the interstate with long reach, often matching or cutting our prices</a:t>
            </a:r>
          </a:p>
          <a:p>
            <a:pPr lvl="1"/>
            <a:r>
              <a:rPr lang="en-US" dirty="0"/>
              <a:t>Poor time management results in repairs taking longer than they should</a:t>
            </a:r>
          </a:p>
          <a:p>
            <a:pPr lvl="1"/>
            <a:r>
              <a:rPr lang="en-US" dirty="0"/>
              <a:t>Lack of technicians coming in to the workforce to continue growing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Our sales average is approximately $180,000, which is below our average expenses per month. ($182K)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The goal is to decrease non-billable expenses by 50% by May 1.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Plan to have the shop foreman walking the floor on an hourly basis, reviewing work in progress and checking where the technicians are currently clocked on.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will review non-billables on a biweekly basis in a meeting with the service manager, shop foreman and GM.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F762D7B-F2F8-493C-4D40-153D69AEE7FB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037316339"/>
              </p:ext>
            </p:extLst>
          </p:nvPr>
        </p:nvGraphicFramePr>
        <p:xfrm>
          <a:off x="5337319" y="1617752"/>
          <a:ext cx="5861111" cy="3622496"/>
        </p:xfrm>
        <a:graphic>
          <a:graphicData uri="http://schemas.openxmlformats.org/drawingml/2006/table">
            <a:tbl>
              <a:tblPr/>
              <a:tblGrid>
                <a:gridCol w="622074">
                  <a:extLst>
                    <a:ext uri="{9D8B030D-6E8A-4147-A177-3AD203B41FA5}">
                      <a16:colId xmlns:a16="http://schemas.microsoft.com/office/drawing/2014/main" val="1325763728"/>
                    </a:ext>
                  </a:extLst>
                </a:gridCol>
                <a:gridCol w="1778745">
                  <a:extLst>
                    <a:ext uri="{9D8B030D-6E8A-4147-A177-3AD203B41FA5}">
                      <a16:colId xmlns:a16="http://schemas.microsoft.com/office/drawing/2014/main" val="3767219897"/>
                    </a:ext>
                  </a:extLst>
                </a:gridCol>
                <a:gridCol w="1127511">
                  <a:extLst>
                    <a:ext uri="{9D8B030D-6E8A-4147-A177-3AD203B41FA5}">
                      <a16:colId xmlns:a16="http://schemas.microsoft.com/office/drawing/2014/main" val="3280723032"/>
                    </a:ext>
                  </a:extLst>
                </a:gridCol>
                <a:gridCol w="997912">
                  <a:extLst>
                    <a:ext uri="{9D8B030D-6E8A-4147-A177-3AD203B41FA5}">
                      <a16:colId xmlns:a16="http://schemas.microsoft.com/office/drawing/2014/main" val="3503575813"/>
                    </a:ext>
                  </a:extLst>
                </a:gridCol>
                <a:gridCol w="712795">
                  <a:extLst>
                    <a:ext uri="{9D8B030D-6E8A-4147-A177-3AD203B41FA5}">
                      <a16:colId xmlns:a16="http://schemas.microsoft.com/office/drawing/2014/main" val="3328356430"/>
                    </a:ext>
                  </a:extLst>
                </a:gridCol>
                <a:gridCol w="622074">
                  <a:extLst>
                    <a:ext uri="{9D8B030D-6E8A-4147-A177-3AD203B41FA5}">
                      <a16:colId xmlns:a16="http://schemas.microsoft.com/office/drawing/2014/main" val="450037796"/>
                    </a:ext>
                  </a:extLst>
                </a:gridCol>
              </a:tblGrid>
              <a:tr h="603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019155"/>
                  </a:ext>
                </a:extLst>
              </a:tr>
              <a:tr h="32775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166,976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129,141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77.34%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58.21%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012932"/>
                  </a:ext>
                </a:extLst>
              </a:tr>
              <a:tr h="2932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Truck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81338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950095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74,304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52,579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70.76%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094665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530604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 45,574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35,991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78.97%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15.89%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258751"/>
                  </a:ext>
                </a:extLst>
              </a:tr>
              <a:tr h="3622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NVI / Road Ready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521784"/>
                  </a:ext>
                </a:extLst>
              </a:tr>
              <a:tr h="345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23890"/>
                  </a:ext>
                </a:extLst>
              </a:tr>
              <a:tr h="3104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286,854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75.90%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173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There are 2 technicians per 1 support staff, resulting in us being overstaffed.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Reduce support staff by cross training them with in parts counter roles.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Once they are trained in multiple roles, we will split their expense with the parts department, reducing our personnel expense by 10% in the next 3 months.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Have weekly meetings with PM and SM to review training, also reviewing sales and productivity of support staff to ensure no loss for either side.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A02067F-5D60-96A1-6006-9BD60A0C1C5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3675505"/>
              </p:ext>
            </p:extLst>
          </p:nvPr>
        </p:nvGraphicFramePr>
        <p:xfrm>
          <a:off x="5089525" y="1840674"/>
          <a:ext cx="5835775" cy="3265658"/>
        </p:xfrm>
        <a:graphic>
          <a:graphicData uri="http://schemas.openxmlformats.org/drawingml/2006/table">
            <a:tbl>
              <a:tblPr/>
              <a:tblGrid>
                <a:gridCol w="458670">
                  <a:extLst>
                    <a:ext uri="{9D8B030D-6E8A-4147-A177-3AD203B41FA5}">
                      <a16:colId xmlns:a16="http://schemas.microsoft.com/office/drawing/2014/main" val="2160390446"/>
                    </a:ext>
                  </a:extLst>
                </a:gridCol>
                <a:gridCol w="1965736">
                  <a:extLst>
                    <a:ext uri="{9D8B030D-6E8A-4147-A177-3AD203B41FA5}">
                      <a16:colId xmlns:a16="http://schemas.microsoft.com/office/drawing/2014/main" val="2606752405"/>
                    </a:ext>
                  </a:extLst>
                </a:gridCol>
                <a:gridCol w="1425159">
                  <a:extLst>
                    <a:ext uri="{9D8B030D-6E8A-4147-A177-3AD203B41FA5}">
                      <a16:colId xmlns:a16="http://schemas.microsoft.com/office/drawing/2014/main" val="3192937275"/>
                    </a:ext>
                  </a:extLst>
                </a:gridCol>
                <a:gridCol w="1015629">
                  <a:extLst>
                    <a:ext uri="{9D8B030D-6E8A-4147-A177-3AD203B41FA5}">
                      <a16:colId xmlns:a16="http://schemas.microsoft.com/office/drawing/2014/main" val="3386473594"/>
                    </a:ext>
                  </a:extLst>
                </a:gridCol>
                <a:gridCol w="970581">
                  <a:extLst>
                    <a:ext uri="{9D8B030D-6E8A-4147-A177-3AD203B41FA5}">
                      <a16:colId xmlns:a16="http://schemas.microsoft.com/office/drawing/2014/main" val="3881445967"/>
                    </a:ext>
                  </a:extLst>
                </a:gridCol>
              </a:tblGrid>
              <a:tr h="501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799763"/>
                  </a:ext>
                </a:extLst>
              </a:tr>
              <a:tr h="27213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217,711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704853"/>
                  </a:ext>
                </a:extLst>
              </a:tr>
              <a:tr h="24349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483482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19,499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8.96%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483034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83,176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38.20%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267262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48,438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22.25%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262098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52,414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24.08%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50321"/>
                  </a:ext>
                </a:extLst>
              </a:tr>
              <a:tr h="3007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370481"/>
                  </a:ext>
                </a:extLst>
              </a:tr>
              <a:tr h="286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06946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203,527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93.48%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976538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 $              14,184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0" i="0" u="none" strike="noStrike">
                          <a:effectLst/>
                          <a:latin typeface="Arial" panose="020B0604020202020204" pitchFamily="34" charset="0"/>
                        </a:rPr>
                        <a:t>6.52%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911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Currently, there is no defined location for shop tools, resulting in wasted time searching.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Create a separated area in service for shop tools by April 1</a:t>
            </a:r>
            <a:r>
              <a:rPr lang="en-US" sz="1800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st.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will make room beside the service office, purchase shelving and tag all shop owned parts. 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EE33371-780B-7E17-CDC1-7DBF2DCC2F6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66897120"/>
              </p:ext>
            </p:extLst>
          </p:nvPr>
        </p:nvGraphicFramePr>
        <p:xfrm>
          <a:off x="5089525" y="831273"/>
          <a:ext cx="6762049" cy="5488243"/>
        </p:xfrm>
        <a:graphic>
          <a:graphicData uri="http://schemas.openxmlformats.org/drawingml/2006/table">
            <a:tbl>
              <a:tblPr/>
              <a:tblGrid>
                <a:gridCol w="176596">
                  <a:extLst>
                    <a:ext uri="{9D8B030D-6E8A-4147-A177-3AD203B41FA5}">
                      <a16:colId xmlns:a16="http://schemas.microsoft.com/office/drawing/2014/main" val="2701570823"/>
                    </a:ext>
                  </a:extLst>
                </a:gridCol>
                <a:gridCol w="1128682">
                  <a:extLst>
                    <a:ext uri="{9D8B030D-6E8A-4147-A177-3AD203B41FA5}">
                      <a16:colId xmlns:a16="http://schemas.microsoft.com/office/drawing/2014/main" val="453802462"/>
                    </a:ext>
                  </a:extLst>
                </a:gridCol>
                <a:gridCol w="1095411">
                  <a:extLst>
                    <a:ext uri="{9D8B030D-6E8A-4147-A177-3AD203B41FA5}">
                      <a16:colId xmlns:a16="http://schemas.microsoft.com/office/drawing/2014/main" val="429293692"/>
                    </a:ext>
                  </a:extLst>
                </a:gridCol>
                <a:gridCol w="327600">
                  <a:extLst>
                    <a:ext uri="{9D8B030D-6E8A-4147-A177-3AD203B41FA5}">
                      <a16:colId xmlns:a16="http://schemas.microsoft.com/office/drawing/2014/main" val="1302815800"/>
                    </a:ext>
                  </a:extLst>
                </a:gridCol>
                <a:gridCol w="606570">
                  <a:extLst>
                    <a:ext uri="{9D8B030D-6E8A-4147-A177-3AD203B41FA5}">
                      <a16:colId xmlns:a16="http://schemas.microsoft.com/office/drawing/2014/main" val="1539718230"/>
                    </a:ext>
                  </a:extLst>
                </a:gridCol>
                <a:gridCol w="296888">
                  <a:extLst>
                    <a:ext uri="{9D8B030D-6E8A-4147-A177-3AD203B41FA5}">
                      <a16:colId xmlns:a16="http://schemas.microsoft.com/office/drawing/2014/main" val="905417828"/>
                    </a:ext>
                  </a:extLst>
                </a:gridCol>
                <a:gridCol w="829235">
                  <a:extLst>
                    <a:ext uri="{9D8B030D-6E8A-4147-A177-3AD203B41FA5}">
                      <a16:colId xmlns:a16="http://schemas.microsoft.com/office/drawing/2014/main" val="2180248439"/>
                    </a:ext>
                  </a:extLst>
                </a:gridCol>
                <a:gridCol w="153562">
                  <a:extLst>
                    <a:ext uri="{9D8B030D-6E8A-4147-A177-3AD203B41FA5}">
                      <a16:colId xmlns:a16="http://schemas.microsoft.com/office/drawing/2014/main" val="3305100277"/>
                    </a:ext>
                  </a:extLst>
                </a:gridCol>
                <a:gridCol w="637284">
                  <a:extLst>
                    <a:ext uri="{9D8B030D-6E8A-4147-A177-3AD203B41FA5}">
                      <a16:colId xmlns:a16="http://schemas.microsoft.com/office/drawing/2014/main" val="591224637"/>
                    </a:ext>
                  </a:extLst>
                </a:gridCol>
                <a:gridCol w="1510221">
                  <a:extLst>
                    <a:ext uri="{9D8B030D-6E8A-4147-A177-3AD203B41FA5}">
                      <a16:colId xmlns:a16="http://schemas.microsoft.com/office/drawing/2014/main" val="2577612426"/>
                    </a:ext>
                  </a:extLst>
                </a:gridCol>
              </a:tblGrid>
              <a:tr h="21642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503073"/>
                  </a:ext>
                </a:extLst>
              </a:tr>
              <a:tr h="29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effectLst/>
                          <a:latin typeface="Arial" panose="020B0604020202020204" pitchFamily="34" charset="0"/>
                        </a:rPr>
                        <a:t>ATD ACTUAL SERVICE ANALYSIS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87238"/>
                  </a:ext>
                </a:extLst>
              </a:tr>
              <a:tr h="15815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Performance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057742"/>
                  </a:ext>
                </a:extLst>
              </a:tr>
              <a:tr h="23972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Hourly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3223393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166,976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878.8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023589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751686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479901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74,304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190.00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391.1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408254"/>
                  </a:ext>
                </a:extLst>
              </a:tr>
              <a:tr h="1748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45,574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135.00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337.6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263314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32085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450235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303960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1" u="none" strike="noStrike"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02370"/>
                  </a:ext>
                </a:extLst>
              </a:tr>
              <a:tr h="1831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1607.48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149375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323427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11960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16.00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937092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796713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97783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571,038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67271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11430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583312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1624135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135333"/>
                  </a:ext>
                </a:extLst>
              </a:tr>
              <a:tr h="16647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1,607.5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3,200.00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50.23%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858653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Produced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016906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733182"/>
                  </a:ext>
                </a:extLst>
              </a:tr>
              <a:tr h="14150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205124"/>
                  </a:ext>
                </a:extLst>
              </a:tr>
              <a:tr h="14983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9754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Express lane for service is often blocked with trucks being serviced.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Start using the express lane to only triage trucks to expedite repairs by March 1</a:t>
            </a:r>
            <a:r>
              <a:rPr lang="en-US" sz="1800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st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Mandate service team to avoid using that pass-through bay for anything other than triage.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Review the effect of using this bay for triage with Service Manager on June 1</a:t>
            </a:r>
            <a:r>
              <a:rPr lang="en-US" sz="1800" b="0" i="0" u="none" strike="noStrike" baseline="30000" dirty="0">
                <a:solidFill>
                  <a:srgbClr val="221E1F"/>
                </a:solidFill>
                <a:latin typeface="Calibri" panose="020F0502020204030204" pitchFamily="34" charset="0"/>
              </a:rPr>
              <a:t>st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. 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44F3DE2-196B-F5AE-57D0-CCDE59B85F1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52274507"/>
              </p:ext>
            </p:extLst>
          </p:nvPr>
        </p:nvGraphicFramePr>
        <p:xfrm>
          <a:off x="5089525" y="1365662"/>
          <a:ext cx="4921374" cy="4513922"/>
        </p:xfrm>
        <a:graphic>
          <a:graphicData uri="http://schemas.openxmlformats.org/drawingml/2006/table">
            <a:tbl>
              <a:tblPr/>
              <a:tblGrid>
                <a:gridCol w="1532534">
                  <a:extLst>
                    <a:ext uri="{9D8B030D-6E8A-4147-A177-3AD203B41FA5}">
                      <a16:colId xmlns:a16="http://schemas.microsoft.com/office/drawing/2014/main" val="3978755576"/>
                    </a:ext>
                  </a:extLst>
                </a:gridCol>
                <a:gridCol w="1208759">
                  <a:extLst>
                    <a:ext uri="{9D8B030D-6E8A-4147-A177-3AD203B41FA5}">
                      <a16:colId xmlns:a16="http://schemas.microsoft.com/office/drawing/2014/main" val="2207987798"/>
                    </a:ext>
                  </a:extLst>
                </a:gridCol>
                <a:gridCol w="1090041">
                  <a:extLst>
                    <a:ext uri="{9D8B030D-6E8A-4147-A177-3AD203B41FA5}">
                      <a16:colId xmlns:a16="http://schemas.microsoft.com/office/drawing/2014/main" val="990653710"/>
                    </a:ext>
                  </a:extLst>
                </a:gridCol>
                <a:gridCol w="690719">
                  <a:extLst>
                    <a:ext uri="{9D8B030D-6E8A-4147-A177-3AD203B41FA5}">
                      <a16:colId xmlns:a16="http://schemas.microsoft.com/office/drawing/2014/main" val="2912971632"/>
                    </a:ext>
                  </a:extLst>
                </a:gridCol>
                <a:gridCol w="194264">
                  <a:extLst>
                    <a:ext uri="{9D8B030D-6E8A-4147-A177-3AD203B41FA5}">
                      <a16:colId xmlns:a16="http://schemas.microsoft.com/office/drawing/2014/main" val="3733211527"/>
                    </a:ext>
                  </a:extLst>
                </a:gridCol>
                <a:gridCol w="205057">
                  <a:extLst>
                    <a:ext uri="{9D8B030D-6E8A-4147-A177-3AD203B41FA5}">
                      <a16:colId xmlns:a16="http://schemas.microsoft.com/office/drawing/2014/main" val="3270731423"/>
                    </a:ext>
                  </a:extLst>
                </a:gridCol>
              </a:tblGrid>
              <a:tr h="21990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531658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004694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998998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822367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3091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436544"/>
                  </a:ext>
                </a:extLst>
              </a:tr>
              <a:tr h="2430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95828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  178.45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028337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038387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03035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044104"/>
                  </a:ext>
                </a:extLst>
              </a:tr>
              <a:tr h="25463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752557"/>
                  </a:ext>
                </a:extLst>
              </a:tr>
              <a:tr h="20833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60390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   286,854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029794"/>
                  </a:ext>
                </a:extLst>
              </a:tr>
              <a:tr h="23148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595619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 1,070,697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283832"/>
                  </a:ext>
                </a:extLst>
              </a:tr>
              <a:tr h="19676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809084"/>
                  </a:ext>
                </a:extLst>
              </a:tr>
              <a:tr h="370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26.79%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983638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37785"/>
                  </a:ext>
                </a:extLst>
              </a:tr>
              <a:tr h="2083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56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52479-605F-0F97-6838-9B4F1BEA2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Level of current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14812-1DC4-25C3-C4F1-1FD91DC304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meet OEM guidelines for training, resulting in gold certification. Multiple master technicians.</a:t>
            </a:r>
          </a:p>
          <a:p>
            <a:r>
              <a:rPr lang="en-US" dirty="0"/>
              <a:t>We require all new hires, experienced or not to choose a training track with our OEM on their first day. That’s either electrical, mechanical or transmission. </a:t>
            </a:r>
          </a:p>
          <a:p>
            <a:r>
              <a:rPr lang="en-US" dirty="0"/>
              <a:t>Support staff are automatically placed in classes throughout the year, as they are opened by the OEM.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429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lvl="1"/>
            <a:r>
              <a:rPr lang="en-US" dirty="0"/>
              <a:t>Management is willing to get involved when hands-on help is needed</a:t>
            </a:r>
          </a:p>
          <a:p>
            <a:pPr lvl="1"/>
            <a:r>
              <a:rPr lang="en-US" dirty="0"/>
              <a:t>Good supply of tools, both OEM and standard</a:t>
            </a:r>
          </a:p>
          <a:p>
            <a:pPr lvl="1"/>
            <a:r>
              <a:rPr lang="en-US" dirty="0"/>
              <a:t>Friendly work place with good pathways for career development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lvl="1"/>
            <a:r>
              <a:rPr lang="en-US" dirty="0"/>
              <a:t>Poor communication between the service team</a:t>
            </a:r>
          </a:p>
          <a:p>
            <a:pPr lvl="1"/>
            <a:r>
              <a:rPr lang="en-US" dirty="0"/>
              <a:t>No determined spot for shop tools, often have to waste time locating shop tools</a:t>
            </a:r>
          </a:p>
          <a:p>
            <a:pPr lvl="1"/>
            <a:r>
              <a:rPr lang="en-US" dirty="0"/>
              <a:t>Lack of feedback on repairs and progress, both positive and negative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lvl="1"/>
            <a:r>
              <a:rPr lang="en-US" dirty="0"/>
              <a:t>Truckworx invests a lot into training and getting employees on a set path</a:t>
            </a:r>
          </a:p>
          <a:p>
            <a:pPr lvl="1"/>
            <a:r>
              <a:rPr lang="en-US" dirty="0"/>
              <a:t>There is always openings in higher positions that internal employees get a shot at first</a:t>
            </a:r>
          </a:p>
          <a:p>
            <a:pPr lvl="1"/>
            <a:r>
              <a:rPr lang="en-US" dirty="0"/>
              <a:t>Truckworx is constantly expanding their territory and opening new dealerships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2842</TotalTime>
  <Words>1134</Words>
  <Application>Microsoft Office PowerPoint</Application>
  <PresentationFormat>Widescreen</PresentationFormat>
  <Paragraphs>460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Facet</vt:lpstr>
      <vt:lpstr>ATD Service Homework </vt:lpstr>
      <vt:lpstr>  Analyze Cost of Labor   </vt:lpstr>
      <vt:lpstr> Changes in Expense Structure    </vt:lpstr>
      <vt:lpstr> Productivity   </vt:lpstr>
      <vt:lpstr> Facility   </vt:lpstr>
      <vt:lpstr>Level of current training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Andrew Hopkins</cp:lastModifiedBy>
  <cp:revision>7</cp:revision>
  <dcterms:created xsi:type="dcterms:W3CDTF">2022-12-04T13:10:55Z</dcterms:created>
  <dcterms:modified xsi:type="dcterms:W3CDTF">2024-02-26T14:32:29Z</dcterms:modified>
</cp:coreProperties>
</file>