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38" y="2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2/28/2024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Competition</a:t>
            </a:r>
          </a:p>
          <a:p>
            <a:pPr lvl="1"/>
            <a:r>
              <a:rPr lang="en-US" dirty="0"/>
              <a:t>Benefits</a:t>
            </a:r>
          </a:p>
          <a:p>
            <a:pPr lvl="1"/>
            <a:r>
              <a:rPr lang="en-US" dirty="0"/>
              <a:t>Parts Shortage</a:t>
            </a:r>
          </a:p>
          <a:p>
            <a:pPr lvl="1"/>
            <a:r>
              <a:rPr lang="en-US" dirty="0"/>
              <a:t>Geopolitical</a:t>
            </a:r>
          </a:p>
          <a:p>
            <a:pPr lvl="1"/>
            <a:r>
              <a:rPr lang="en-US" dirty="0"/>
              <a:t>Corporate Mindset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Work on and create a plan for training. Training appeared in all four categories but was the most popular response in the “Opportunities” category being mentioned in 23 of our 51 responses. It was also our 4</a:t>
            </a:r>
            <a:r>
              <a:rPr lang="en-US" baseline="30000" dirty="0"/>
              <a:t>th</a:t>
            </a:r>
            <a:r>
              <a:rPr lang="en-US" dirty="0"/>
              <a:t> highest response in the “Strengths” category which was interesting to see. I think our goal should be that everyone is trained properly and adequately for their positions so that they know their responsibilities fully.</a:t>
            </a:r>
          </a:p>
          <a:p>
            <a:pPr lvl="1"/>
            <a:r>
              <a:rPr lang="en-US" dirty="0"/>
              <a:t>Internal communication was also high on our list of weaknesses. We would like to address this so that everyone feels like they have a good understanding of how the business is doing and what the different departments are working on.</a:t>
            </a:r>
          </a:p>
          <a:p>
            <a:pPr lvl="1"/>
            <a:r>
              <a:rPr lang="en-US" dirty="0"/>
              <a:t>Competition was the number one response for the Threats category which is something we could have guessed. We want to continue to be the place to go for all of our truck sales, service, and parts needs in the tri-state area.</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We need to look at our training plan right now to see where our opportunity is. From there we need to work on where our biggest needs are and start from there so that we have a solid plan in place for new hires as well as currently employees.</a:t>
            </a:r>
          </a:p>
          <a:p>
            <a:pPr lvl="1"/>
            <a:r>
              <a:rPr lang="en-US" dirty="0"/>
              <a:t>Internal communication is something that we are cognizant of and working on. We need to identify ways to become available for questions as well as effectively communicate with all of our employees.</a:t>
            </a:r>
          </a:p>
          <a:p>
            <a:pPr lvl="1"/>
            <a:r>
              <a:rPr lang="en-US" dirty="0"/>
              <a:t>Competition is something we continuous try to stay ahead of. We just want to make sure that we are taking advantage of all of our resources with our OEM as well as our vendors to make sure we stay at the forefront.</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Tactics</a:t>
            </a:r>
          </a:p>
          <a:p>
            <a:pPr lvl="1"/>
            <a:r>
              <a:rPr lang="en-US" dirty="0"/>
              <a:t>Firstly we need to categorize and evaluate where we currently are. Once we are able to break up the different job roles we can lay out the expectations for that position and from there finalize our training plan.</a:t>
            </a:r>
          </a:p>
          <a:p>
            <a:pPr lvl="1"/>
            <a:r>
              <a:rPr lang="en-US" dirty="0"/>
              <a:t>Internal communication is something we’ve been trying to make adjustments on. We have both parts and service committee meetings with representatives from each area of the departments (parts has a counter person, phone room, and driver) along with management and ownership present so that we can bring anything to the table to address. We have an employee newsletter that goes out monthly to all employees and is printed for any employees that do not have email. We also have televisions with updates and announcements throughout the dealership to help share anything necessary. We are continuing to work on structured huddles as well.</a:t>
            </a:r>
          </a:p>
          <a:p>
            <a:pPr lvl="1"/>
            <a:r>
              <a:rPr lang="en-US" dirty="0"/>
              <a:t>Competition is something we are monitoring through audits of hours and labor rates. Our OPS team tries to gauge our customers to make sure we are still in line with the market and competitive. We also do our best to keep up on current local news within the industry to make sure we are aware of competitor adjustments.</a:t>
            </a:r>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947375971"/>
              </p:ext>
            </p:extLst>
          </p:nvPr>
        </p:nvGraphicFramePr>
        <p:xfrm>
          <a:off x="677334" y="1818624"/>
          <a:ext cx="9132492" cy="591761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Identify training plans for each position group</a:t>
                      </a:r>
                    </a:p>
                  </a:txBody>
                  <a:tcPr/>
                </a:tc>
                <a:tc>
                  <a:txBody>
                    <a:bodyPr/>
                    <a:lstStyle/>
                    <a:p>
                      <a:r>
                        <a:rPr lang="en-US" dirty="0"/>
                        <a:t>Department managers</a:t>
                      </a:r>
                    </a:p>
                  </a:txBody>
                  <a:tcPr/>
                </a:tc>
                <a:tc>
                  <a:txBody>
                    <a:bodyPr/>
                    <a:lstStyle/>
                    <a:p>
                      <a:r>
                        <a:rPr lang="en-US" dirty="0"/>
                        <a:t>End of Q3</a:t>
                      </a:r>
                    </a:p>
                  </a:txBody>
                  <a:tcPr/>
                </a:tc>
                <a:extLst>
                  <a:ext uri="{0D108BD9-81ED-4DB2-BD59-A6C34878D82A}">
                    <a16:rowId xmlns:a16="http://schemas.microsoft.com/office/drawing/2014/main" val="2400365483"/>
                  </a:ext>
                </a:extLst>
              </a:tr>
              <a:tr h="565004">
                <a:tc>
                  <a:txBody>
                    <a:bodyPr/>
                    <a:lstStyle/>
                    <a:p>
                      <a:r>
                        <a:rPr lang="en-US" dirty="0"/>
                        <a:t>Survey employees for any other opportunities for increased employee communication</a:t>
                      </a:r>
                    </a:p>
                  </a:txBody>
                  <a:tcPr/>
                </a:tc>
                <a:tc>
                  <a:txBody>
                    <a:bodyPr/>
                    <a:lstStyle/>
                    <a:p>
                      <a:r>
                        <a:rPr lang="en-US" dirty="0"/>
                        <a:t>Marketing Manager</a:t>
                      </a:r>
                    </a:p>
                  </a:txBody>
                  <a:tcPr/>
                </a:tc>
                <a:tc>
                  <a:txBody>
                    <a:bodyPr/>
                    <a:lstStyle/>
                    <a:p>
                      <a:r>
                        <a:rPr lang="en-US" dirty="0"/>
                        <a:t>6/30/24</a:t>
                      </a:r>
                    </a:p>
                  </a:txBody>
                  <a:tcPr/>
                </a:tc>
                <a:extLst>
                  <a:ext uri="{0D108BD9-81ED-4DB2-BD59-A6C34878D82A}">
                    <a16:rowId xmlns:a16="http://schemas.microsoft.com/office/drawing/2014/main" val="107845787"/>
                  </a:ext>
                </a:extLst>
              </a:tr>
              <a:tr h="565004">
                <a:tc>
                  <a:txBody>
                    <a:bodyPr/>
                    <a:lstStyle/>
                    <a:p>
                      <a:r>
                        <a:rPr lang="en-US" dirty="0"/>
                        <a:t>Continue to monitor competitive hours and rates to ensure that we stay competitive</a:t>
                      </a:r>
                    </a:p>
                  </a:txBody>
                  <a:tcPr/>
                </a:tc>
                <a:tc>
                  <a:txBody>
                    <a:bodyPr/>
                    <a:lstStyle/>
                    <a:p>
                      <a:r>
                        <a:rPr lang="en-US" dirty="0"/>
                        <a:t>Service Director</a:t>
                      </a:r>
                    </a:p>
                    <a:p>
                      <a:r>
                        <a:rPr lang="en-US" dirty="0"/>
                        <a:t>Business Development Manager</a:t>
                      </a:r>
                    </a:p>
                  </a:txBody>
                  <a:tcPr/>
                </a:tc>
                <a:tc>
                  <a:txBody>
                    <a:bodyPr/>
                    <a:lstStyle/>
                    <a:p>
                      <a:r>
                        <a:rPr lang="en-US" dirty="0"/>
                        <a:t>6/1/24</a:t>
                      </a:r>
                    </a:p>
                    <a:p>
                      <a:endParaRPr lang="en-US" dirty="0"/>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Overall I think we are in decent shape from the first few weeks of class. We have a lot of opportunity to improve but I think we have a solid base. In terms of our absorption we need to improve in our service department. Training had been a topic of discussion through the first three classes and our SWOT analysis confirmed that. Parts needs to be looking at and making adjustments for first time fill rate to ensure that we are supporting our customers properly. Overall going back through this has been a good gauge to understand current state and lay the foundation for </a:t>
            </a:r>
            <a:r>
              <a:rPr lang="en-US"/>
              <a:t>implementing change.</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622552"/>
            <a:ext cx="4185623" cy="5089144"/>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600" b="0" i="0" u="none" strike="noStrike" baseline="0" dirty="0">
                <a:solidFill>
                  <a:srgbClr val="221E1F"/>
                </a:solidFill>
                <a:latin typeface="Calibri" panose="020F0502020204030204" pitchFamily="34" charset="0"/>
              </a:rPr>
              <a:t>Current practices</a:t>
            </a:r>
          </a:p>
          <a:p>
            <a:pPr lvl="1"/>
            <a:r>
              <a:rPr lang="en-US" sz="2200" b="0" i="0" u="none" strike="noStrike" baseline="0" dirty="0">
                <a:solidFill>
                  <a:srgbClr val="221E1F"/>
                </a:solidFill>
                <a:latin typeface="Calibri" panose="020F0502020204030204" pitchFamily="34" charset="0"/>
              </a:rPr>
              <a:t>Currently the majority of our technicians are hourly minus one who is flat rate as of the new year. Our number of non-productive techs at 8.57 was a bit eye opening for me.</a:t>
            </a:r>
          </a:p>
          <a:p>
            <a:r>
              <a:rPr lang="en-US" sz="2900" b="0" i="0" u="none" strike="noStrike" baseline="0" dirty="0">
                <a:solidFill>
                  <a:srgbClr val="221E1F"/>
                </a:solidFill>
                <a:latin typeface="Calibri" panose="020F0502020204030204" pitchFamily="34" charset="0"/>
              </a:rPr>
              <a:t>Goals for improvement</a:t>
            </a:r>
          </a:p>
          <a:p>
            <a:pPr lvl="1"/>
            <a:r>
              <a:rPr lang="en-US" sz="2000" dirty="0">
                <a:solidFill>
                  <a:srgbClr val="221E1F"/>
                </a:solidFill>
                <a:latin typeface="Calibri" panose="020F0502020204030204" pitchFamily="34" charset="0"/>
              </a:rPr>
              <a:t>Monitor our technician efficiency and identify any other technicians who would do well in a flat rate compensation plan to see if they would like to consider changing their pay plan.</a:t>
            </a:r>
            <a:endParaRPr lang="en-US" sz="20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Plans to achieve your goals</a:t>
            </a:r>
          </a:p>
          <a:p>
            <a:pPr lvl="1"/>
            <a:r>
              <a:rPr lang="en-US" sz="2000" dirty="0">
                <a:solidFill>
                  <a:srgbClr val="221E1F"/>
                </a:solidFill>
                <a:latin typeface="Calibri" panose="020F0502020204030204" pitchFamily="34" charset="0"/>
              </a:rPr>
              <a:t>Currently we have one technician on flat rate and his efficiency has jumped since his compensation plan was changed. Continue to monitor and make flat rate available to technicians that would consider it if we find it successful.</a:t>
            </a:r>
            <a:endParaRPr lang="en-US" sz="2000" b="0" i="0" u="none" strike="noStrike" baseline="0" dirty="0">
              <a:solidFill>
                <a:srgbClr val="221E1F"/>
              </a:solidFill>
              <a:latin typeface="Calibri" panose="020F0502020204030204" pitchFamily="34" charset="0"/>
            </a:endParaRPr>
          </a:p>
          <a:p>
            <a:r>
              <a:rPr lang="en-US" sz="2900" b="0" i="0" u="none" strike="noStrike" baseline="0" dirty="0">
                <a:solidFill>
                  <a:srgbClr val="221E1F"/>
                </a:solidFill>
                <a:latin typeface="Calibri" panose="020F0502020204030204" pitchFamily="34" charset="0"/>
              </a:rPr>
              <a:t>Plans to evaluate your changes</a:t>
            </a:r>
          </a:p>
          <a:p>
            <a:pPr lvl="1"/>
            <a:r>
              <a:rPr lang="en-US" sz="2000" dirty="0">
                <a:solidFill>
                  <a:srgbClr val="221E1F"/>
                </a:solidFill>
                <a:latin typeface="Calibri" panose="020F0502020204030204" pitchFamily="34" charset="0"/>
              </a:rPr>
              <a:t>Review our sales and gross for each category, perform an RO analysis to see what the mix is and if our single line RO count is moving, ensure that other categories are not going backwards because of this focus.</a:t>
            </a:r>
            <a:endParaRPr lang="en-US" sz="2000" dirty="0"/>
          </a:p>
        </p:txBody>
      </p:sp>
      <p:pic>
        <p:nvPicPr>
          <p:cNvPr id="4" name="Content Placeholder 3">
            <a:extLst>
              <a:ext uri="{FF2B5EF4-FFF2-40B4-BE49-F238E27FC236}">
                <a16:creationId xmlns:a16="http://schemas.microsoft.com/office/drawing/2014/main" id="{BB67C558-2542-404B-B74C-6BA4935725D2}"/>
              </a:ext>
            </a:extLst>
          </p:cNvPr>
          <p:cNvPicPr>
            <a:picLocks noGrp="1" noChangeAspect="1"/>
          </p:cNvPicPr>
          <p:nvPr>
            <p:ph sz="quarter" idx="4"/>
          </p:nvPr>
        </p:nvPicPr>
        <p:blipFill>
          <a:blip r:embed="rId2"/>
          <a:stretch>
            <a:fillRect/>
          </a:stretch>
        </p:blipFill>
        <p:spPr>
          <a:xfrm>
            <a:off x="4975668" y="2092434"/>
            <a:ext cx="6851949" cy="267313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9344"/>
            <a:ext cx="4184035" cy="509320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Currently we are not capturing unapplied time properly which hinders us from being able to retrieve accurate data.</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Accurately log and track our unapplied time so that it reflects our current state.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Work with our Director of Operations and our Service Director to ensure there is a process in place so that we are capturing accurate data.</a:t>
            </a: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Keep an eye on our financial statement to see where we are for the month for unapplied time, currently we are logging next to nothing so any data will show a change in our financial statement.</a:t>
            </a:r>
            <a:endParaRPr lang="en-US" b="0" i="0" u="none" strike="noStrike" baseline="0" dirty="0">
              <a:solidFill>
                <a:srgbClr val="221E1F"/>
              </a:solidFill>
              <a:latin typeface="Calibri" panose="020F0502020204030204" pitchFamily="34" charset="0"/>
            </a:endParaRPr>
          </a:p>
        </p:txBody>
      </p:sp>
      <p:pic>
        <p:nvPicPr>
          <p:cNvPr id="6" name="Content Placeholder 5">
            <a:extLst>
              <a:ext uri="{FF2B5EF4-FFF2-40B4-BE49-F238E27FC236}">
                <a16:creationId xmlns:a16="http://schemas.microsoft.com/office/drawing/2014/main" id="{7DC453F2-15F7-410C-A9EA-187CF3E03424}"/>
              </a:ext>
            </a:extLst>
          </p:cNvPr>
          <p:cNvPicPr>
            <a:picLocks noGrp="1" noChangeAspect="1"/>
          </p:cNvPicPr>
          <p:nvPr>
            <p:ph sz="half" idx="2"/>
          </p:nvPr>
        </p:nvPicPr>
        <p:blipFill>
          <a:blip r:embed="rId2"/>
          <a:stretch>
            <a:fillRect/>
          </a:stretch>
        </p:blipFill>
        <p:spPr>
          <a:xfrm>
            <a:off x="5089524" y="2160589"/>
            <a:ext cx="5758125" cy="304841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7" name="Content Placeholder 6">
            <a:extLst>
              <a:ext uri="{FF2B5EF4-FFF2-40B4-BE49-F238E27FC236}">
                <a16:creationId xmlns:a16="http://schemas.microsoft.com/office/drawing/2014/main" id="{2287E50B-1449-4397-8228-A67464BDDC45}"/>
              </a:ext>
            </a:extLst>
          </p:cNvPr>
          <p:cNvPicPr>
            <a:picLocks noGrp="1" noChangeAspect="1"/>
          </p:cNvPicPr>
          <p:nvPr>
            <p:ph sz="half" idx="2"/>
          </p:nvPr>
        </p:nvPicPr>
        <p:blipFill>
          <a:blip r:embed="rId2"/>
          <a:stretch>
            <a:fillRect/>
          </a:stretch>
        </p:blipFill>
        <p:spPr>
          <a:xfrm>
            <a:off x="5336412" y="828656"/>
            <a:ext cx="6505067" cy="5200687"/>
          </a:xfrm>
          <a:prstGeom prst="rect">
            <a:avLst/>
          </a:prstGeom>
        </p:spPr>
      </p:pic>
      <p:sp>
        <p:nvSpPr>
          <p:cNvPr id="11" name="Content Placeholder 2">
            <a:extLst>
              <a:ext uri="{FF2B5EF4-FFF2-40B4-BE49-F238E27FC236}">
                <a16:creationId xmlns:a16="http://schemas.microsoft.com/office/drawing/2014/main" id="{695224A9-6DE5-430C-A776-DC3594F7607D}"/>
              </a:ext>
            </a:extLst>
          </p:cNvPr>
          <p:cNvSpPr txBox="1">
            <a:spLocks/>
          </p:cNvSpPr>
          <p:nvPr/>
        </p:nvSpPr>
        <p:spPr>
          <a:xfrm>
            <a:off x="790045" y="1622552"/>
            <a:ext cx="4185623" cy="4625848"/>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a:solidFill>
                <a:srgbClr val="000000"/>
              </a:solidFill>
              <a:latin typeface="Calibri" panose="020F0502020204030204" pitchFamily="34" charset="0"/>
            </a:endParaRPr>
          </a:p>
          <a:p>
            <a:r>
              <a:rPr lang="en-US">
                <a:solidFill>
                  <a:srgbClr val="221E1F"/>
                </a:solidFill>
                <a:latin typeface="Calibri" panose="020F0502020204030204" pitchFamily="34" charset="0"/>
              </a:rPr>
              <a:t>Current practices</a:t>
            </a:r>
          </a:p>
          <a:p>
            <a:pPr lvl="1"/>
            <a:r>
              <a:rPr lang="en-US">
                <a:solidFill>
                  <a:srgbClr val="221E1F"/>
                </a:solidFill>
                <a:latin typeface="Calibri" panose="020F0502020204030204" pitchFamily="34" charset="0"/>
              </a:rPr>
              <a:t>Currently the majority of our technicians are hourly minus one who is flat rate as of the new year. Our number of non-productive techs at 8.57 was a bit eye opening for me.</a:t>
            </a:r>
          </a:p>
          <a:p>
            <a:r>
              <a:rPr lang="en-US" sz="2000">
                <a:solidFill>
                  <a:srgbClr val="221E1F"/>
                </a:solidFill>
                <a:latin typeface="Calibri" panose="020F0502020204030204" pitchFamily="34" charset="0"/>
              </a:rPr>
              <a:t>Goals for improvement</a:t>
            </a:r>
          </a:p>
          <a:p>
            <a:pPr lvl="1"/>
            <a:r>
              <a:rPr lang="en-US">
                <a:solidFill>
                  <a:srgbClr val="221E1F"/>
                </a:solidFill>
                <a:latin typeface="Calibri" panose="020F0502020204030204" pitchFamily="34" charset="0"/>
              </a:rPr>
              <a:t>Increase our technician proficiency 10-15% of hours available to help increase hours sold from what is available for us to bill.</a:t>
            </a:r>
          </a:p>
          <a:p>
            <a:r>
              <a:rPr lang="en-US">
                <a:solidFill>
                  <a:srgbClr val="221E1F"/>
                </a:solidFill>
                <a:latin typeface="Calibri" panose="020F0502020204030204" pitchFamily="34" charset="0"/>
              </a:rPr>
              <a:t>Plans to achieve your goals</a:t>
            </a:r>
          </a:p>
          <a:p>
            <a:pPr lvl="1"/>
            <a:r>
              <a:rPr lang="en-US">
                <a:solidFill>
                  <a:srgbClr val="221E1F"/>
                </a:solidFill>
                <a:latin typeface="Calibri" panose="020F0502020204030204" pitchFamily="34" charset="0"/>
              </a:rPr>
              <a:t> Analyze our jobs to see where are losing time, there is over 25% of our time available that we’re not billing but we are paying technicians</a:t>
            </a:r>
          </a:p>
          <a:p>
            <a:r>
              <a:rPr lang="en-US">
                <a:solidFill>
                  <a:srgbClr val="221E1F"/>
                </a:solidFill>
                <a:latin typeface="Calibri" panose="020F0502020204030204" pitchFamily="34" charset="0"/>
              </a:rPr>
              <a:t>Plans to evaluate your changes</a:t>
            </a:r>
          </a:p>
          <a:p>
            <a:pPr lvl="1"/>
            <a:r>
              <a:rPr lang="en-US">
                <a:solidFill>
                  <a:srgbClr val="221E1F"/>
                </a:solidFill>
                <a:latin typeface="Calibri" panose="020F0502020204030204" pitchFamily="34" charset="0"/>
              </a:rPr>
              <a:t>Keep an eye on our tech proficiency, try to reduce the movement of time on RO’s, looks at our hours available vs our billed hours.</a:t>
            </a:r>
          </a:p>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74734"/>
            <a:ext cx="4184035" cy="4963809"/>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Currently we are dispatching jobs and doing our best to plan when downing certain bays with larger jobs.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Review our work mix to analyze how we’re applying our time. We perform larger jobs that down trucks often between engine work, transmission work, and some chassis/drivetrain work.</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Review our work mix and the processes around how we are dispatching and diagnosing the larger jobs. Identify why large jobs are downing trucks and for how long to come up with our root cause so we can make adjustments.</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Keep an eye on our labor sales and EFR to see if we are closing the gap between potential and labor sales</a:t>
            </a:r>
          </a:p>
        </p:txBody>
      </p:sp>
      <p:pic>
        <p:nvPicPr>
          <p:cNvPr id="7" name="Content Placeholder 6">
            <a:extLst>
              <a:ext uri="{FF2B5EF4-FFF2-40B4-BE49-F238E27FC236}">
                <a16:creationId xmlns:a16="http://schemas.microsoft.com/office/drawing/2014/main" id="{1B7C12FB-F0A5-4F39-BF82-A108DCCDE723}"/>
              </a:ext>
            </a:extLst>
          </p:cNvPr>
          <p:cNvPicPr>
            <a:picLocks noGrp="1" noChangeAspect="1"/>
          </p:cNvPicPr>
          <p:nvPr>
            <p:ph sz="half" idx="2"/>
          </p:nvPr>
        </p:nvPicPr>
        <p:blipFill>
          <a:blip r:embed="rId2"/>
          <a:stretch>
            <a:fillRect/>
          </a:stretch>
        </p:blipFill>
        <p:spPr>
          <a:xfrm>
            <a:off x="5702172" y="947095"/>
            <a:ext cx="5380355" cy="496381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677334" y="2160588"/>
            <a:ext cx="4184035" cy="4697411"/>
          </a:xfrm>
        </p:spPr>
        <p:txBody>
          <a:bodyPr>
            <a:normAutofit fontScale="85000" lnSpcReduction="10000"/>
          </a:bodyPr>
          <a:lstStyle/>
          <a:p>
            <a:r>
              <a:rPr lang="en-US" dirty="0">
                <a:latin typeface="Calibri" panose="020F0502020204030204" pitchFamily="34" charset="0"/>
                <a:ea typeface="Calibri" panose="020F0502020204030204" pitchFamily="34" charset="0"/>
                <a:cs typeface="Calibri" panose="020F0502020204030204" pitchFamily="34" charset="0"/>
              </a:rPr>
              <a:t>Where are you currently at for your current level of training?</a:t>
            </a:r>
          </a:p>
          <a:p>
            <a:pPr lvl="1"/>
            <a:r>
              <a:rPr lang="en-US" dirty="0">
                <a:latin typeface="Calibri" panose="020F0502020204030204" pitchFamily="34" charset="0"/>
                <a:ea typeface="Calibri" panose="020F0502020204030204" pitchFamily="34" charset="0"/>
                <a:cs typeface="Calibri" panose="020F0502020204030204" pitchFamily="34" charset="0"/>
              </a:rPr>
              <a:t>We currently have and maintain our required minimum for training as per DTNA</a:t>
            </a:r>
          </a:p>
          <a:p>
            <a:r>
              <a:rPr lang="en-US" dirty="0">
                <a:latin typeface="Calibri" panose="020F0502020204030204" pitchFamily="34" charset="0"/>
                <a:ea typeface="Calibri" panose="020F0502020204030204" pitchFamily="34" charset="0"/>
                <a:cs typeface="Calibri" panose="020F0502020204030204" pitchFamily="34" charset="0"/>
              </a:rPr>
              <a:t>What is your plan to maintain minimum standards?</a:t>
            </a:r>
          </a:p>
          <a:p>
            <a:pPr lvl="1"/>
            <a:r>
              <a:rPr lang="en-US" dirty="0">
                <a:latin typeface="Calibri" panose="020F0502020204030204" pitchFamily="34" charset="0"/>
                <a:ea typeface="Calibri" panose="020F0502020204030204" pitchFamily="34" charset="0"/>
                <a:cs typeface="Calibri" panose="020F0502020204030204" pitchFamily="34" charset="0"/>
              </a:rPr>
              <a:t>We use a dashboard to track our current status as well as have our managers monitor. We have a dealer trainer who also monitors our training levels to ensure that we stay above our requirements</a:t>
            </a:r>
          </a:p>
          <a:p>
            <a:r>
              <a:rPr lang="en-US" dirty="0">
                <a:latin typeface="Calibri" panose="020F0502020204030204" pitchFamily="34" charset="0"/>
                <a:ea typeface="Calibri" panose="020F0502020204030204" pitchFamily="34" charset="0"/>
                <a:cs typeface="Calibri" panose="020F0502020204030204" pitchFamily="34" charset="0"/>
              </a:rPr>
              <a:t>What are your plans for training  your service department technicians, advisors, managers, ?</a:t>
            </a:r>
          </a:p>
          <a:p>
            <a:pPr lvl="1"/>
            <a:r>
              <a:rPr lang="en-US" dirty="0">
                <a:latin typeface="Calibri" panose="020F0502020204030204" pitchFamily="34" charset="0"/>
                <a:ea typeface="Calibri" panose="020F0502020204030204" pitchFamily="34" charset="0"/>
                <a:cs typeface="Calibri" panose="020F0502020204030204" pitchFamily="34" charset="0"/>
              </a:rPr>
              <a:t>Training has been the most talked about topic in our dealership as of the last year or two. We hosted Service Manager training with our team and ATD, we have been talking about service advisor training more lately.</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fontScale="85000" lnSpcReduction="10000"/>
          </a:bodyPr>
          <a:lstStyle/>
          <a:p>
            <a:endParaRPr lang="en-US"/>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Culture</a:t>
            </a:r>
          </a:p>
          <a:p>
            <a:pPr lvl="1"/>
            <a:r>
              <a:rPr lang="en-US" dirty="0"/>
              <a:t>Coworker Interactions</a:t>
            </a:r>
          </a:p>
          <a:p>
            <a:pPr lvl="1"/>
            <a:r>
              <a:rPr lang="en-US" dirty="0"/>
              <a:t>Cleanliness</a:t>
            </a:r>
          </a:p>
          <a:p>
            <a:pPr lvl="1"/>
            <a:r>
              <a:rPr lang="en-US" dirty="0"/>
              <a:t>Ownership</a:t>
            </a:r>
          </a:p>
          <a:p>
            <a:pPr lvl="1"/>
            <a:r>
              <a:rPr lang="en-US" dirty="0"/>
              <a:t>Training</a:t>
            </a:r>
          </a:p>
          <a:p>
            <a:pPr lvl="1"/>
            <a:r>
              <a:rPr lang="en-US" dirty="0"/>
              <a:t>Shared Skills</a:t>
            </a:r>
          </a:p>
          <a:p>
            <a:pPr lvl="1"/>
            <a:r>
              <a:rPr lang="en-US" dirty="0"/>
              <a:t>Customer Service</a:t>
            </a:r>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Internal Communication</a:t>
            </a:r>
          </a:p>
          <a:p>
            <a:pPr lvl="1"/>
            <a:r>
              <a:rPr lang="en-US" dirty="0"/>
              <a:t>Tooling</a:t>
            </a:r>
          </a:p>
          <a:p>
            <a:pPr lvl="1"/>
            <a:r>
              <a:rPr lang="en-US" dirty="0"/>
              <a:t>Technology</a:t>
            </a:r>
          </a:p>
          <a:p>
            <a:pPr lvl="1"/>
            <a:r>
              <a:rPr lang="en-US" dirty="0"/>
              <a:t>Parts Availability</a:t>
            </a:r>
          </a:p>
          <a:p>
            <a:pPr lvl="1"/>
            <a:r>
              <a:rPr lang="en-US" dirty="0"/>
              <a:t>Facility</a:t>
            </a:r>
          </a:p>
          <a:p>
            <a:pPr lvl="1"/>
            <a:r>
              <a:rPr lang="en-US" dirty="0"/>
              <a:t>Parts Department</a:t>
            </a:r>
          </a:p>
          <a:p>
            <a:pPr lvl="1"/>
            <a:r>
              <a:rPr lang="en-US" dirty="0"/>
              <a:t>Lack of Knowledge</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Training</a:t>
            </a:r>
          </a:p>
          <a:p>
            <a:pPr lvl="1"/>
            <a:r>
              <a:rPr lang="en-US" dirty="0"/>
              <a:t>Personal Growth</a:t>
            </a:r>
          </a:p>
          <a:p>
            <a:pPr lvl="1"/>
            <a:r>
              <a:rPr lang="en-US" dirty="0"/>
              <a:t>Additional Facility Space</a:t>
            </a:r>
          </a:p>
          <a:p>
            <a:pPr lvl="1"/>
            <a:r>
              <a:rPr lang="en-US" dirty="0"/>
              <a:t>Benefits</a:t>
            </a:r>
          </a:p>
          <a:p>
            <a:pPr lvl="1"/>
            <a:r>
              <a:rPr lang="en-US" dirty="0"/>
              <a:t>Promotions</a:t>
            </a:r>
          </a:p>
          <a:p>
            <a:pPr lvl="1"/>
            <a:r>
              <a:rPr lang="en-US" dirty="0"/>
              <a:t>Tooling</a:t>
            </a:r>
          </a:p>
          <a:p>
            <a:pPr lvl="1"/>
            <a:r>
              <a:rPr lang="en-US" dirty="0"/>
              <a:t>Sharing Knowledge</a:t>
            </a: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1193</TotalTime>
  <Words>1440</Words>
  <Application>Microsoft Office PowerPoint</Application>
  <PresentationFormat>Widescreen</PresentationFormat>
  <Paragraphs>116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Mason Campbell</cp:lastModifiedBy>
  <cp:revision>17</cp:revision>
  <dcterms:created xsi:type="dcterms:W3CDTF">2022-12-04T13:10:55Z</dcterms:created>
  <dcterms:modified xsi:type="dcterms:W3CDTF">2024-02-29T13:47:07Z</dcterms:modified>
</cp:coreProperties>
</file>