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120" y="6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2/6/2024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ATD 050</a:t>
            </a:r>
          </a:p>
          <a:p>
            <a:pPr algn="ctr"/>
            <a:r>
              <a:rPr lang="en-US" sz="3200" dirty="0"/>
              <a:t>L. Michele Beasley</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THREATS</a:t>
            </a:r>
          </a:p>
          <a:p>
            <a:pPr>
              <a:buFont typeface="+mj-lt"/>
              <a:buAutoNum type="arabicPeriod"/>
            </a:pPr>
            <a:r>
              <a:rPr lang="en-US" dirty="0"/>
              <a:t>Potential loss of 1 Master Technician due to promotion </a:t>
            </a:r>
          </a:p>
          <a:p>
            <a:pPr>
              <a:buFont typeface="+mj-lt"/>
              <a:buAutoNum type="arabicPeriod"/>
            </a:pPr>
            <a:r>
              <a:rPr lang="en-US" dirty="0"/>
              <a:t>Loss of sales to biggest fleet due to lack of flexibility from OEM</a:t>
            </a:r>
          </a:p>
          <a:p>
            <a:pPr>
              <a:buFont typeface="+mj-lt"/>
              <a:buAutoNum type="arabicPeriod"/>
            </a:pPr>
            <a:r>
              <a:rPr lang="en-US" dirty="0"/>
              <a:t>Recession</a:t>
            </a:r>
          </a:p>
          <a:p>
            <a:pPr>
              <a:buFont typeface="+mj-lt"/>
              <a:buAutoNum type="arabicPeriod"/>
            </a:pPr>
            <a:r>
              <a:rPr lang="en-US" dirty="0"/>
              <a:t>Population growth is stagnant</a:t>
            </a:r>
          </a:p>
          <a:p>
            <a:pPr>
              <a:buFont typeface="+mj-lt"/>
              <a:buAutoNum type="arabicPeriod"/>
            </a:pPr>
            <a:r>
              <a:rPr lang="en-US" dirty="0"/>
              <a:t>Biggest competitor is within a mile from the dealership</a:t>
            </a:r>
          </a:p>
          <a:p>
            <a:pPr marL="0" indent="0">
              <a:buNone/>
            </a:pP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b="1" dirty="0"/>
              <a:t>OBJECTIVES</a:t>
            </a:r>
          </a:p>
          <a:p>
            <a:pPr>
              <a:buFont typeface="+mj-lt"/>
              <a:buAutoNum type="arabicPeriod"/>
            </a:pPr>
            <a:r>
              <a:rPr lang="en-US" b="1" dirty="0"/>
              <a:t>Improve gross on customer pay RO parts and labor sales</a:t>
            </a:r>
          </a:p>
          <a:p>
            <a:pPr>
              <a:buFont typeface="+mj-lt"/>
              <a:buAutoNum type="arabicPeriod"/>
            </a:pPr>
            <a:r>
              <a:rPr lang="en-US" b="1" dirty="0"/>
              <a:t>Improve Lost and Idle time for mobile technicians</a:t>
            </a:r>
          </a:p>
          <a:p>
            <a:pPr>
              <a:buFont typeface="+mj-lt"/>
              <a:buAutoNum type="arabicPeriod"/>
            </a:pPr>
            <a:r>
              <a:rPr lang="en-US" b="1" dirty="0"/>
              <a:t>Improve technician productivity, efficiency and proficiency</a:t>
            </a:r>
          </a:p>
          <a:p>
            <a:pPr>
              <a:buFont typeface="+mj-lt"/>
              <a:buAutoNum type="arabicPeriod"/>
            </a:pPr>
            <a:r>
              <a:rPr lang="en-US" b="1" dirty="0"/>
              <a:t>Keep open RO count under 70</a:t>
            </a:r>
          </a:p>
          <a:p>
            <a:pPr>
              <a:buFont typeface="+mj-lt"/>
              <a:buAutoNum type="arabicPeriod"/>
            </a:pPr>
            <a:r>
              <a:rPr lang="en-US" b="1" dirty="0"/>
              <a:t>Maintain a clean and organized shop </a:t>
            </a:r>
          </a:p>
          <a:p>
            <a:pPr>
              <a:buFont typeface="+mj-lt"/>
              <a:buAutoNum type="arabicPeriod"/>
            </a:pPr>
            <a:r>
              <a:rPr lang="en-US" b="1" dirty="0"/>
              <a:t>Consistent attendance from Service Advisor</a:t>
            </a:r>
          </a:p>
          <a:p>
            <a:pPr>
              <a:buFont typeface="+mj-lt"/>
              <a:buAutoNum type="arabicPeriod"/>
            </a:pPr>
            <a:endParaRPr lang="en-US" b="1"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b="1" dirty="0"/>
              <a:t>STRATEGIES</a:t>
            </a:r>
          </a:p>
          <a:p>
            <a:pPr>
              <a:buFont typeface="+mj-lt"/>
              <a:buAutoNum type="arabicPeriod"/>
            </a:pPr>
            <a:r>
              <a:rPr lang="en-US" b="1" dirty="0"/>
              <a:t>Schedule Service Advisor to meet the customer demand</a:t>
            </a:r>
          </a:p>
          <a:p>
            <a:pPr>
              <a:buFont typeface="+mj-lt"/>
              <a:buAutoNum type="arabicPeriod"/>
            </a:pPr>
            <a:r>
              <a:rPr lang="en-US" b="1" dirty="0"/>
              <a:t>Counsel Service Advisor regarding attendance</a:t>
            </a:r>
          </a:p>
          <a:p>
            <a:pPr>
              <a:buFont typeface="+mj-lt"/>
              <a:buAutoNum type="arabicPeriod"/>
            </a:pPr>
            <a:r>
              <a:rPr lang="en-US" b="1" dirty="0"/>
              <a:t>Consistently monitor the schedule for mobile technicians to include a plan for down time</a:t>
            </a:r>
          </a:p>
          <a:p>
            <a:pPr>
              <a:buFont typeface="+mj-lt"/>
              <a:buAutoNum type="arabicPeriod"/>
            </a:pPr>
            <a:r>
              <a:rPr lang="en-US" b="1" dirty="0"/>
              <a:t>Shop competitors on a regular schedule to ensure we are competitive</a:t>
            </a:r>
          </a:p>
          <a:p>
            <a:pPr>
              <a:buFont typeface="+mj-lt"/>
              <a:buAutoNum type="arabicPeriod"/>
            </a:pPr>
            <a:r>
              <a:rPr lang="en-US" b="1" dirty="0"/>
              <a:t>Meet with each technician and establish daily and monthly goals vs where they are currently and where they need to be</a:t>
            </a:r>
          </a:p>
          <a:p>
            <a:pPr marL="0" indent="0">
              <a:buNone/>
            </a:pPr>
            <a:endParaRPr lang="en-US" b="1" dirty="0"/>
          </a:p>
          <a:p>
            <a:pPr>
              <a:buFont typeface="+mj-lt"/>
              <a:buAutoNum type="arabicPeriod"/>
            </a:pPr>
            <a:endParaRPr lang="en-US" b="1" dirty="0"/>
          </a:p>
          <a:p>
            <a:pPr>
              <a:buFont typeface="+mj-lt"/>
              <a:buAutoNum type="arabicPeriod"/>
            </a:pPr>
            <a:endParaRPr lang="en-US" b="1" dirty="0"/>
          </a:p>
          <a:p>
            <a:pPr>
              <a:buFont typeface="+mj-lt"/>
              <a:buAutoNum type="arabicPeriod"/>
            </a:pPr>
            <a:endParaRPr lang="en-US" b="1" dirty="0"/>
          </a:p>
          <a:p>
            <a:pPr>
              <a:buFont typeface="+mj-lt"/>
              <a:buAutoNum type="arabicPeriod"/>
            </a:pPr>
            <a:endParaRPr lang="en-US" b="1" dirty="0"/>
          </a:p>
          <a:p>
            <a:pPr>
              <a:buFont typeface="+mj-lt"/>
              <a:buAutoNum type="arabicPeriod"/>
            </a:pPr>
            <a:endParaRPr lang="en-US" b="1" dirty="0"/>
          </a:p>
          <a:p>
            <a:pPr>
              <a:buFont typeface="+mj-lt"/>
              <a:buAutoNum type="arabicPeriod"/>
            </a:pPr>
            <a:endParaRPr lang="en-US" dirty="0"/>
          </a:p>
          <a:p>
            <a:pPr>
              <a:buFont typeface="+mj-lt"/>
              <a:buAutoNum type="arabicPeriod"/>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0" indent="0">
              <a:buNone/>
            </a:pPr>
            <a:r>
              <a:rPr lang="en-US" b="1" dirty="0"/>
              <a:t>TACTICS</a:t>
            </a:r>
          </a:p>
          <a:p>
            <a:pPr>
              <a:buFont typeface="+mj-lt"/>
              <a:buAutoNum type="arabicPeriod"/>
            </a:pPr>
            <a:r>
              <a:rPr lang="en-US" b="1" dirty="0"/>
              <a:t>The Service Manager must authorize all parts and labor discounts</a:t>
            </a:r>
          </a:p>
          <a:p>
            <a:pPr>
              <a:buFont typeface="+mj-lt"/>
              <a:buAutoNum type="arabicPeriod"/>
            </a:pPr>
            <a:r>
              <a:rPr lang="en-US" b="1" dirty="0"/>
              <a:t>Adjust schedule such that the technicians who work after hours are actually able to work on trucks vs playing service advisor</a:t>
            </a:r>
          </a:p>
          <a:p>
            <a:pPr>
              <a:buFont typeface="+mj-lt"/>
              <a:buAutoNum type="arabicPeriod"/>
            </a:pPr>
            <a:r>
              <a:rPr lang="en-US" b="1" dirty="0"/>
              <a:t>Advertise after hours and evening discounts to attract customers to that time frame</a:t>
            </a:r>
          </a:p>
          <a:p>
            <a:pPr>
              <a:buFont typeface="+mj-lt"/>
              <a:buAutoNum type="arabicPeriod"/>
            </a:pPr>
            <a:r>
              <a:rPr lang="en-US" b="1" dirty="0"/>
              <a:t>Change service advisor pay plans with tiered commission structure</a:t>
            </a:r>
          </a:p>
          <a:p>
            <a:pPr>
              <a:buFont typeface="+mj-lt"/>
              <a:buAutoNum type="arabicPeriod"/>
            </a:pPr>
            <a:r>
              <a:rPr lang="en-US" b="1" dirty="0"/>
              <a:t>Have weekly meetings with the Service Manager, Service Advisor and Foreman to review where we are vs goals for RO counts, labor sales</a:t>
            </a:r>
          </a:p>
          <a:p>
            <a:pPr>
              <a:buFont typeface="+mj-lt"/>
              <a:buAutoNum type="arabicPeriod"/>
            </a:pPr>
            <a:r>
              <a:rPr lang="en-US" b="1" dirty="0"/>
              <a:t>Consistent communication from Shop Foreman regarding jobs and the time goals to complete</a:t>
            </a:r>
          </a:p>
          <a:p>
            <a:pPr>
              <a:buFont typeface="+mj-lt"/>
              <a:buAutoNum type="arabicPeriod"/>
            </a:pPr>
            <a:endParaRPr lang="en-US" b="1" dirty="0"/>
          </a:p>
          <a:p>
            <a:pPr>
              <a:buFont typeface="+mj-lt"/>
              <a:buAutoNum type="arabicPeriod"/>
            </a:pPr>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fontScale="90000"/>
          </a:bodyPr>
          <a:lstStyle/>
          <a:p>
            <a:r>
              <a:rPr lang="en-US" dirty="0"/>
              <a:t>SWOT Analysis</a:t>
            </a:r>
            <a:br>
              <a:rPr lang="en-US" dirty="0"/>
            </a:br>
            <a:br>
              <a:rPr lang="en-US" dirty="0"/>
            </a:br>
            <a:br>
              <a:rPr lang="en-US" dirty="0"/>
            </a:b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68576593"/>
              </p:ext>
            </p:extLst>
          </p:nvPr>
        </p:nvGraphicFramePr>
        <p:xfrm>
          <a:off x="653143" y="1775847"/>
          <a:ext cx="9038370" cy="9229587"/>
        </p:xfrm>
        <a:graphic>
          <a:graphicData uri="http://schemas.openxmlformats.org/drawingml/2006/table">
            <a:tbl>
              <a:tblPr firstRow="1" bandRow="1">
                <a:tableStyleId>{5C22544A-7EE6-4342-B048-85BDC9FD1C3A}</a:tableStyleId>
              </a:tblPr>
              <a:tblGrid>
                <a:gridCol w="2950042">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63029">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702718">
                <a:tc>
                  <a:txBody>
                    <a:bodyPr/>
                    <a:lstStyle/>
                    <a:p>
                      <a:r>
                        <a:rPr lang="en-US" dirty="0"/>
                        <a:t>Disable permissions to allow discounting</a:t>
                      </a:r>
                    </a:p>
                  </a:txBody>
                  <a:tcPr/>
                </a:tc>
                <a:tc>
                  <a:txBody>
                    <a:bodyPr/>
                    <a:lstStyle/>
                    <a:p>
                      <a:r>
                        <a:rPr lang="en-US" dirty="0"/>
                        <a:t>Service Manager</a:t>
                      </a:r>
                    </a:p>
                  </a:txBody>
                  <a:tcPr/>
                </a:tc>
                <a:tc>
                  <a:txBody>
                    <a:bodyPr/>
                    <a:lstStyle/>
                    <a:p>
                      <a:r>
                        <a:rPr lang="en-US" dirty="0"/>
                        <a:t>February 1</a:t>
                      </a:r>
                    </a:p>
                  </a:txBody>
                  <a:tcPr/>
                </a:tc>
                <a:extLst>
                  <a:ext uri="{0D108BD9-81ED-4DB2-BD59-A6C34878D82A}">
                    <a16:rowId xmlns:a16="http://schemas.microsoft.com/office/drawing/2014/main" val="2400365483"/>
                  </a:ext>
                </a:extLst>
              </a:tr>
              <a:tr h="620295">
                <a:tc>
                  <a:txBody>
                    <a:bodyPr/>
                    <a:lstStyle/>
                    <a:p>
                      <a:r>
                        <a:rPr lang="en-US" dirty="0"/>
                        <a:t>Adjust technicians schedule to accommodate customer’s needs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Manager</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February 1</a:t>
                      </a:r>
                    </a:p>
                    <a:p>
                      <a:endParaRPr lang="en-US" dirty="0"/>
                    </a:p>
                  </a:txBody>
                  <a:tcPr/>
                </a:tc>
                <a:extLst>
                  <a:ext uri="{0D108BD9-81ED-4DB2-BD59-A6C34878D82A}">
                    <a16:rowId xmlns:a16="http://schemas.microsoft.com/office/drawing/2014/main" val="107845787"/>
                  </a:ext>
                </a:extLst>
              </a:tr>
              <a:tr h="62029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Adjust service advisor’s schedule to accommodate customer’s needs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Service Manager</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February 1</a:t>
                      </a:r>
                    </a:p>
                    <a:p>
                      <a:endParaRPr lang="en-US" dirty="0"/>
                    </a:p>
                  </a:txBody>
                  <a:tcPr/>
                </a:tc>
                <a:extLst>
                  <a:ext uri="{0D108BD9-81ED-4DB2-BD59-A6C34878D82A}">
                    <a16:rowId xmlns:a16="http://schemas.microsoft.com/office/drawing/2014/main" val="1530126605"/>
                  </a:ext>
                </a:extLst>
              </a:tr>
              <a:tr h="620295">
                <a:tc>
                  <a:txBody>
                    <a:bodyPr/>
                    <a:lstStyle/>
                    <a:p>
                      <a:r>
                        <a:rPr lang="en-US" dirty="0"/>
                        <a:t>Adjust pay plans for  service advisor</a:t>
                      </a:r>
                    </a:p>
                  </a:txBody>
                  <a:tcPr/>
                </a:tc>
                <a:tc>
                  <a:txBody>
                    <a:bodyPr/>
                    <a:lstStyle/>
                    <a:p>
                      <a:r>
                        <a:rPr lang="en-US" dirty="0"/>
                        <a:t>GM/Service Manager</a:t>
                      </a:r>
                    </a:p>
                  </a:txBody>
                  <a:tcPr/>
                </a:tc>
                <a:tc>
                  <a:txBody>
                    <a:bodyPr/>
                    <a:lstStyle/>
                    <a:p>
                      <a:r>
                        <a:rPr lang="en-US" dirty="0"/>
                        <a:t>June 1</a:t>
                      </a:r>
                    </a:p>
                  </a:txBody>
                  <a:tcPr/>
                </a:tc>
                <a:extLst>
                  <a:ext uri="{0D108BD9-81ED-4DB2-BD59-A6C34878D82A}">
                    <a16:rowId xmlns:a16="http://schemas.microsoft.com/office/drawing/2014/main" val="1950345431"/>
                  </a:ext>
                </a:extLst>
              </a:tr>
              <a:tr h="620295">
                <a:tc>
                  <a:txBody>
                    <a:bodyPr/>
                    <a:lstStyle/>
                    <a:p>
                      <a:r>
                        <a:rPr lang="en-US" dirty="0"/>
                        <a:t>Work with shop foreman on a daily flow for his activities</a:t>
                      </a:r>
                    </a:p>
                  </a:txBody>
                  <a:tcPr/>
                </a:tc>
                <a:tc>
                  <a:txBody>
                    <a:bodyPr/>
                    <a:lstStyle/>
                    <a:p>
                      <a:r>
                        <a:rPr lang="en-US" dirty="0"/>
                        <a:t>Service Manager</a:t>
                      </a:r>
                    </a:p>
                  </a:txBody>
                  <a:tcPr/>
                </a:tc>
                <a:tc>
                  <a:txBody>
                    <a:bodyPr/>
                    <a:lstStyle/>
                    <a:p>
                      <a:r>
                        <a:rPr lang="en-US" dirty="0"/>
                        <a:t>February 1</a:t>
                      </a:r>
                    </a:p>
                  </a:txBody>
                  <a:tcPr/>
                </a:tc>
                <a:extLst>
                  <a:ext uri="{0D108BD9-81ED-4DB2-BD59-A6C34878D82A}">
                    <a16:rowId xmlns:a16="http://schemas.microsoft.com/office/drawing/2014/main" val="1960891333"/>
                  </a:ext>
                </a:extLst>
              </a:tr>
              <a:tr h="620295">
                <a:tc>
                  <a:txBody>
                    <a:bodyPr/>
                    <a:lstStyle/>
                    <a:p>
                      <a:r>
                        <a:rPr lang="en-US" dirty="0"/>
                        <a:t>Weekly service manager meeting</a:t>
                      </a:r>
                    </a:p>
                  </a:txBody>
                  <a:tcPr/>
                </a:tc>
                <a:tc>
                  <a:txBody>
                    <a:bodyPr/>
                    <a:lstStyle/>
                    <a:p>
                      <a:r>
                        <a:rPr lang="en-US" dirty="0"/>
                        <a:t>GM</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February 1</a:t>
                      </a:r>
                    </a:p>
                    <a:p>
                      <a:endParaRPr lang="en-US" dirty="0"/>
                    </a:p>
                  </a:txBody>
                  <a:tcPr/>
                </a:tc>
                <a:extLst>
                  <a:ext uri="{0D108BD9-81ED-4DB2-BD59-A6C34878D82A}">
                    <a16:rowId xmlns:a16="http://schemas.microsoft.com/office/drawing/2014/main" val="4137224325"/>
                  </a:ext>
                </a:extLst>
              </a:tr>
              <a:tr h="62029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Weekly parts manager meeting</a:t>
                      </a:r>
                    </a:p>
                    <a:p>
                      <a:endParaRPr lang="en-US" dirty="0"/>
                    </a:p>
                  </a:txBody>
                  <a:tcPr/>
                </a:tc>
                <a:tc>
                  <a:txBody>
                    <a:bodyPr/>
                    <a:lstStyle/>
                    <a:p>
                      <a:r>
                        <a:rPr lang="en-US" dirty="0"/>
                        <a:t>GM</a:t>
                      </a:r>
                    </a:p>
                  </a:txBody>
                  <a:tcPr/>
                </a:tc>
                <a:tc>
                  <a:txBody>
                    <a:bodyPr/>
                    <a:lstStyle/>
                    <a:p>
                      <a:r>
                        <a:rPr lang="en-US" dirty="0"/>
                        <a:t>February 1</a:t>
                      </a:r>
                    </a:p>
                  </a:txBody>
                  <a:tcPr/>
                </a:tc>
                <a:extLst>
                  <a:ext uri="{0D108BD9-81ED-4DB2-BD59-A6C34878D82A}">
                    <a16:rowId xmlns:a16="http://schemas.microsoft.com/office/drawing/2014/main" val="4074614183"/>
                  </a:ext>
                </a:extLst>
              </a:tr>
              <a:tr h="620295">
                <a:tc>
                  <a:txBody>
                    <a:bodyPr/>
                    <a:lstStyle/>
                    <a:p>
                      <a:r>
                        <a:rPr lang="en-US" dirty="0"/>
                        <a:t>Work with vendor to perform a deep clean on the shop and a roof replacement</a:t>
                      </a:r>
                    </a:p>
                  </a:txBody>
                  <a:tcPr/>
                </a:tc>
                <a:tc>
                  <a:txBody>
                    <a:bodyPr/>
                    <a:lstStyle/>
                    <a:p>
                      <a:r>
                        <a:rPr lang="en-US" dirty="0"/>
                        <a:t>GM</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March 1</a:t>
                      </a:r>
                    </a:p>
                    <a:p>
                      <a:endParaRPr lang="en-US" dirty="0"/>
                    </a:p>
                  </a:txBody>
                  <a:tcPr/>
                </a:tc>
                <a:extLst>
                  <a:ext uri="{0D108BD9-81ED-4DB2-BD59-A6C34878D82A}">
                    <a16:rowId xmlns:a16="http://schemas.microsoft.com/office/drawing/2014/main" val="2642230709"/>
                  </a:ext>
                </a:extLst>
              </a:tr>
              <a:tr h="620295">
                <a:tc>
                  <a:txBody>
                    <a:bodyPr/>
                    <a:lstStyle/>
                    <a:p>
                      <a:r>
                        <a:rPr lang="en-US" dirty="0"/>
                        <a:t>Meet with technicians each morning and throughout the day at determined intervals to see where they are on jobs</a:t>
                      </a:r>
                    </a:p>
                  </a:txBody>
                  <a:tcPr/>
                </a:tc>
                <a:tc>
                  <a:txBody>
                    <a:bodyPr/>
                    <a:lstStyle/>
                    <a:p>
                      <a:r>
                        <a:rPr lang="en-US" dirty="0"/>
                        <a:t>Shop Foreman</a:t>
                      </a:r>
                    </a:p>
                  </a:txBody>
                  <a:tcPr/>
                </a:tc>
                <a:tc>
                  <a:txBody>
                    <a:bodyPr/>
                    <a:lstStyle/>
                    <a:p>
                      <a:r>
                        <a:rPr lang="en-US" dirty="0"/>
                        <a:t>February 1</a:t>
                      </a:r>
                    </a:p>
                  </a:txBody>
                  <a:tcPr/>
                </a:tc>
                <a:extLst>
                  <a:ext uri="{0D108BD9-81ED-4DB2-BD59-A6C34878D82A}">
                    <a16:rowId xmlns:a16="http://schemas.microsoft.com/office/drawing/2014/main" val="1779752248"/>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080656"/>
            <a:ext cx="8596668" cy="5557652"/>
          </a:xfrm>
        </p:spPr>
        <p:txBody>
          <a:bodyPr>
            <a:normAutofit fontScale="92500" lnSpcReduction="10000"/>
          </a:bodyPr>
          <a:lstStyle/>
          <a:p>
            <a:pPr marL="0" indent="0">
              <a:buNone/>
            </a:pPr>
            <a:r>
              <a:rPr lang="en-US" b="1" dirty="0"/>
              <a:t>SYNOPSIS</a:t>
            </a:r>
          </a:p>
          <a:p>
            <a:pPr marL="0" indent="0">
              <a:buNone/>
            </a:pPr>
            <a:r>
              <a:rPr lang="en-US" b="1" dirty="0"/>
              <a:t>The data reflects that the inefficiency of the technicians and lack of production during extended hours is having a detrimental effect on the profitability of the service and parts department.</a:t>
            </a:r>
          </a:p>
          <a:p>
            <a:pPr marL="0" indent="0">
              <a:buNone/>
            </a:pPr>
            <a:r>
              <a:rPr lang="en-US" b="1" dirty="0"/>
              <a:t>Sending the Service Manager and Service Advisor to training will help them to see how the proposed changes can make a significant difference to the bottom line as well as their income.</a:t>
            </a:r>
          </a:p>
          <a:p>
            <a:pPr marL="0" indent="0">
              <a:buNone/>
            </a:pPr>
            <a:r>
              <a:rPr lang="en-US" b="1" dirty="0"/>
              <a:t>Setting goals for the technicians and providing consistent feedback daily will help motivate the technicians and give them an opportunity to provide their own feedback regarding any obstacles they are encountering in meeting the goals.</a:t>
            </a:r>
          </a:p>
          <a:p>
            <a:pPr marL="0" indent="0">
              <a:buNone/>
            </a:pPr>
            <a:r>
              <a:rPr lang="en-US" b="1" dirty="0"/>
              <a:t>Providing and maintaining a clean, organized shop with a new roof will also help boost morale that is already high.</a:t>
            </a:r>
          </a:p>
          <a:p>
            <a:pPr marL="0" indent="0">
              <a:buNone/>
            </a:pPr>
            <a:r>
              <a:rPr lang="en-US" b="1" dirty="0"/>
              <a:t>Changing the pay plan for the Service Advisor will </a:t>
            </a:r>
            <a:r>
              <a:rPr lang="en-US" b="1"/>
              <a:t>help her focus </a:t>
            </a:r>
            <a:r>
              <a:rPr lang="en-US" b="1" dirty="0"/>
              <a:t>on productivity as their pay plan will be based on productivity through establishing tiers.</a:t>
            </a:r>
          </a:p>
          <a:p>
            <a:pPr marL="0" indent="0">
              <a:buNone/>
            </a:pPr>
            <a:r>
              <a:rPr lang="en-US" b="1" dirty="0"/>
              <a:t>Advertising specials for after hours and Saturday will create additional revenue.</a:t>
            </a:r>
          </a:p>
          <a:p>
            <a:pPr marL="0" indent="0">
              <a:buNone/>
            </a:pPr>
            <a:r>
              <a:rPr lang="en-US" b="1" dirty="0"/>
              <a:t>We have a great team with high morale. We just need to focus on the little improvements that will bring increased revenue for the dealership and the employees.</a:t>
            </a:r>
          </a:p>
          <a:p>
            <a:pPr marL="0" indent="0">
              <a:buNone/>
            </a:pPr>
            <a:endParaRPr lang="en-US" b="1" dirty="0"/>
          </a:p>
          <a:p>
            <a:pPr marL="0" indent="0">
              <a:buNone/>
            </a:pPr>
            <a:endParaRPr lang="en-US" b="1" dirty="0"/>
          </a:p>
          <a:p>
            <a:pPr marL="0" indent="0">
              <a:buNone/>
            </a:pPr>
            <a:endParaRPr lang="en-US" b="1" dirty="0"/>
          </a:p>
          <a:p>
            <a:pPr marL="0" indent="0">
              <a:buNone/>
            </a:pPr>
            <a:endParaRPr lang="en-US" b="1" dirty="0"/>
          </a:p>
          <a:p>
            <a:pPr marL="0" indent="0">
              <a:buNone/>
            </a:pPr>
            <a:endParaRPr lang="en-US" b="1"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No advertising to facilitate growth / ROs are open beyond 2 days</a:t>
            </a:r>
          </a:p>
          <a:p>
            <a:r>
              <a:rPr lang="en-US" sz="1800" b="0" i="0" u="none" strike="noStrike" baseline="0" dirty="0">
                <a:solidFill>
                  <a:srgbClr val="221E1F"/>
                </a:solidFill>
                <a:latin typeface="Calibri" panose="020F0502020204030204" pitchFamily="34" charset="0"/>
              </a:rPr>
              <a:t>Improve gross percentage from 70% to 75% by 6/01/2024 / Improve RO close from 14 days to 7 days by 4/01/2024 and to 2 days by 6/01/2024</a:t>
            </a:r>
          </a:p>
          <a:p>
            <a:r>
              <a:rPr lang="en-US" sz="1800" b="0" i="0" u="none" strike="noStrike" baseline="0" dirty="0">
                <a:solidFill>
                  <a:srgbClr val="221E1F"/>
                </a:solidFill>
                <a:latin typeface="Calibri" panose="020F0502020204030204" pitchFamily="34" charset="0"/>
              </a:rPr>
              <a:t>Service Manager/ Foreman review recalls on current customer base and call to schedule if business is slow / Schedule during extended hours and on Saturday / Work with marketing to run aggressive specials for extended hours and Saturday / Beginning February 1, 2024, </a:t>
            </a:r>
            <a:r>
              <a:rPr lang="en-US" dirty="0">
                <a:solidFill>
                  <a:srgbClr val="221E1F"/>
                </a:solidFill>
                <a:latin typeface="Calibri" panose="020F0502020204030204" pitchFamily="34" charset="0"/>
              </a:rPr>
              <a:t>e</a:t>
            </a:r>
            <a:r>
              <a:rPr lang="en-US" sz="1800" b="0" i="0" u="none" strike="noStrike" baseline="0" dirty="0">
                <a:solidFill>
                  <a:srgbClr val="221E1F"/>
                </a:solidFill>
                <a:latin typeface="Calibri" panose="020F0502020204030204" pitchFamily="34" charset="0"/>
              </a:rPr>
              <a:t>valuate RO closings daily and identify areas for improvement and any issues</a:t>
            </a:r>
          </a:p>
          <a:p>
            <a:r>
              <a:rPr lang="en-US" sz="1800" b="0" i="0" u="none" strike="noStrike" baseline="0" dirty="0">
                <a:solidFill>
                  <a:srgbClr val="221E1F"/>
                </a:solidFill>
                <a:latin typeface="Calibri" panose="020F0502020204030204" pitchFamily="34" charset="0"/>
              </a:rPr>
              <a:t>Service Manager, Foreman and GM will review daily, weekly and monthly beginning with February 2024</a:t>
            </a:r>
          </a:p>
          <a:p>
            <a:endParaRPr lang="en-US" dirty="0"/>
          </a:p>
        </p:txBody>
      </p:sp>
      <p:pic>
        <p:nvPicPr>
          <p:cNvPr id="18" name="Content Placeholder 17">
            <a:extLst>
              <a:ext uri="{FF2B5EF4-FFF2-40B4-BE49-F238E27FC236}">
                <a16:creationId xmlns:a16="http://schemas.microsoft.com/office/drawing/2014/main" id="{24BA6273-050D-7B11-CAB4-451FAE9D10CF}"/>
              </a:ext>
            </a:extLst>
          </p:cNvPr>
          <p:cNvPicPr>
            <a:picLocks noGrp="1" noChangeAspect="1"/>
          </p:cNvPicPr>
          <p:nvPr>
            <p:ph sz="quarter" idx="4"/>
          </p:nvPr>
        </p:nvPicPr>
        <p:blipFill>
          <a:blip r:embed="rId2"/>
          <a:stretch>
            <a:fillRect/>
          </a:stretch>
        </p:blipFill>
        <p:spPr>
          <a:xfrm>
            <a:off x="5527325" y="2099651"/>
            <a:ext cx="4186237" cy="1800746"/>
          </a:xfr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reactive vs proactive  </a:t>
            </a:r>
          </a:p>
          <a:p>
            <a:r>
              <a:rPr lang="en-US" sz="1800" b="0" i="0" u="none" strike="noStrike" baseline="0" dirty="0">
                <a:solidFill>
                  <a:srgbClr val="221E1F"/>
                </a:solidFill>
                <a:latin typeface="Calibri" panose="020F0502020204030204" pitchFamily="34" charset="0"/>
              </a:rPr>
              <a:t>Reduce Personnel expense from 42% to 40% by April 2024 / Reduce Lost and Idle time from an average of 12k each month to 6k by June 2024</a:t>
            </a:r>
          </a:p>
          <a:p>
            <a:r>
              <a:rPr lang="en-US" sz="1800" b="0" i="0" u="none" strike="noStrike" baseline="0" dirty="0">
                <a:solidFill>
                  <a:srgbClr val="221E1F"/>
                </a:solidFill>
                <a:latin typeface="Calibri" panose="020F0502020204030204" pitchFamily="34" charset="0"/>
              </a:rPr>
              <a:t>Evaluate staffing per calculations / Monitor the schedule for the mobile technicians beginning February 2024 with a plan for downtime</a:t>
            </a:r>
          </a:p>
          <a:p>
            <a:r>
              <a:rPr lang="en-US" sz="1800" b="0" i="0" u="none" strike="noStrike" baseline="0" dirty="0">
                <a:solidFill>
                  <a:srgbClr val="221E1F"/>
                </a:solidFill>
                <a:latin typeface="Calibri" panose="020F0502020204030204" pitchFamily="34" charset="0"/>
              </a:rPr>
              <a:t>GM / Service Manager to make any staffing adjustments / Review mobile technician calendar daily and react accordingly to demand or lack thereof / Review financials monthly to assess progress </a:t>
            </a:r>
          </a:p>
          <a:p>
            <a:endParaRPr lang="en-US" dirty="0"/>
          </a:p>
        </p:txBody>
      </p:sp>
      <p:pic>
        <p:nvPicPr>
          <p:cNvPr id="14" name="Content Placeholder 13">
            <a:extLst>
              <a:ext uri="{FF2B5EF4-FFF2-40B4-BE49-F238E27FC236}">
                <a16:creationId xmlns:a16="http://schemas.microsoft.com/office/drawing/2014/main" id="{152263A2-270B-2F57-3AC3-8B4C9ABCFB1A}"/>
              </a:ext>
            </a:extLst>
          </p:cNvPr>
          <p:cNvPicPr>
            <a:picLocks noGrp="1" noChangeAspect="1"/>
          </p:cNvPicPr>
          <p:nvPr>
            <p:ph sz="half" idx="2"/>
          </p:nvPr>
        </p:nvPicPr>
        <p:blipFill>
          <a:blip r:embed="rId2"/>
          <a:stretch>
            <a:fillRect/>
          </a:stretch>
        </p:blipFill>
        <p:spPr>
          <a:xfrm>
            <a:off x="5422034" y="1930400"/>
            <a:ext cx="4184650" cy="2428971"/>
          </a:xfr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The assignment and follow up of ROs to techs is not consistently efficient and the new techs are very inefficient </a:t>
            </a:r>
          </a:p>
          <a:p>
            <a:r>
              <a:rPr lang="en-US" sz="1800" b="0" i="0" u="none" strike="noStrike" baseline="0" dirty="0">
                <a:solidFill>
                  <a:srgbClr val="221E1F"/>
                </a:solidFill>
                <a:latin typeface="Calibri" panose="020F0502020204030204" pitchFamily="34" charset="0"/>
              </a:rPr>
              <a:t>Increase efficiency of the technicians from 74% to 80% by June 2024 / Increase proficiency from 54% to 70% by June of 2024</a:t>
            </a:r>
          </a:p>
          <a:p>
            <a:r>
              <a:rPr lang="en-US" dirty="0">
                <a:solidFill>
                  <a:srgbClr val="221E1F"/>
                </a:solidFill>
                <a:latin typeface="Calibri" panose="020F0502020204030204" pitchFamily="34" charset="0"/>
              </a:rPr>
              <a:t>Foreman and/or the Service Manager will meet with each technician the first week of February 2024 and let them know where they are and set a goal of where they need to be each day and month / GM/Service Manager evaluate and finalize pay plans by June 2024 for all service personnel to ensure we are rewarding performance and also challenging employees to move to the next level of bonus / commission tiers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Service Manager/Foreman run the efficiency/proficiency report daily to evaluate progress and keep techs on track and run monthly to evaluate as a whole/ Coach those techs who are not meeting goals</a:t>
            </a:r>
            <a:r>
              <a:rPr lang="en-US" dirty="0">
                <a:solidFill>
                  <a:srgbClr val="221E1F"/>
                </a:solidFill>
                <a:latin typeface="Calibri" panose="020F0502020204030204" pitchFamily="34" charset="0"/>
              </a:rPr>
              <a:t> / GM and Service Manager to evaluate the effectiveness of the pay plans each month</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9D110866-5774-F6EF-BD1C-C05167514D57}"/>
              </a:ext>
            </a:extLst>
          </p:cNvPr>
          <p:cNvPicPr>
            <a:picLocks noGrp="1" noChangeAspect="1"/>
          </p:cNvPicPr>
          <p:nvPr>
            <p:ph sz="half" idx="2"/>
          </p:nvPr>
        </p:nvPicPr>
        <p:blipFill>
          <a:blip r:embed="rId2"/>
          <a:stretch>
            <a:fillRect/>
          </a:stretch>
        </p:blipFill>
        <p:spPr>
          <a:xfrm>
            <a:off x="5879575" y="1930400"/>
            <a:ext cx="4689463" cy="3586348"/>
          </a:xfr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Porter does a good job of keeping the floors clean and clutter from walkways </a:t>
            </a:r>
          </a:p>
          <a:p>
            <a:r>
              <a:rPr lang="en-US" dirty="0">
                <a:solidFill>
                  <a:srgbClr val="221E1F"/>
                </a:solidFill>
                <a:latin typeface="Calibri" panose="020F0502020204030204" pitchFamily="34" charset="0"/>
              </a:rPr>
              <a:t>Get a new roof and a clean and organized shop and tool room by June 2024 / Increase </a:t>
            </a:r>
            <a:r>
              <a:rPr lang="en-US">
                <a:solidFill>
                  <a:srgbClr val="221E1F"/>
                </a:solidFill>
                <a:latin typeface="Calibri" panose="020F0502020204030204" pitchFamily="34" charset="0"/>
              </a:rPr>
              <a:t>facility utilization from 39% to 50% by June 2024</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Roof has been budgeted for 2024/ Have a professional cleaning service clean the shop/ Organize the tool room and shop once the cleaning has been completed</a:t>
            </a:r>
            <a:r>
              <a:rPr lang="en-US" dirty="0">
                <a:solidFill>
                  <a:srgbClr val="221E1F"/>
                </a:solidFill>
                <a:latin typeface="Calibri" panose="020F0502020204030204" pitchFamily="34" charset="0"/>
              </a:rPr>
              <a:t>/ Meet with the technicians and set the standard for shop cleanliness and organization once cleaning has been completed and solicit any feedback they may have to make them more efficient and proficient</a:t>
            </a:r>
          </a:p>
          <a:p>
            <a:r>
              <a:rPr lang="en-US" sz="1800" b="0" i="0" u="none" strike="noStrike" baseline="0" dirty="0">
                <a:solidFill>
                  <a:srgbClr val="221E1F"/>
                </a:solidFill>
                <a:latin typeface="Calibri" panose="020F0502020204030204" pitchFamily="34" charset="0"/>
              </a:rPr>
              <a:t>Foreman and Service Manager ensure the standard is maintained by addressing any issues and correcting daily </a:t>
            </a:r>
          </a:p>
          <a:p>
            <a:endParaRPr lang="en-US" dirty="0"/>
          </a:p>
        </p:txBody>
      </p:sp>
      <p:pic>
        <p:nvPicPr>
          <p:cNvPr id="7" name="Content Placeholder 6">
            <a:extLst>
              <a:ext uri="{FF2B5EF4-FFF2-40B4-BE49-F238E27FC236}">
                <a16:creationId xmlns:a16="http://schemas.microsoft.com/office/drawing/2014/main" id="{EF506444-F6C1-FC3B-AD19-2F6DF4CE88B7}"/>
              </a:ext>
            </a:extLst>
          </p:cNvPr>
          <p:cNvPicPr>
            <a:picLocks noGrp="1" noChangeAspect="1"/>
          </p:cNvPicPr>
          <p:nvPr>
            <p:ph sz="half" idx="2"/>
          </p:nvPr>
        </p:nvPicPr>
        <p:blipFill>
          <a:blip r:embed="rId2"/>
          <a:stretch>
            <a:fillRect/>
          </a:stretch>
        </p:blipFill>
        <p:spPr>
          <a:xfrm>
            <a:off x="5956423" y="2160589"/>
            <a:ext cx="4184650" cy="3613216"/>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normAutofit/>
          </a:bodyPr>
          <a:lstStyle/>
          <a:p>
            <a:r>
              <a:rPr lang="en-US" dirty="0"/>
              <a:t>We are currently at the standard for Gold certification.</a:t>
            </a:r>
          </a:p>
          <a:p>
            <a:r>
              <a:rPr lang="en-US" dirty="0"/>
              <a:t>All techs are scheduled by the Director of Service in order to ensure we stay on schedule.</a:t>
            </a:r>
          </a:p>
          <a:p>
            <a:r>
              <a:rPr lang="en-US" dirty="0"/>
              <a:t>Our Service Manager and will be scheduled to attend the NADA Service Class. Our Service Advisor will attend the Service Advisor Training in March 2024.</a:t>
            </a:r>
          </a:p>
          <a:p>
            <a:endParaRPr lang="en-US" dirty="0"/>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1"/>
            <a:ext cx="8596668" cy="4927600"/>
          </a:xfrm>
        </p:spPr>
        <p:txBody>
          <a:bodyPr/>
          <a:lstStyle/>
          <a:p>
            <a:pPr marL="0" indent="0">
              <a:buNone/>
            </a:pPr>
            <a:r>
              <a:rPr lang="en-US" b="1" dirty="0"/>
              <a:t>STRENGTHS</a:t>
            </a:r>
          </a:p>
          <a:p>
            <a:pPr>
              <a:buFont typeface="+mj-lt"/>
              <a:buAutoNum type="arabicPeriod"/>
            </a:pPr>
            <a:r>
              <a:rPr lang="en-US" dirty="0"/>
              <a:t>Service Manager is fairly new, but technically sound and has a positive attitude.</a:t>
            </a:r>
          </a:p>
          <a:p>
            <a:pPr>
              <a:buFont typeface="+mj-lt"/>
              <a:buAutoNum type="arabicPeriod"/>
            </a:pPr>
            <a:r>
              <a:rPr lang="en-US" dirty="0"/>
              <a:t>3 Master Technicians</a:t>
            </a:r>
          </a:p>
          <a:p>
            <a:pPr>
              <a:buFont typeface="+mj-lt"/>
              <a:buAutoNum type="arabicPeriod"/>
            </a:pPr>
            <a:r>
              <a:rPr lang="en-US" dirty="0"/>
              <a:t>Experienced Foreman</a:t>
            </a:r>
          </a:p>
          <a:p>
            <a:pPr>
              <a:buFont typeface="+mj-lt"/>
              <a:buAutoNum type="arabicPeriod"/>
            </a:pPr>
            <a:r>
              <a:rPr lang="en-US" dirty="0"/>
              <a:t>Experienced Parts Manager</a:t>
            </a:r>
          </a:p>
          <a:p>
            <a:pPr>
              <a:buFont typeface="+mj-lt"/>
              <a:buAutoNum type="arabicPeriod"/>
            </a:pPr>
            <a:r>
              <a:rPr lang="en-US" dirty="0"/>
              <a:t>Loyal customer base with 3 large fleets</a:t>
            </a:r>
          </a:p>
          <a:p>
            <a:pPr>
              <a:buFont typeface="+mj-lt"/>
              <a:buAutoNum type="arabicPeriod"/>
            </a:pPr>
            <a:r>
              <a:rPr lang="en-US" dirty="0"/>
              <a:t>Very experienced VP of Service</a:t>
            </a:r>
          </a:p>
          <a:p>
            <a:pPr>
              <a:buFont typeface="+mj-lt"/>
              <a:buAutoNum type="arabicPeriod"/>
            </a:pPr>
            <a:r>
              <a:rPr lang="en-US" dirty="0"/>
              <a:t>New, but competent Director of Service</a:t>
            </a:r>
          </a:p>
          <a:p>
            <a:pPr>
              <a:buFont typeface="+mj-lt"/>
              <a:buAutoNum type="arabicPeriod"/>
            </a:pPr>
            <a:r>
              <a:rPr lang="en-US" dirty="0"/>
              <a:t>Shop capacity is high</a:t>
            </a:r>
          </a:p>
          <a:p>
            <a:pPr>
              <a:buFont typeface="+mj-lt"/>
              <a:buAutoNum type="arabicPeriod"/>
            </a:pPr>
            <a:r>
              <a:rPr lang="en-US" dirty="0"/>
              <a:t>Use Decisive 100%</a:t>
            </a:r>
          </a:p>
          <a:p>
            <a:pPr>
              <a:buFont typeface="+mj-lt"/>
              <a:buAutoNum type="arabicPeriod"/>
            </a:pPr>
            <a:r>
              <a:rPr lang="en-US" dirty="0"/>
              <a:t>Morale is high!</a:t>
            </a:r>
          </a:p>
          <a:p>
            <a:pPr>
              <a:buFont typeface="+mj-lt"/>
              <a:buAutoNum type="arabicPeriod"/>
            </a:pPr>
            <a:endParaRPr lang="en-US" dirty="0"/>
          </a:p>
          <a:p>
            <a:pPr>
              <a:buFont typeface="+mj-lt"/>
              <a:buAutoNum type="arabicPeriod"/>
            </a:pPr>
            <a:endParaRPr lang="en-US" dirty="0"/>
          </a:p>
          <a:p>
            <a:pPr>
              <a:buFont typeface="+mj-lt"/>
              <a:buAutoNum type="arabicPeriod"/>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b="1" dirty="0"/>
              <a:t>WEAKNESSES</a:t>
            </a:r>
          </a:p>
          <a:p>
            <a:pPr>
              <a:buFont typeface="+mj-lt"/>
              <a:buAutoNum type="arabicPeriod"/>
            </a:pPr>
            <a:r>
              <a:rPr lang="en-US" dirty="0"/>
              <a:t>Young and inexperienced technicians</a:t>
            </a:r>
          </a:p>
          <a:p>
            <a:pPr>
              <a:buFont typeface="+mj-lt"/>
              <a:buAutoNum type="arabicPeriod"/>
            </a:pPr>
            <a:r>
              <a:rPr lang="en-US" dirty="0"/>
              <a:t>Lost time is too high due to inefficiency of mobile technicians</a:t>
            </a:r>
          </a:p>
          <a:p>
            <a:pPr>
              <a:buFont typeface="+mj-lt"/>
              <a:buAutoNum type="arabicPeriod"/>
            </a:pPr>
            <a:r>
              <a:rPr lang="en-US" dirty="0"/>
              <a:t>New Service Advisor is frequently absent</a:t>
            </a:r>
          </a:p>
          <a:p>
            <a:pPr>
              <a:buFont typeface="+mj-lt"/>
              <a:buAutoNum type="arabicPeriod"/>
            </a:pPr>
            <a:r>
              <a:rPr lang="en-US" dirty="0"/>
              <a:t>No marketing for the Service Department</a:t>
            </a:r>
          </a:p>
          <a:p>
            <a:pPr>
              <a:buFont typeface="+mj-lt"/>
              <a:buAutoNum type="arabicPeriod"/>
            </a:pPr>
            <a:r>
              <a:rPr lang="en-US" dirty="0"/>
              <a:t>Branch Manager is inexperienced in Parts and Service</a:t>
            </a:r>
          </a:p>
          <a:p>
            <a:pPr>
              <a:buFont typeface="+mj-lt"/>
              <a:buAutoNum type="arabicPeriod"/>
            </a:pPr>
            <a:r>
              <a:rPr lang="en-US" dirty="0"/>
              <a:t>Foreman sometimes feels inefficient in directing the technicians’ work flow</a:t>
            </a:r>
          </a:p>
          <a:p>
            <a:pPr>
              <a:buFont typeface="+mj-lt"/>
              <a:buAutoNum type="arabicPeriod"/>
            </a:pPr>
            <a:r>
              <a:rPr lang="en-US" dirty="0"/>
              <a:t>Additional hours do not produce much revenue</a:t>
            </a:r>
          </a:p>
          <a:p>
            <a:pPr>
              <a:buFont typeface="+mj-lt"/>
              <a:buAutoNum type="arabicPeriod"/>
            </a:pPr>
            <a:endParaRPr lang="en-US" dirty="0"/>
          </a:p>
          <a:p>
            <a:pPr>
              <a:buFont typeface="+mj-lt"/>
              <a:buAutoNum type="arabicPeriod"/>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marL="0" indent="0">
              <a:buNone/>
            </a:pPr>
            <a:r>
              <a:rPr lang="en-US" b="1" dirty="0"/>
              <a:t>OPPORTUNITIES</a:t>
            </a:r>
          </a:p>
          <a:p>
            <a:pPr>
              <a:buFont typeface="+mj-lt"/>
              <a:buAutoNum type="arabicPeriod"/>
            </a:pPr>
            <a:r>
              <a:rPr lang="en-US" dirty="0"/>
              <a:t>Continue to send new technicians to training</a:t>
            </a:r>
          </a:p>
          <a:p>
            <a:pPr>
              <a:buFont typeface="+mj-lt"/>
              <a:buAutoNum type="arabicPeriod"/>
            </a:pPr>
            <a:r>
              <a:rPr lang="en-US" b="1" dirty="0"/>
              <a:t>Create a schedule for mobile technicians to include a plan for down time</a:t>
            </a:r>
          </a:p>
          <a:p>
            <a:pPr>
              <a:buFont typeface="+mj-lt"/>
              <a:buAutoNum type="arabicPeriod"/>
            </a:pPr>
            <a:r>
              <a:rPr lang="en-US" dirty="0"/>
              <a:t>Continue to provide a mentor to help the new technicians with hands on application</a:t>
            </a:r>
          </a:p>
          <a:p>
            <a:pPr>
              <a:buFont typeface="+mj-lt"/>
              <a:buAutoNum type="arabicPeriod"/>
            </a:pPr>
            <a:r>
              <a:rPr lang="en-US" dirty="0"/>
              <a:t>Send the Service Manager to NADA for the Service Module and the Service Advisor to training in March 2024.</a:t>
            </a:r>
          </a:p>
          <a:p>
            <a:pPr>
              <a:buFont typeface="+mj-lt"/>
              <a:buAutoNum type="arabicPeriod"/>
            </a:pPr>
            <a:r>
              <a:rPr lang="en-US" dirty="0"/>
              <a:t>Explore new pay plan options for the Service Advisor</a:t>
            </a:r>
          </a:p>
          <a:p>
            <a:pPr>
              <a:buFont typeface="+mj-lt"/>
              <a:buAutoNum type="arabicPeriod"/>
            </a:pPr>
            <a:r>
              <a:rPr lang="en-US" dirty="0"/>
              <a:t>Work with Marketing and the VP to devise a plan to attract after hours and Saturday work</a:t>
            </a:r>
          </a:p>
          <a:p>
            <a:pPr>
              <a:buFont typeface="+mj-lt"/>
              <a:buAutoNum type="arabicPeriod"/>
            </a:pPr>
            <a:r>
              <a:rPr lang="en-US" dirty="0"/>
              <a:t>New roof for the shop and a cleanup and organization</a:t>
            </a:r>
          </a:p>
          <a:p>
            <a:pPr>
              <a:buFont typeface="+mj-lt"/>
              <a:buAutoNum type="arabicPeriod"/>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639</TotalTime>
  <Words>1359</Words>
  <Application>Microsoft Office PowerPoint</Application>
  <PresentationFormat>Widescreen</PresentationFormat>
  <Paragraphs>150</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vt:lpstr>
      <vt:lpstr>SWOT Analysis</vt:lpstr>
      <vt:lpstr>SWOT Analysis</vt:lpstr>
      <vt:lpstr>SWOT Analysis</vt:lpstr>
      <vt:lpstr>SWOT Analysis</vt:lpstr>
      <vt:lpstr>SWOT Analysis</vt:lpstr>
      <vt:lpstr>SWOT Analysis</vt:lpstr>
      <vt:lpstr>SWOT Analysis    </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Michele Beasley</cp:lastModifiedBy>
  <cp:revision>62</cp:revision>
  <dcterms:created xsi:type="dcterms:W3CDTF">2022-12-04T13:10:55Z</dcterms:created>
  <dcterms:modified xsi:type="dcterms:W3CDTF">2024-02-06T14:50:43Z</dcterms:modified>
</cp:coreProperties>
</file>