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726" r:id="rId1"/>
  </p:sldMasterIdLst>
  <p:sldIdLst>
    <p:sldId id="256" r:id="rId2"/>
    <p:sldId id="270" r:id="rId3"/>
    <p:sldId id="271" r:id="rId4"/>
    <p:sldId id="272" r:id="rId5"/>
    <p:sldId id="273" r:id="rId6"/>
    <p:sldId id="275" r:id="rId7"/>
    <p:sldId id="274" r:id="rId8"/>
    <p:sldId id="257" r:id="rId9"/>
    <p:sldId id="262" r:id="rId10"/>
    <p:sldId id="263" r:id="rId11"/>
    <p:sldId id="264" r:id="rId12"/>
    <p:sldId id="265" r:id="rId13"/>
    <p:sldId id="266" r:id="rId14"/>
    <p:sldId id="267" r:id="rId15"/>
    <p:sldId id="268" r:id="rId16"/>
    <p:sldId id="269" r:id="rId1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30DCA55-15EC-496F-85B0-449FB3A9D851}" v="1" dt="2024-02-26T18:30:49.611"/>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104" d="100"/>
          <a:sy n="104" d="100"/>
        </p:scale>
        <p:origin x="138" y="25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microsoft.com/office/2015/10/relationships/revisionInfo" Target="revisionInfo.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ichard Doney" userId="6cf20e7d-ec66-4956-bcde-f7e8d2f7d778" providerId="ADAL" clId="{930DCA55-15EC-496F-85B0-449FB3A9D851}"/>
    <pc:docChg chg="undo redo custSel addSld delSld modSld">
      <pc:chgData name="Richard Doney" userId="6cf20e7d-ec66-4956-bcde-f7e8d2f7d778" providerId="ADAL" clId="{930DCA55-15EC-496F-85B0-449FB3A9D851}" dt="2024-02-26T18:33:15.920" v="7708" actId="20577"/>
      <pc:docMkLst>
        <pc:docMk/>
      </pc:docMkLst>
      <pc:sldChg chg="modSp mod">
        <pc:chgData name="Richard Doney" userId="6cf20e7d-ec66-4956-bcde-f7e8d2f7d778" providerId="ADAL" clId="{930DCA55-15EC-496F-85B0-449FB3A9D851}" dt="2024-02-26T18:33:15.920" v="7708" actId="20577"/>
        <pc:sldMkLst>
          <pc:docMk/>
          <pc:sldMk cId="407074056" sldId="256"/>
        </pc:sldMkLst>
        <pc:spChg chg="mod">
          <ac:chgData name="Richard Doney" userId="6cf20e7d-ec66-4956-bcde-f7e8d2f7d778" providerId="ADAL" clId="{930DCA55-15EC-496F-85B0-449FB3A9D851}" dt="2024-02-26T18:33:15.920" v="7708" actId="20577"/>
          <ac:spMkLst>
            <pc:docMk/>
            <pc:sldMk cId="407074056" sldId="256"/>
            <ac:spMk id="3" creationId="{3D24D94E-9ADE-FBA4-4E04-F5102B2316CA}"/>
          </ac:spMkLst>
        </pc:spChg>
      </pc:sldChg>
      <pc:sldChg chg="modSp mod">
        <pc:chgData name="Richard Doney" userId="6cf20e7d-ec66-4956-bcde-f7e8d2f7d778" providerId="ADAL" clId="{930DCA55-15EC-496F-85B0-449FB3A9D851}" dt="2024-02-26T18:32:46.251" v="7681" actId="20577"/>
        <pc:sldMkLst>
          <pc:docMk/>
          <pc:sldMk cId="3839221384" sldId="257"/>
        </pc:sldMkLst>
        <pc:spChg chg="mod">
          <ac:chgData name="Richard Doney" userId="6cf20e7d-ec66-4956-bcde-f7e8d2f7d778" providerId="ADAL" clId="{930DCA55-15EC-496F-85B0-449FB3A9D851}" dt="2024-02-26T18:32:46.251" v="7681" actId="20577"/>
          <ac:spMkLst>
            <pc:docMk/>
            <pc:sldMk cId="3839221384" sldId="257"/>
            <ac:spMk id="3" creationId="{203A9D90-6288-FF85-A14B-EAAC61E0E9A8}"/>
          </ac:spMkLst>
        </pc:spChg>
      </pc:sldChg>
      <pc:sldChg chg="modSp mod">
        <pc:chgData name="Richard Doney" userId="6cf20e7d-ec66-4956-bcde-f7e8d2f7d778" providerId="ADAL" clId="{930DCA55-15EC-496F-85B0-449FB3A9D851}" dt="2024-02-26T17:15:49.734" v="4180" actId="403"/>
        <pc:sldMkLst>
          <pc:docMk/>
          <pc:sldMk cId="2417698126" sldId="262"/>
        </pc:sldMkLst>
        <pc:spChg chg="mod">
          <ac:chgData name="Richard Doney" userId="6cf20e7d-ec66-4956-bcde-f7e8d2f7d778" providerId="ADAL" clId="{930DCA55-15EC-496F-85B0-449FB3A9D851}" dt="2024-02-26T17:15:49.734" v="4180" actId="403"/>
          <ac:spMkLst>
            <pc:docMk/>
            <pc:sldMk cId="2417698126" sldId="262"/>
            <ac:spMk id="3" creationId="{203A9D90-6288-FF85-A14B-EAAC61E0E9A8}"/>
          </ac:spMkLst>
        </pc:spChg>
      </pc:sldChg>
      <pc:sldChg chg="modSp mod">
        <pc:chgData name="Richard Doney" userId="6cf20e7d-ec66-4956-bcde-f7e8d2f7d778" providerId="ADAL" clId="{930DCA55-15EC-496F-85B0-449FB3A9D851}" dt="2024-02-26T18:04:19.997" v="4658" actId="15"/>
        <pc:sldMkLst>
          <pc:docMk/>
          <pc:sldMk cId="3912869560" sldId="263"/>
        </pc:sldMkLst>
        <pc:spChg chg="mod">
          <ac:chgData name="Richard Doney" userId="6cf20e7d-ec66-4956-bcde-f7e8d2f7d778" providerId="ADAL" clId="{930DCA55-15EC-496F-85B0-449FB3A9D851}" dt="2024-02-26T18:04:19.997" v="4658" actId="15"/>
          <ac:spMkLst>
            <pc:docMk/>
            <pc:sldMk cId="3912869560" sldId="263"/>
            <ac:spMk id="3" creationId="{203A9D90-6288-FF85-A14B-EAAC61E0E9A8}"/>
          </ac:spMkLst>
        </pc:spChg>
      </pc:sldChg>
      <pc:sldChg chg="modSp mod">
        <pc:chgData name="Richard Doney" userId="6cf20e7d-ec66-4956-bcde-f7e8d2f7d778" providerId="ADAL" clId="{930DCA55-15EC-496F-85B0-449FB3A9D851}" dt="2024-02-26T17:51:41.103" v="4654" actId="20577"/>
        <pc:sldMkLst>
          <pc:docMk/>
          <pc:sldMk cId="627664966" sldId="264"/>
        </pc:sldMkLst>
        <pc:spChg chg="mod">
          <ac:chgData name="Richard Doney" userId="6cf20e7d-ec66-4956-bcde-f7e8d2f7d778" providerId="ADAL" clId="{930DCA55-15EC-496F-85B0-449FB3A9D851}" dt="2024-02-26T17:51:41.103" v="4654" actId="20577"/>
          <ac:spMkLst>
            <pc:docMk/>
            <pc:sldMk cId="627664966" sldId="264"/>
            <ac:spMk id="3" creationId="{203A9D90-6288-FF85-A14B-EAAC61E0E9A8}"/>
          </ac:spMkLst>
        </pc:spChg>
      </pc:sldChg>
      <pc:sldChg chg="modSp mod">
        <pc:chgData name="Richard Doney" userId="6cf20e7d-ec66-4956-bcde-f7e8d2f7d778" providerId="ADAL" clId="{930DCA55-15EC-496F-85B0-449FB3A9D851}" dt="2024-02-26T18:05:28.582" v="4732" actId="20577"/>
        <pc:sldMkLst>
          <pc:docMk/>
          <pc:sldMk cId="3985272254" sldId="265"/>
        </pc:sldMkLst>
        <pc:spChg chg="mod">
          <ac:chgData name="Richard Doney" userId="6cf20e7d-ec66-4956-bcde-f7e8d2f7d778" providerId="ADAL" clId="{930DCA55-15EC-496F-85B0-449FB3A9D851}" dt="2024-02-26T18:05:28.582" v="4732" actId="20577"/>
          <ac:spMkLst>
            <pc:docMk/>
            <pc:sldMk cId="3985272254" sldId="265"/>
            <ac:spMk id="3" creationId="{203A9D90-6288-FF85-A14B-EAAC61E0E9A8}"/>
          </ac:spMkLst>
        </pc:spChg>
      </pc:sldChg>
      <pc:sldChg chg="modSp mod">
        <pc:chgData name="Richard Doney" userId="6cf20e7d-ec66-4956-bcde-f7e8d2f7d778" providerId="ADAL" clId="{930DCA55-15EC-496F-85B0-449FB3A9D851}" dt="2024-02-26T18:10:49.846" v="5705" actId="20577"/>
        <pc:sldMkLst>
          <pc:docMk/>
          <pc:sldMk cId="4226099158" sldId="266"/>
        </pc:sldMkLst>
        <pc:spChg chg="mod">
          <ac:chgData name="Richard Doney" userId="6cf20e7d-ec66-4956-bcde-f7e8d2f7d778" providerId="ADAL" clId="{930DCA55-15EC-496F-85B0-449FB3A9D851}" dt="2024-02-26T18:10:49.846" v="5705" actId="20577"/>
          <ac:spMkLst>
            <pc:docMk/>
            <pc:sldMk cId="4226099158" sldId="266"/>
            <ac:spMk id="3" creationId="{203A9D90-6288-FF85-A14B-EAAC61E0E9A8}"/>
          </ac:spMkLst>
        </pc:spChg>
      </pc:sldChg>
      <pc:sldChg chg="modSp mod">
        <pc:chgData name="Richard Doney" userId="6cf20e7d-ec66-4956-bcde-f7e8d2f7d778" providerId="ADAL" clId="{930DCA55-15EC-496F-85B0-449FB3A9D851}" dt="2024-02-26T18:15:02.613" v="6389" actId="20577"/>
        <pc:sldMkLst>
          <pc:docMk/>
          <pc:sldMk cId="850427537" sldId="267"/>
        </pc:sldMkLst>
        <pc:spChg chg="mod">
          <ac:chgData name="Richard Doney" userId="6cf20e7d-ec66-4956-bcde-f7e8d2f7d778" providerId="ADAL" clId="{930DCA55-15EC-496F-85B0-449FB3A9D851}" dt="2024-02-26T18:15:02.613" v="6389" actId="20577"/>
          <ac:spMkLst>
            <pc:docMk/>
            <pc:sldMk cId="850427537" sldId="267"/>
            <ac:spMk id="3" creationId="{203A9D90-6288-FF85-A14B-EAAC61E0E9A8}"/>
          </ac:spMkLst>
        </pc:spChg>
      </pc:sldChg>
      <pc:sldChg chg="modSp mod">
        <pc:chgData name="Richard Doney" userId="6cf20e7d-ec66-4956-bcde-f7e8d2f7d778" providerId="ADAL" clId="{930DCA55-15EC-496F-85B0-449FB3A9D851}" dt="2024-02-26T18:17:50.757" v="6766" actId="14100"/>
        <pc:sldMkLst>
          <pc:docMk/>
          <pc:sldMk cId="3364109993" sldId="268"/>
        </pc:sldMkLst>
        <pc:graphicFrameChg chg="mod modGraphic">
          <ac:chgData name="Richard Doney" userId="6cf20e7d-ec66-4956-bcde-f7e8d2f7d778" providerId="ADAL" clId="{930DCA55-15EC-496F-85B0-449FB3A9D851}" dt="2024-02-26T18:17:50.757" v="6766" actId="14100"/>
          <ac:graphicFrameMkLst>
            <pc:docMk/>
            <pc:sldMk cId="3364109993" sldId="268"/>
            <ac:graphicFrameMk id="4" creationId="{BC8B6778-11BB-9A9A-F0BF-8949F85F8237}"/>
          </ac:graphicFrameMkLst>
        </pc:graphicFrameChg>
      </pc:sldChg>
      <pc:sldChg chg="modSp mod">
        <pc:chgData name="Richard Doney" userId="6cf20e7d-ec66-4956-bcde-f7e8d2f7d778" providerId="ADAL" clId="{930DCA55-15EC-496F-85B0-449FB3A9D851}" dt="2024-02-26T18:32:20.944" v="7678" actId="33524"/>
        <pc:sldMkLst>
          <pc:docMk/>
          <pc:sldMk cId="3799370086" sldId="269"/>
        </pc:sldMkLst>
        <pc:spChg chg="mod">
          <ac:chgData name="Richard Doney" userId="6cf20e7d-ec66-4956-bcde-f7e8d2f7d778" providerId="ADAL" clId="{930DCA55-15EC-496F-85B0-449FB3A9D851}" dt="2024-02-26T18:32:20.944" v="7678" actId="33524"/>
          <ac:spMkLst>
            <pc:docMk/>
            <pc:sldMk cId="3799370086" sldId="269"/>
            <ac:spMk id="3" creationId="{203A9D90-6288-FF85-A14B-EAAC61E0E9A8}"/>
          </ac:spMkLst>
        </pc:spChg>
      </pc:sldChg>
      <pc:sldChg chg="addSp delSp modSp mod">
        <pc:chgData name="Richard Doney" userId="6cf20e7d-ec66-4956-bcde-f7e8d2f7d778" providerId="ADAL" clId="{930DCA55-15EC-496F-85B0-449FB3A9D851}" dt="2024-02-26T18:30:52.749" v="7677" actId="14100"/>
        <pc:sldMkLst>
          <pc:docMk/>
          <pc:sldMk cId="1306592365" sldId="271"/>
        </pc:sldMkLst>
        <pc:spChg chg="mod">
          <ac:chgData name="Richard Doney" userId="6cf20e7d-ec66-4956-bcde-f7e8d2f7d778" providerId="ADAL" clId="{930DCA55-15EC-496F-85B0-449FB3A9D851}" dt="2024-02-26T16:25:40.525" v="1292" actId="33524"/>
          <ac:spMkLst>
            <pc:docMk/>
            <pc:sldMk cId="1306592365" sldId="271"/>
            <ac:spMk id="3" creationId="{0CC31931-4847-F763-D4D1-1433E7E0CE49}"/>
          </ac:spMkLst>
        </pc:spChg>
        <pc:spChg chg="add del mod">
          <ac:chgData name="Richard Doney" userId="6cf20e7d-ec66-4956-bcde-f7e8d2f7d778" providerId="ADAL" clId="{930DCA55-15EC-496F-85B0-449FB3A9D851}" dt="2024-02-26T18:30:49.611" v="7676"/>
          <ac:spMkLst>
            <pc:docMk/>
            <pc:sldMk cId="1306592365" sldId="271"/>
            <ac:spMk id="7" creationId="{FE73F2A2-9655-0907-67D1-0DD1D7845974}"/>
          </ac:spMkLst>
        </pc:spChg>
        <pc:picChg chg="add mod">
          <ac:chgData name="Richard Doney" userId="6cf20e7d-ec66-4956-bcde-f7e8d2f7d778" providerId="ADAL" clId="{930DCA55-15EC-496F-85B0-449FB3A9D851}" dt="2024-02-26T18:30:52.749" v="7677" actId="14100"/>
          <ac:picMkLst>
            <pc:docMk/>
            <pc:sldMk cId="1306592365" sldId="271"/>
            <ac:picMk id="4" creationId="{52C04614-2685-30BB-CE22-4B82219ECBBF}"/>
          </ac:picMkLst>
        </pc:picChg>
        <pc:picChg chg="add del mod">
          <ac:chgData name="Richard Doney" userId="6cf20e7d-ec66-4956-bcde-f7e8d2f7d778" providerId="ADAL" clId="{930DCA55-15EC-496F-85B0-449FB3A9D851}" dt="2024-02-26T18:30:47.356" v="7675" actId="21"/>
          <ac:picMkLst>
            <pc:docMk/>
            <pc:sldMk cId="1306592365" sldId="271"/>
            <ac:picMk id="5" creationId="{52C04614-2685-30BB-CE22-4B82219ECBBF}"/>
          </ac:picMkLst>
        </pc:picChg>
        <pc:picChg chg="del mod">
          <ac:chgData name="Richard Doney" userId="6cf20e7d-ec66-4956-bcde-f7e8d2f7d778" providerId="ADAL" clId="{930DCA55-15EC-496F-85B0-449FB3A9D851}" dt="2024-02-15T14:47:25.021" v="3" actId="21"/>
          <ac:picMkLst>
            <pc:docMk/>
            <pc:sldMk cId="1306592365" sldId="271"/>
            <ac:picMk id="8" creationId="{0F6AC5A5-B9A6-8FD7-237A-0A6DBF9B6040}"/>
          </ac:picMkLst>
        </pc:picChg>
      </pc:sldChg>
      <pc:sldChg chg="addSp delSp modSp mod">
        <pc:chgData name="Richard Doney" userId="6cf20e7d-ec66-4956-bcde-f7e8d2f7d778" providerId="ADAL" clId="{930DCA55-15EC-496F-85B0-449FB3A9D851}" dt="2024-02-26T16:35:07.596" v="2426" actId="20577"/>
        <pc:sldMkLst>
          <pc:docMk/>
          <pc:sldMk cId="1901477980" sldId="272"/>
        </pc:sldMkLst>
        <pc:spChg chg="mod">
          <ac:chgData name="Richard Doney" userId="6cf20e7d-ec66-4956-bcde-f7e8d2f7d778" providerId="ADAL" clId="{930DCA55-15EC-496F-85B0-449FB3A9D851}" dt="2024-02-26T16:35:07.596" v="2426" actId="20577"/>
          <ac:spMkLst>
            <pc:docMk/>
            <pc:sldMk cId="1901477980" sldId="272"/>
            <ac:spMk id="3" creationId="{0CC31931-4847-F763-D4D1-1433E7E0CE49}"/>
          </ac:spMkLst>
        </pc:spChg>
        <pc:spChg chg="add del mod">
          <ac:chgData name="Richard Doney" userId="6cf20e7d-ec66-4956-bcde-f7e8d2f7d778" providerId="ADAL" clId="{930DCA55-15EC-496F-85B0-449FB3A9D851}" dt="2024-02-26T16:26:48.864" v="1294" actId="22"/>
          <ac:spMkLst>
            <pc:docMk/>
            <pc:sldMk cId="1901477980" sldId="272"/>
            <ac:spMk id="5" creationId="{4D2EF555-7A89-F02D-31A6-8416E4D700C7}"/>
          </ac:spMkLst>
        </pc:spChg>
        <pc:picChg chg="add mod ord">
          <ac:chgData name="Richard Doney" userId="6cf20e7d-ec66-4956-bcde-f7e8d2f7d778" providerId="ADAL" clId="{930DCA55-15EC-496F-85B0-449FB3A9D851}" dt="2024-02-26T16:26:54.485" v="1295" actId="14100"/>
          <ac:picMkLst>
            <pc:docMk/>
            <pc:sldMk cId="1901477980" sldId="272"/>
            <ac:picMk id="7" creationId="{2A851A8D-5F3A-4294-F641-C040F1908E6B}"/>
          </ac:picMkLst>
        </pc:picChg>
        <pc:picChg chg="del">
          <ac:chgData name="Richard Doney" userId="6cf20e7d-ec66-4956-bcde-f7e8d2f7d778" providerId="ADAL" clId="{930DCA55-15EC-496F-85B0-449FB3A9D851}" dt="2024-02-26T16:25:59.259" v="1293" actId="478"/>
          <ac:picMkLst>
            <pc:docMk/>
            <pc:sldMk cId="1901477980" sldId="272"/>
            <ac:picMk id="8" creationId="{D13CF876-CE45-C8D8-5400-DF0EB0CE5121}"/>
          </ac:picMkLst>
        </pc:picChg>
      </pc:sldChg>
      <pc:sldChg chg="addSp delSp modSp mod">
        <pc:chgData name="Richard Doney" userId="6cf20e7d-ec66-4956-bcde-f7e8d2f7d778" providerId="ADAL" clId="{930DCA55-15EC-496F-85B0-449FB3A9D851}" dt="2024-02-26T16:40:58.389" v="3154" actId="20577"/>
        <pc:sldMkLst>
          <pc:docMk/>
          <pc:sldMk cId="3333452679" sldId="273"/>
        </pc:sldMkLst>
        <pc:spChg chg="mod">
          <ac:chgData name="Richard Doney" userId="6cf20e7d-ec66-4956-bcde-f7e8d2f7d778" providerId="ADAL" clId="{930DCA55-15EC-496F-85B0-449FB3A9D851}" dt="2024-02-26T16:40:58.389" v="3154" actId="20577"/>
          <ac:spMkLst>
            <pc:docMk/>
            <pc:sldMk cId="3333452679" sldId="273"/>
            <ac:spMk id="3" creationId="{0CC31931-4847-F763-D4D1-1433E7E0CE49}"/>
          </ac:spMkLst>
        </pc:spChg>
        <pc:spChg chg="add del mod">
          <ac:chgData name="Richard Doney" userId="6cf20e7d-ec66-4956-bcde-f7e8d2f7d778" providerId="ADAL" clId="{930DCA55-15EC-496F-85B0-449FB3A9D851}" dt="2024-02-26T16:35:59.330" v="2428" actId="22"/>
          <ac:spMkLst>
            <pc:docMk/>
            <pc:sldMk cId="3333452679" sldId="273"/>
            <ac:spMk id="5" creationId="{9DDE36A8-F818-7DF2-9DD0-1EC00B1D0E64}"/>
          </ac:spMkLst>
        </pc:spChg>
        <pc:picChg chg="add mod ord">
          <ac:chgData name="Richard Doney" userId="6cf20e7d-ec66-4956-bcde-f7e8d2f7d778" providerId="ADAL" clId="{930DCA55-15EC-496F-85B0-449FB3A9D851}" dt="2024-02-26T16:36:03.349" v="2429" actId="14100"/>
          <ac:picMkLst>
            <pc:docMk/>
            <pc:sldMk cId="3333452679" sldId="273"/>
            <ac:picMk id="7" creationId="{46FDBF66-72A6-D0F9-7375-B8BAA8A4FA4B}"/>
          </ac:picMkLst>
        </pc:picChg>
        <pc:picChg chg="del">
          <ac:chgData name="Richard Doney" userId="6cf20e7d-ec66-4956-bcde-f7e8d2f7d778" providerId="ADAL" clId="{930DCA55-15EC-496F-85B0-449FB3A9D851}" dt="2024-02-26T16:35:57.313" v="2427" actId="478"/>
          <ac:picMkLst>
            <pc:docMk/>
            <pc:sldMk cId="3333452679" sldId="273"/>
            <ac:picMk id="8" creationId="{913611ED-A97E-7CF7-C5D7-C914DAF8B2B3}"/>
          </ac:picMkLst>
        </pc:picChg>
      </pc:sldChg>
      <pc:sldChg chg="addSp delSp modSp mod">
        <pc:chgData name="Richard Doney" userId="6cf20e7d-ec66-4956-bcde-f7e8d2f7d778" providerId="ADAL" clId="{930DCA55-15EC-496F-85B0-449FB3A9D851}" dt="2024-02-26T17:13:39.007" v="4161" actId="20577"/>
        <pc:sldMkLst>
          <pc:docMk/>
          <pc:sldMk cId="3881429727" sldId="274"/>
        </pc:sldMkLst>
        <pc:spChg chg="mod">
          <ac:chgData name="Richard Doney" userId="6cf20e7d-ec66-4956-bcde-f7e8d2f7d778" providerId="ADAL" clId="{930DCA55-15EC-496F-85B0-449FB3A9D851}" dt="2024-02-26T17:13:39.007" v="4161" actId="20577"/>
          <ac:spMkLst>
            <pc:docMk/>
            <pc:sldMk cId="3881429727" sldId="274"/>
            <ac:spMk id="3" creationId="{9D414812-1DC4-25C3-C4F1-1FD91DC3043E}"/>
          </ac:spMkLst>
        </pc:spChg>
        <pc:spChg chg="del mod">
          <ac:chgData name="Richard Doney" userId="6cf20e7d-ec66-4956-bcde-f7e8d2f7d778" providerId="ADAL" clId="{930DCA55-15EC-496F-85B0-449FB3A9D851}" dt="2024-02-26T17:13:00.466" v="4061" actId="22"/>
          <ac:spMkLst>
            <pc:docMk/>
            <pc:sldMk cId="3881429727" sldId="274"/>
            <ac:spMk id="4" creationId="{624C40E3-6898-CF66-B86D-432B65FDE561}"/>
          </ac:spMkLst>
        </pc:spChg>
        <pc:picChg chg="add mod ord">
          <ac:chgData name="Richard Doney" userId="6cf20e7d-ec66-4956-bcde-f7e8d2f7d778" providerId="ADAL" clId="{930DCA55-15EC-496F-85B0-449FB3A9D851}" dt="2024-02-26T17:13:03.366" v="4062" actId="14100"/>
          <ac:picMkLst>
            <pc:docMk/>
            <pc:sldMk cId="3881429727" sldId="274"/>
            <ac:picMk id="6" creationId="{9067E96E-5873-9417-83A3-A56F49BBC22B}"/>
          </ac:picMkLst>
        </pc:picChg>
      </pc:sldChg>
      <pc:sldChg chg="addSp delSp modSp new mod modClrScheme chgLayout">
        <pc:chgData name="Richard Doney" userId="6cf20e7d-ec66-4956-bcde-f7e8d2f7d778" providerId="ADAL" clId="{930DCA55-15EC-496F-85B0-449FB3A9D851}" dt="2024-02-26T16:47:51.863" v="3218" actId="27636"/>
        <pc:sldMkLst>
          <pc:docMk/>
          <pc:sldMk cId="3257556694" sldId="275"/>
        </pc:sldMkLst>
        <pc:spChg chg="mod ord">
          <ac:chgData name="Richard Doney" userId="6cf20e7d-ec66-4956-bcde-f7e8d2f7d778" providerId="ADAL" clId="{930DCA55-15EC-496F-85B0-449FB3A9D851}" dt="2024-02-26T16:47:51.863" v="3218" actId="27636"/>
          <ac:spMkLst>
            <pc:docMk/>
            <pc:sldMk cId="3257556694" sldId="275"/>
            <ac:spMk id="2" creationId="{21F2BBBA-73CE-FA74-55B4-CF315D51BF9E}"/>
          </ac:spMkLst>
        </pc:spChg>
        <pc:spChg chg="del">
          <ac:chgData name="Richard Doney" userId="6cf20e7d-ec66-4956-bcde-f7e8d2f7d778" providerId="ADAL" clId="{930DCA55-15EC-496F-85B0-449FB3A9D851}" dt="2024-02-26T16:45:55.420" v="3158" actId="22"/>
          <ac:spMkLst>
            <pc:docMk/>
            <pc:sldMk cId="3257556694" sldId="275"/>
            <ac:spMk id="3" creationId="{E9EBD25D-AB4F-F735-60A7-21CCB703077C}"/>
          </ac:spMkLst>
        </pc:spChg>
        <pc:spChg chg="del">
          <ac:chgData name="Richard Doney" userId="6cf20e7d-ec66-4956-bcde-f7e8d2f7d778" providerId="ADAL" clId="{930DCA55-15EC-496F-85B0-449FB3A9D851}" dt="2024-02-26T16:47:16.427" v="3212" actId="700"/>
          <ac:spMkLst>
            <pc:docMk/>
            <pc:sldMk cId="3257556694" sldId="275"/>
            <ac:spMk id="4" creationId="{D5E362A3-BB93-D932-C9AB-C76FC268F827}"/>
          </ac:spMkLst>
        </pc:spChg>
        <pc:picChg chg="add mod ord">
          <ac:chgData name="Richard Doney" userId="6cf20e7d-ec66-4956-bcde-f7e8d2f7d778" providerId="ADAL" clId="{930DCA55-15EC-496F-85B0-449FB3A9D851}" dt="2024-02-26T16:47:35.295" v="3216" actId="14100"/>
          <ac:picMkLst>
            <pc:docMk/>
            <pc:sldMk cId="3257556694" sldId="275"/>
            <ac:picMk id="6" creationId="{089B647C-71D1-4332-2E26-DDD44682088D}"/>
          </ac:picMkLst>
        </pc:picChg>
      </pc:sldChg>
      <pc:sldChg chg="new del">
        <pc:chgData name="Richard Doney" userId="6cf20e7d-ec66-4956-bcde-f7e8d2f7d778" providerId="ADAL" clId="{930DCA55-15EC-496F-85B0-449FB3A9D851}" dt="2024-02-26T16:41:08.763" v="3156" actId="680"/>
        <pc:sldMkLst>
          <pc:docMk/>
          <pc:sldMk cId="3298594232" sldId="275"/>
        </pc:sldMkLst>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16" name="Group 15"/>
          <p:cNvGrpSpPr/>
          <p:nvPr/>
        </p:nvGrpSpPr>
        <p:grpSpPr>
          <a:xfrm>
            <a:off x="0" y="-8467"/>
            <a:ext cx="12192000" cy="6866467"/>
            <a:chOff x="0" y="-8467"/>
            <a:chExt cx="12192000" cy="6866467"/>
          </a:xfrm>
        </p:grpSpPr>
        <p:sp>
          <p:nvSpPr>
            <p:cNvPr id="15" name="Freeform 14"/>
            <p:cNvSpPr/>
            <p:nvPr/>
          </p:nvSpPr>
          <p:spPr>
            <a:xfrm>
              <a:off x="0" y="-7862"/>
              <a:ext cx="863600" cy="5698067"/>
            </a:xfrm>
            <a:custGeom>
              <a:avLst/>
              <a:gdLst/>
              <a:ahLst/>
              <a:cxnLst/>
              <a:rect l="l" t="t" r="r" b="b"/>
              <a:pathLst>
                <a:path w="863600" h="5698067">
                  <a:moveTo>
                    <a:pt x="0" y="8467"/>
                  </a:moveTo>
                  <a:lnTo>
                    <a:pt x="863600" y="0"/>
                  </a:lnTo>
                  <a:lnTo>
                    <a:pt x="863600" y="16934"/>
                  </a:lnTo>
                  <a:lnTo>
                    <a:pt x="0" y="5698067"/>
                  </a:lnTo>
                  <a:lnTo>
                    <a:pt x="0" y="8467"/>
                  </a:lnTo>
                  <a:close/>
                </a:path>
              </a:pathLst>
            </a:custGeom>
            <a:solidFill>
              <a:schemeClr val="accent1">
                <a:alpha val="70000"/>
              </a:schemeClr>
            </a:solidFill>
            <a:ln>
              <a:noFill/>
            </a:ln>
            <a:effectLst/>
          </p:spPr>
          <p:style>
            <a:lnRef idx="1">
              <a:schemeClr val="accent1"/>
            </a:lnRef>
            <a:fillRef idx="3">
              <a:schemeClr val="accent1"/>
            </a:fillRef>
            <a:effectRef idx="2">
              <a:schemeClr val="accent1"/>
            </a:effectRef>
            <a:fontRef idx="minor">
              <a:schemeClr val="lt1"/>
            </a:fontRef>
          </p:style>
        </p:sp>
        <p:cxnSp>
          <p:nvCxnSpPr>
            <p:cNvPr id="19" name="Straight Connector 18"/>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1"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2"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Isosceles Triangle 22"/>
            <p:cNvSpPr/>
            <p:nvPr/>
          </p:nvSpPr>
          <p:spPr>
            <a:xfrm>
              <a:off x="8932333" y="3048000"/>
              <a:ext cx="3259667" cy="3810000"/>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2">
                <a:lumMod val="75000"/>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2/26/2024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1042281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2/26/2024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9796791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2/26/2024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106727885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2/26/2024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32798638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2/26/2024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125713722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2/26/2024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4516011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smtClean="0"/>
              <a:t>2/26/2024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smtClean="0"/>
              <a:t>‹#›</a:t>
            </a:fld>
            <a:endParaRPr lang="en-US" dirty="0"/>
          </a:p>
        </p:txBody>
      </p:sp>
    </p:spTree>
    <p:extLst>
      <p:ext uri="{BB962C8B-B14F-4D97-AF65-F5344CB8AC3E}">
        <p14:creationId xmlns:p14="http://schemas.microsoft.com/office/powerpoint/2010/main" val="99411811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2/26/2024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59704466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2/26/2024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41620825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2/26/2024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50518981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smtClean="0"/>
              <a:t>2/26/2024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smtClean="0"/>
              <a:t>‹#›</a:t>
            </a:fld>
            <a:endParaRPr lang="en-US" dirty="0"/>
          </a:p>
        </p:txBody>
      </p:sp>
    </p:spTree>
    <p:extLst>
      <p:ext uri="{BB962C8B-B14F-4D97-AF65-F5344CB8AC3E}">
        <p14:creationId xmlns:p14="http://schemas.microsoft.com/office/powerpoint/2010/main" val="392347758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smtClean="0"/>
              <a:pPr/>
              <a:t>2/26/2024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425229988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smtClean="0"/>
              <a:pPr/>
              <a:t>2/26/2024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6183976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smtClean="0"/>
              <a:pPr/>
              <a:t>2/26/2024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10492953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smtClean="0"/>
              <a:t>2/26/2024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smtClean="0"/>
              <a:t>‹#›</a:t>
            </a:fld>
            <a:endParaRPr lang="en-US" dirty="0"/>
          </a:p>
        </p:txBody>
      </p:sp>
    </p:spTree>
    <p:extLst>
      <p:ext uri="{BB962C8B-B14F-4D97-AF65-F5344CB8AC3E}">
        <p14:creationId xmlns:p14="http://schemas.microsoft.com/office/powerpoint/2010/main" val="116573015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
        <p:nvSpPr>
          <p:cNvPr id="5" name="Date Placeholder 4"/>
          <p:cNvSpPr>
            <a:spLocks noGrp="1"/>
          </p:cNvSpPr>
          <p:nvPr>
            <p:ph type="dt" sz="half" idx="10"/>
          </p:nvPr>
        </p:nvSpPr>
        <p:spPr/>
        <p:txBody>
          <a:bodyPr/>
          <a:lstStyle/>
          <a:p>
            <a:fld id="{B61BEF0D-F0BB-DE4B-95CE-6DB70DBA9567}" type="datetimeFigureOut">
              <a:rPr lang="en-US" smtClean="0"/>
              <a:pPr/>
              <a:t>2/26/2024</a:t>
            </a:fld>
            <a:endParaRPr lang="en-US" dirty="0"/>
          </a:p>
        </p:txBody>
      </p:sp>
    </p:spTree>
    <p:extLst>
      <p:ext uri="{BB962C8B-B14F-4D97-AF65-F5344CB8AC3E}">
        <p14:creationId xmlns:p14="http://schemas.microsoft.com/office/powerpoint/2010/main" val="183643544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44" name="Group 43"/>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2">
                <a:lumMod val="75000"/>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a:off x="0" y="4013200"/>
              <a:ext cx="448733" cy="2844800"/>
            </a:xfrm>
            <a:prstGeom prst="triangle">
              <a:avLst>
                <a:gd name="adj" fmla="val 0"/>
              </a:avLst>
            </a:prstGeom>
            <a:solidFill>
              <a:schemeClr val="accent1">
                <a:alpha val="70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smtClean="0"/>
              <a:pPr/>
              <a:t>2/26/2024</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752426412"/>
      </p:ext>
    </p:extLst>
  </p:cSld>
  <p:clrMap bg1="lt1" tx1="dk1" bg2="lt2" tx2="dk2" accent1="accent1" accent2="accent2" accent3="accent3" accent4="accent4" accent5="accent5" accent6="accent6" hlink="hlink" folHlink="folHlink"/>
  <p:sldLayoutIdLst>
    <p:sldLayoutId id="2147483727" r:id="rId1"/>
    <p:sldLayoutId id="2147483728" r:id="rId2"/>
    <p:sldLayoutId id="2147483729" r:id="rId3"/>
    <p:sldLayoutId id="2147483730" r:id="rId4"/>
    <p:sldLayoutId id="2147483731" r:id="rId5"/>
    <p:sldLayoutId id="2147483732" r:id="rId6"/>
    <p:sldLayoutId id="2147483733" r:id="rId7"/>
    <p:sldLayoutId id="2147483734" r:id="rId8"/>
    <p:sldLayoutId id="2147483735" r:id="rId9"/>
    <p:sldLayoutId id="2147483736" r:id="rId10"/>
    <p:sldLayoutId id="2147483737" r:id="rId11"/>
    <p:sldLayoutId id="2147483738" r:id="rId12"/>
    <p:sldLayoutId id="2147483739" r:id="rId13"/>
    <p:sldLayoutId id="2147483740" r:id="rId14"/>
    <p:sldLayoutId id="2147483741" r:id="rId15"/>
    <p:sldLayoutId id="2147483742"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5.xml"/><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A9F39-3A40-DAF5-FB29-F9EF6B43BC8E}"/>
              </a:ext>
            </a:extLst>
          </p:cNvPr>
          <p:cNvSpPr>
            <a:spLocks noGrp="1"/>
          </p:cNvSpPr>
          <p:nvPr>
            <p:ph type="ctrTitle"/>
          </p:nvPr>
        </p:nvSpPr>
        <p:spPr/>
        <p:txBody>
          <a:bodyPr/>
          <a:lstStyle/>
          <a:p>
            <a:r>
              <a:rPr lang="en-US" dirty="0"/>
              <a:t>ATD Service Homework </a:t>
            </a:r>
          </a:p>
        </p:txBody>
      </p:sp>
      <p:sp>
        <p:nvSpPr>
          <p:cNvPr id="3" name="Subtitle 2">
            <a:extLst>
              <a:ext uri="{FF2B5EF4-FFF2-40B4-BE49-F238E27FC236}">
                <a16:creationId xmlns:a16="http://schemas.microsoft.com/office/drawing/2014/main" id="{3D24D94E-9ADE-FBA4-4E04-F5102B2316CA}"/>
              </a:ext>
            </a:extLst>
          </p:cNvPr>
          <p:cNvSpPr>
            <a:spLocks noGrp="1"/>
          </p:cNvSpPr>
          <p:nvPr>
            <p:ph type="subTitle" idx="1"/>
          </p:nvPr>
        </p:nvSpPr>
        <p:spPr/>
        <p:txBody>
          <a:bodyPr>
            <a:normAutofit fontScale="62500" lnSpcReduction="20000"/>
          </a:bodyPr>
          <a:lstStyle/>
          <a:p>
            <a:pPr algn="ctr"/>
            <a:r>
              <a:rPr lang="en-US" sz="3200" dirty="0"/>
              <a:t>TransEdge Truck Centers</a:t>
            </a:r>
          </a:p>
          <a:p>
            <a:pPr algn="ctr"/>
            <a:r>
              <a:rPr lang="en-US" sz="3200" dirty="0"/>
              <a:t>Allentown, Pa</a:t>
            </a:r>
          </a:p>
          <a:p>
            <a:pPr algn="ctr"/>
            <a:r>
              <a:rPr lang="en-US" sz="3200"/>
              <a:t>January 2024 Study Month</a:t>
            </a:r>
          </a:p>
          <a:p>
            <a:pPr algn="ctr"/>
            <a:endParaRPr lang="en-US" sz="3200" dirty="0"/>
          </a:p>
        </p:txBody>
      </p:sp>
    </p:spTree>
    <p:extLst>
      <p:ext uri="{BB962C8B-B14F-4D97-AF65-F5344CB8AC3E}">
        <p14:creationId xmlns:p14="http://schemas.microsoft.com/office/powerpoint/2010/main" val="4070740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Opportunities</a:t>
            </a:r>
          </a:p>
          <a:p>
            <a:pPr lvl="1" indent="-342900">
              <a:lnSpc>
                <a:spcPct val="107000"/>
              </a:lnSpc>
              <a:spcBef>
                <a:spcPts val="0"/>
              </a:spcBef>
              <a:buFont typeface="Wingdings" panose="05000000000000000000" pitchFamily="2" charset="2"/>
              <a:buChar char=""/>
            </a:pPr>
            <a:r>
              <a:rPr lang="en-US" sz="1800" dirty="0">
                <a:effectLst/>
                <a:latin typeface="Calibri" panose="020F0502020204030204" pitchFamily="34" charset="0"/>
                <a:ea typeface="Calibri" panose="020F0502020204030204" pitchFamily="34" charset="0"/>
                <a:cs typeface="Times New Roman" panose="02020603050405020304" pitchFamily="18" charset="0"/>
              </a:rPr>
              <a:t>Develop a culture of continuous improvement to reassess organization of the shop floor, process for engaging technician time, and other strategies to increase productivity</a:t>
            </a:r>
          </a:p>
          <a:p>
            <a:pPr lvl="1" indent="-342900">
              <a:lnSpc>
                <a:spcPct val="107000"/>
              </a:lnSpc>
              <a:spcBef>
                <a:spcPts val="0"/>
              </a:spcBef>
              <a:buFont typeface="Wingdings" panose="05000000000000000000" pitchFamily="2" charset="2"/>
              <a:buChar char=""/>
            </a:pPr>
            <a:r>
              <a:rPr lang="en-US" sz="1800" dirty="0">
                <a:effectLst/>
                <a:latin typeface="Calibri" panose="020F0502020204030204" pitchFamily="34" charset="0"/>
                <a:ea typeface="Calibri" panose="020F0502020204030204" pitchFamily="34" charset="0"/>
                <a:cs typeface="Times New Roman" panose="02020603050405020304" pitchFamily="18" charset="0"/>
              </a:rPr>
              <a:t>Communicate early and often with the Union leadership to gain consensus on process/policy changes.</a:t>
            </a:r>
          </a:p>
          <a:p>
            <a:pPr lvl="1" indent="-342900">
              <a:lnSpc>
                <a:spcPct val="107000"/>
              </a:lnSpc>
              <a:spcBef>
                <a:spcPts val="0"/>
              </a:spcBef>
              <a:spcAft>
                <a:spcPts val="800"/>
              </a:spcAft>
              <a:buFont typeface="Wingdings" panose="05000000000000000000" pitchFamily="2" charset="2"/>
              <a:buChar char=""/>
            </a:pPr>
            <a:r>
              <a:rPr lang="en-US" sz="1800" dirty="0">
                <a:effectLst/>
                <a:latin typeface="Calibri" panose="020F0502020204030204" pitchFamily="34" charset="0"/>
                <a:ea typeface="Calibri" panose="020F0502020204030204" pitchFamily="34" charset="0"/>
                <a:cs typeface="Times New Roman" panose="02020603050405020304" pitchFamily="18" charset="0"/>
              </a:rPr>
              <a:t>Team-building and continuous improvement to enable leaders to drive results and employee satisfaction </a:t>
            </a:r>
          </a:p>
          <a:p>
            <a:endParaRPr lang="en-US" dirty="0"/>
          </a:p>
          <a:p>
            <a:endParaRPr lang="en-US" dirty="0"/>
          </a:p>
        </p:txBody>
      </p:sp>
    </p:spTree>
    <p:extLst>
      <p:ext uri="{BB962C8B-B14F-4D97-AF65-F5344CB8AC3E}">
        <p14:creationId xmlns:p14="http://schemas.microsoft.com/office/powerpoint/2010/main" val="39128695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Threats</a:t>
            </a:r>
          </a:p>
          <a:p>
            <a:pPr lvl="1" indent="-342900">
              <a:lnSpc>
                <a:spcPct val="107000"/>
              </a:lnSpc>
              <a:spcBef>
                <a:spcPts val="0"/>
              </a:spcBef>
              <a:buFont typeface="Wingdings" panose="05000000000000000000" pitchFamily="2" charset="2"/>
              <a:buChar char=""/>
            </a:pPr>
            <a:r>
              <a:rPr lang="en-US" dirty="0">
                <a:effectLst/>
                <a:latin typeface="Calibri" panose="020F0502020204030204" pitchFamily="34" charset="0"/>
                <a:ea typeface="Calibri" panose="020F0502020204030204" pitchFamily="34" charset="0"/>
                <a:cs typeface="Times New Roman" panose="02020603050405020304" pitchFamily="18" charset="0"/>
              </a:rPr>
              <a:t>Wage increases and adjustments are becoming standard in an inflationary environment (some dealers/fleets paying ~$40-50/hr for lube techs); we did see this trickle into our last union negotiations.</a:t>
            </a:r>
          </a:p>
          <a:p>
            <a:pPr lvl="1" indent="-342900">
              <a:lnSpc>
                <a:spcPct val="107000"/>
              </a:lnSpc>
              <a:spcBef>
                <a:spcPts val="0"/>
              </a:spcBef>
              <a:buFont typeface="Wingdings" panose="05000000000000000000" pitchFamily="2" charset="2"/>
              <a:buChar char=""/>
            </a:pPr>
            <a:r>
              <a:rPr lang="en-US" dirty="0">
                <a:effectLst/>
                <a:latin typeface="Calibri" panose="020F0502020204030204" pitchFamily="34" charset="0"/>
                <a:ea typeface="Calibri" panose="020F0502020204030204" pitchFamily="34" charset="0"/>
                <a:cs typeface="Times New Roman" panose="02020603050405020304" pitchFamily="18" charset="0"/>
              </a:rPr>
              <a:t>Competition is fierce in our market; in addition to competing against other brands we are competing with other Mack/Volvo dealers in a concentrated market. Numerous other dealers close in proximity to us. </a:t>
            </a:r>
          </a:p>
          <a:p>
            <a:pPr lvl="1" indent="-342900">
              <a:lnSpc>
                <a:spcPct val="107000"/>
              </a:lnSpc>
              <a:spcBef>
                <a:spcPts val="0"/>
              </a:spcBef>
              <a:spcAft>
                <a:spcPts val="800"/>
              </a:spcAft>
              <a:buFont typeface="Wingdings" panose="05000000000000000000" pitchFamily="2" charset="2"/>
              <a:buChar char=""/>
            </a:pPr>
            <a:r>
              <a:rPr lang="en-US" dirty="0">
                <a:effectLst/>
                <a:latin typeface="Calibri" panose="020F0502020204030204" pitchFamily="34" charset="0"/>
                <a:ea typeface="Calibri" panose="020F0502020204030204" pitchFamily="34" charset="0"/>
                <a:cs typeface="Times New Roman" panose="02020603050405020304" pitchFamily="18" charset="0"/>
              </a:rPr>
              <a:t>Systemic market challenges: COVID-19 impacts to staffing levels impacted our </a:t>
            </a:r>
            <a:r>
              <a:rPr lang="en-US" dirty="0">
                <a:latin typeface="Calibri" panose="020F0502020204030204" pitchFamily="34" charset="0"/>
                <a:ea typeface="Calibri" panose="020F0502020204030204" pitchFamily="34" charset="0"/>
                <a:cs typeface="Times New Roman" panose="02020603050405020304" pitchFamily="18" charset="0"/>
              </a:rPr>
              <a:t>immediate future</a:t>
            </a:r>
            <a:r>
              <a:rPr lang="en-US" dirty="0">
                <a:effectLst/>
                <a:latin typeface="Calibri" panose="020F0502020204030204" pitchFamily="34" charset="0"/>
                <a:ea typeface="Calibri" panose="020F0502020204030204" pitchFamily="34" charset="0"/>
                <a:cs typeface="Times New Roman" panose="02020603050405020304" pitchFamily="18" charset="0"/>
              </a:rPr>
              <a:t> substantially, but the low staffing challenges have continued years after the initial business decisions were made in 2020. Lack of parts availability make it difficult to close jobs in a timely manner.</a:t>
            </a:r>
          </a:p>
          <a:p>
            <a:endParaRPr lang="en-US" dirty="0"/>
          </a:p>
          <a:p>
            <a:endParaRPr lang="en-US" dirty="0"/>
          </a:p>
          <a:p>
            <a:endParaRPr lang="en-US" dirty="0"/>
          </a:p>
        </p:txBody>
      </p:sp>
    </p:spTree>
    <p:extLst>
      <p:ext uri="{BB962C8B-B14F-4D97-AF65-F5344CB8AC3E}">
        <p14:creationId xmlns:p14="http://schemas.microsoft.com/office/powerpoint/2010/main" val="6276649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Objectives</a:t>
            </a:r>
          </a:p>
          <a:p>
            <a:pPr lvl="1"/>
            <a:r>
              <a:rPr lang="en-US" dirty="0"/>
              <a:t>Increase shop utilization</a:t>
            </a:r>
          </a:p>
          <a:p>
            <a:pPr lvl="1"/>
            <a:r>
              <a:rPr lang="en-US" dirty="0"/>
              <a:t>Improve technician proficiency</a:t>
            </a:r>
          </a:p>
          <a:p>
            <a:pPr lvl="1"/>
            <a:r>
              <a:rPr lang="en-US" dirty="0"/>
              <a:t>Improve relations with bargaining unit employees and leadership</a:t>
            </a:r>
          </a:p>
          <a:p>
            <a:pPr lvl="1"/>
            <a:endParaRPr lang="en-US" dirty="0"/>
          </a:p>
          <a:p>
            <a:endParaRPr lang="en-US" dirty="0"/>
          </a:p>
        </p:txBody>
      </p:sp>
    </p:spTree>
    <p:extLst>
      <p:ext uri="{BB962C8B-B14F-4D97-AF65-F5344CB8AC3E}">
        <p14:creationId xmlns:p14="http://schemas.microsoft.com/office/powerpoint/2010/main" val="39852722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Strategies</a:t>
            </a:r>
          </a:p>
          <a:p>
            <a:pPr lvl="1"/>
            <a:r>
              <a:rPr lang="en-US" dirty="0"/>
              <a:t>Regularly monitor and analyze hours billed/RO’s closed in various hourly increments to understand how many bays are “needed” for each length of repair. </a:t>
            </a:r>
          </a:p>
          <a:p>
            <a:pPr lvl="2"/>
            <a:r>
              <a:rPr lang="en-US" dirty="0"/>
              <a:t>Not a black and white process but a strong principle to judge shop organization and utilization on.  </a:t>
            </a:r>
          </a:p>
          <a:p>
            <a:pPr lvl="1"/>
            <a:r>
              <a:rPr lang="en-US" dirty="0"/>
              <a:t>Daily monitoring of indirect time usage and validity. If to much of any type of indirect is noticed, perhaps more or less employees are needed. </a:t>
            </a:r>
            <a:r>
              <a:rPr lang="en-US" dirty="0" err="1"/>
              <a:t>Ie</a:t>
            </a:r>
            <a:r>
              <a:rPr lang="en-US" dirty="0"/>
              <a:t>: Abundance of techs being used to drive or deliver units could signify that you need another driver. To much consistent idle time could be an indication of to many technicians employed. </a:t>
            </a:r>
          </a:p>
          <a:p>
            <a:pPr lvl="1"/>
            <a:r>
              <a:rPr lang="en-US" dirty="0"/>
              <a:t>Hold regular meetings during working hours to allow for open communication. Hold quarterly/bi-annual offsite meetings/gatherings to help team building and understanding of personalities. </a:t>
            </a:r>
          </a:p>
        </p:txBody>
      </p:sp>
    </p:spTree>
    <p:extLst>
      <p:ext uri="{BB962C8B-B14F-4D97-AF65-F5344CB8AC3E}">
        <p14:creationId xmlns:p14="http://schemas.microsoft.com/office/powerpoint/2010/main" val="42260991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Tactics</a:t>
            </a:r>
          </a:p>
          <a:p>
            <a:pPr lvl="1"/>
            <a:r>
              <a:rPr lang="en-US" dirty="0"/>
              <a:t>Monthly revision of established excel sheet to monitor facility utilization. </a:t>
            </a:r>
          </a:p>
          <a:p>
            <a:pPr lvl="1"/>
            <a:r>
              <a:rPr lang="en-US" dirty="0"/>
              <a:t>Monthly reviews of indirect time usage with managers. Creating an understanding of expectations with service managers and level of understanding how time is being used from upper management.</a:t>
            </a:r>
          </a:p>
          <a:p>
            <a:pPr lvl="1"/>
            <a:r>
              <a:rPr lang="en-US" dirty="0"/>
              <a:t> Off-sight outings like Top Golf, bowling, Dave and Busters, etc. to allow for employees to gather and not have the stresses of work looming. </a:t>
            </a:r>
          </a:p>
          <a:p>
            <a:pPr lvl="2"/>
            <a:r>
              <a:rPr lang="en-US" dirty="0"/>
              <a:t>Regular meetings to discuss expectations and performance during working hours to create understanding in procedural/process importance. </a:t>
            </a:r>
          </a:p>
          <a:p>
            <a:endParaRPr lang="en-US" dirty="0"/>
          </a:p>
        </p:txBody>
      </p:sp>
    </p:spTree>
    <p:extLst>
      <p:ext uri="{BB962C8B-B14F-4D97-AF65-F5344CB8AC3E}">
        <p14:creationId xmlns:p14="http://schemas.microsoft.com/office/powerpoint/2010/main" val="8504275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361599"/>
            <a:ext cx="8596668" cy="3880773"/>
          </a:xfrm>
        </p:spPr>
        <p:txBody>
          <a:bodyPr/>
          <a:lstStyle/>
          <a:p>
            <a:r>
              <a:rPr lang="en-US" dirty="0"/>
              <a:t>Action Plan</a:t>
            </a:r>
          </a:p>
          <a:p>
            <a:endParaRPr lang="en-US" dirty="0"/>
          </a:p>
          <a:p>
            <a:endParaRPr lang="en-US" dirty="0"/>
          </a:p>
        </p:txBody>
      </p:sp>
      <p:graphicFrame>
        <p:nvGraphicFramePr>
          <p:cNvPr id="4" name="Table 4">
            <a:extLst>
              <a:ext uri="{FF2B5EF4-FFF2-40B4-BE49-F238E27FC236}">
                <a16:creationId xmlns:a16="http://schemas.microsoft.com/office/drawing/2014/main" id="{BC8B6778-11BB-9A9A-F0BF-8949F85F8237}"/>
              </a:ext>
            </a:extLst>
          </p:cNvPr>
          <p:cNvGraphicFramePr>
            <a:graphicFrameLocks noGrp="1"/>
          </p:cNvGraphicFramePr>
          <p:nvPr>
            <p:extLst>
              <p:ext uri="{D42A27DB-BD31-4B8C-83A1-F6EECF244321}">
                <p14:modId xmlns:p14="http://schemas.microsoft.com/office/powerpoint/2010/main" val="1946317715"/>
              </p:ext>
            </p:extLst>
          </p:nvPr>
        </p:nvGraphicFramePr>
        <p:xfrm>
          <a:off x="677334" y="1727079"/>
          <a:ext cx="9132492" cy="5120640"/>
        </p:xfrm>
        <a:graphic>
          <a:graphicData uri="http://schemas.openxmlformats.org/drawingml/2006/table">
            <a:tbl>
              <a:tblPr firstRow="1" bandRow="1">
                <a:tableStyleId>{5C22544A-7EE6-4342-B048-85BDC9FD1C3A}</a:tableStyleId>
              </a:tblPr>
              <a:tblGrid>
                <a:gridCol w="3044164">
                  <a:extLst>
                    <a:ext uri="{9D8B030D-6E8A-4147-A177-3AD203B41FA5}">
                      <a16:colId xmlns:a16="http://schemas.microsoft.com/office/drawing/2014/main" val="2235853955"/>
                    </a:ext>
                  </a:extLst>
                </a:gridCol>
                <a:gridCol w="3044164">
                  <a:extLst>
                    <a:ext uri="{9D8B030D-6E8A-4147-A177-3AD203B41FA5}">
                      <a16:colId xmlns:a16="http://schemas.microsoft.com/office/drawing/2014/main" val="4174400132"/>
                    </a:ext>
                  </a:extLst>
                </a:gridCol>
                <a:gridCol w="3044164">
                  <a:extLst>
                    <a:ext uri="{9D8B030D-6E8A-4147-A177-3AD203B41FA5}">
                      <a16:colId xmlns:a16="http://schemas.microsoft.com/office/drawing/2014/main" val="1146395385"/>
                    </a:ext>
                  </a:extLst>
                </a:gridCol>
              </a:tblGrid>
              <a:tr h="475093">
                <a:tc>
                  <a:txBody>
                    <a:bodyPr/>
                    <a:lstStyle/>
                    <a:p>
                      <a:r>
                        <a:rPr lang="en-US" dirty="0"/>
                        <a:t>TASK</a:t>
                      </a:r>
                    </a:p>
                  </a:txBody>
                  <a:tcPr/>
                </a:tc>
                <a:tc>
                  <a:txBody>
                    <a:bodyPr/>
                    <a:lstStyle/>
                    <a:p>
                      <a:r>
                        <a:rPr lang="en-US" dirty="0"/>
                        <a:t>Position responsible</a:t>
                      </a:r>
                    </a:p>
                  </a:txBody>
                  <a:tcPr/>
                </a:tc>
                <a:tc>
                  <a:txBody>
                    <a:bodyPr/>
                    <a:lstStyle/>
                    <a:p>
                      <a:r>
                        <a:rPr lang="en-US" dirty="0"/>
                        <a:t>Check in/completion schedule</a:t>
                      </a:r>
                    </a:p>
                  </a:txBody>
                  <a:tcPr/>
                </a:tc>
                <a:extLst>
                  <a:ext uri="{0D108BD9-81ED-4DB2-BD59-A6C34878D82A}">
                    <a16:rowId xmlns:a16="http://schemas.microsoft.com/office/drawing/2014/main" val="1083418974"/>
                  </a:ext>
                </a:extLst>
              </a:tr>
              <a:tr h="678704">
                <a:tc>
                  <a:txBody>
                    <a:bodyPr/>
                    <a:lstStyle/>
                    <a:p>
                      <a:r>
                        <a:rPr lang="en-US" dirty="0"/>
                        <a:t>Monitor Facility Utilization</a:t>
                      </a:r>
                    </a:p>
                  </a:txBody>
                  <a:tcPr/>
                </a:tc>
                <a:tc>
                  <a:txBody>
                    <a:bodyPr/>
                    <a:lstStyle/>
                    <a:p>
                      <a:r>
                        <a:rPr lang="en-US" dirty="0"/>
                        <a:t>Service Manager/Operations Manager</a:t>
                      </a:r>
                    </a:p>
                  </a:txBody>
                  <a:tcPr/>
                </a:tc>
                <a:tc>
                  <a:txBody>
                    <a:bodyPr/>
                    <a:lstStyle/>
                    <a:p>
                      <a:r>
                        <a:rPr lang="en-US" dirty="0"/>
                        <a:t>Monthly</a:t>
                      </a:r>
                    </a:p>
                  </a:txBody>
                  <a:tcPr/>
                </a:tc>
                <a:extLst>
                  <a:ext uri="{0D108BD9-81ED-4DB2-BD59-A6C34878D82A}">
                    <a16:rowId xmlns:a16="http://schemas.microsoft.com/office/drawing/2014/main" val="2400365483"/>
                  </a:ext>
                </a:extLst>
              </a:tr>
              <a:tr h="678704">
                <a:tc>
                  <a:txBody>
                    <a:bodyPr/>
                    <a:lstStyle/>
                    <a:p>
                      <a:r>
                        <a:rPr lang="en-US" dirty="0"/>
                        <a:t>Indirect Time Review</a:t>
                      </a:r>
                    </a:p>
                  </a:txBody>
                  <a:tcPr/>
                </a:tc>
                <a:tc>
                  <a:txBody>
                    <a:bodyPr/>
                    <a:lstStyle/>
                    <a:p>
                      <a:r>
                        <a:rPr lang="en-US" dirty="0"/>
                        <a:t>Service Manager/Operations Manager/VP Service</a:t>
                      </a:r>
                    </a:p>
                  </a:txBody>
                  <a:tcPr/>
                </a:tc>
                <a:tc>
                  <a:txBody>
                    <a:bodyPr/>
                    <a:lstStyle/>
                    <a:p>
                      <a:r>
                        <a:rPr lang="en-US" dirty="0"/>
                        <a:t>Daily – Manager/Operations Manager</a:t>
                      </a:r>
                    </a:p>
                    <a:p>
                      <a:r>
                        <a:rPr lang="en-US" dirty="0"/>
                        <a:t>Monthly – VP Service </a:t>
                      </a:r>
                    </a:p>
                  </a:txBody>
                  <a:tcPr/>
                </a:tc>
                <a:extLst>
                  <a:ext uri="{0D108BD9-81ED-4DB2-BD59-A6C34878D82A}">
                    <a16:rowId xmlns:a16="http://schemas.microsoft.com/office/drawing/2014/main" val="107845787"/>
                  </a:ext>
                </a:extLst>
              </a:tr>
              <a:tr h="882315">
                <a:tc>
                  <a:txBody>
                    <a:bodyPr/>
                    <a:lstStyle/>
                    <a:p>
                      <a:r>
                        <a:rPr lang="en-US" dirty="0"/>
                        <a:t>Team Building </a:t>
                      </a:r>
                    </a:p>
                  </a:txBody>
                  <a:tcPr/>
                </a:tc>
                <a:tc>
                  <a:txBody>
                    <a:bodyPr/>
                    <a:lstStyle/>
                    <a:p>
                      <a:r>
                        <a:rPr lang="en-US" dirty="0"/>
                        <a:t>Everyone</a:t>
                      </a:r>
                    </a:p>
                  </a:txBody>
                  <a:tcPr/>
                </a:tc>
                <a:tc>
                  <a:txBody>
                    <a:bodyPr/>
                    <a:lstStyle/>
                    <a:p>
                      <a:r>
                        <a:rPr lang="en-US" dirty="0"/>
                        <a:t>Monthly for business related meetings.</a:t>
                      </a:r>
                    </a:p>
                    <a:p>
                      <a:r>
                        <a:rPr lang="en-US" dirty="0"/>
                        <a:t>Quarterly for off-sight events.</a:t>
                      </a:r>
                    </a:p>
                  </a:txBody>
                  <a:tcPr/>
                </a:tc>
                <a:extLst>
                  <a:ext uri="{0D108BD9-81ED-4DB2-BD59-A6C34878D82A}">
                    <a16:rowId xmlns:a16="http://schemas.microsoft.com/office/drawing/2014/main" val="1530126605"/>
                  </a:ext>
                </a:extLst>
              </a:tr>
              <a:tr h="291489">
                <a:tc>
                  <a:txBody>
                    <a:bodyPr/>
                    <a:lstStyle/>
                    <a:p>
                      <a:endParaRPr lang="en-US" dirty="0"/>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1950345431"/>
                  </a:ext>
                </a:extLst>
              </a:tr>
              <a:tr h="291489">
                <a:tc>
                  <a:txBody>
                    <a:bodyPr/>
                    <a:lstStyle/>
                    <a:p>
                      <a:endParaRPr lang="en-US"/>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1960891333"/>
                  </a:ext>
                </a:extLst>
              </a:tr>
              <a:tr h="291489">
                <a:tc>
                  <a:txBody>
                    <a:bodyPr/>
                    <a:lstStyle/>
                    <a:p>
                      <a:endParaRPr lang="en-US"/>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4137224325"/>
                  </a:ext>
                </a:extLst>
              </a:tr>
              <a:tr h="291489">
                <a:tc>
                  <a:txBody>
                    <a:bodyPr/>
                    <a:lstStyle/>
                    <a:p>
                      <a:endParaRPr lang="en-US"/>
                    </a:p>
                  </a:txBody>
                  <a:tcPr/>
                </a:tc>
                <a:tc>
                  <a:txBody>
                    <a:bodyPr/>
                    <a:lstStyle/>
                    <a:p>
                      <a:endParaRPr lang="en-US"/>
                    </a:p>
                  </a:txBody>
                  <a:tcPr/>
                </a:tc>
                <a:tc>
                  <a:txBody>
                    <a:bodyPr/>
                    <a:lstStyle/>
                    <a:p>
                      <a:endParaRPr lang="en-US" dirty="0"/>
                    </a:p>
                  </a:txBody>
                  <a:tcPr/>
                </a:tc>
                <a:extLst>
                  <a:ext uri="{0D108BD9-81ED-4DB2-BD59-A6C34878D82A}">
                    <a16:rowId xmlns:a16="http://schemas.microsoft.com/office/drawing/2014/main" val="2642230709"/>
                  </a:ext>
                </a:extLst>
              </a:tr>
            </a:tbl>
          </a:graphicData>
        </a:graphic>
      </p:graphicFrame>
    </p:spTree>
    <p:extLst>
      <p:ext uri="{BB962C8B-B14F-4D97-AF65-F5344CB8AC3E}">
        <p14:creationId xmlns:p14="http://schemas.microsoft.com/office/powerpoint/2010/main" val="33641099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Homework Synopsis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Synopsis</a:t>
            </a:r>
          </a:p>
          <a:p>
            <a:pPr lvl="1"/>
            <a:r>
              <a:rPr lang="en-US" dirty="0"/>
              <a:t>Overall, service has improved drastically over the last few years. In 2022, service lost almost $1,000,000 in net profit across all locations. In 2023, service ended the year with only a $307,000 deficit. Although, that is still not something to be proud of, service has been making strides to correct poor past practices and should continue to do so in 2024 using the above noted items and holding accountability to them. </a:t>
            </a:r>
          </a:p>
          <a:p>
            <a:pPr lvl="1"/>
            <a:endParaRPr lang="en-US" dirty="0"/>
          </a:p>
          <a:p>
            <a:endParaRPr lang="en-US" dirty="0"/>
          </a:p>
        </p:txBody>
      </p:sp>
    </p:spTree>
    <p:extLst>
      <p:ext uri="{BB962C8B-B14F-4D97-AF65-F5344CB8AC3E}">
        <p14:creationId xmlns:p14="http://schemas.microsoft.com/office/powerpoint/2010/main" val="37993700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r>
              <a:rPr lang="en-US" b="1" i="0" u="none" strike="noStrike" baseline="0" dirty="0">
                <a:solidFill>
                  <a:srgbClr val="221E1F"/>
                </a:solidFill>
                <a:latin typeface="Calibri" panose="020F0502020204030204" pitchFamily="34" charset="0"/>
              </a:rPr>
              <a:t>Analyze Cost of Labor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2"/>
          </p:nvPr>
        </p:nvSpPr>
        <p:spPr>
          <a:xfrm>
            <a:off x="790045" y="1930400"/>
            <a:ext cx="4185623" cy="3304117"/>
          </a:xfrm>
        </p:spPr>
        <p:txBody>
          <a:bodyPr>
            <a:normAutofit fontScale="70000" lnSpcReduction="2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For 2023, 2024, and 2025 our tech wages are based off the collective bargaining agreement.</a:t>
            </a:r>
          </a:p>
          <a:p>
            <a:r>
              <a:rPr lang="en-US" sz="1800" b="0" i="0" u="none" strike="noStrike" baseline="0" dirty="0">
                <a:solidFill>
                  <a:srgbClr val="221E1F"/>
                </a:solidFill>
                <a:latin typeface="Calibri" panose="020F0502020204030204" pitchFamily="34" charset="0"/>
              </a:rPr>
              <a:t>Our</a:t>
            </a:r>
            <a:r>
              <a:rPr lang="en-US" dirty="0">
                <a:solidFill>
                  <a:srgbClr val="221E1F"/>
                </a:solidFill>
                <a:latin typeface="Calibri" panose="020F0502020204030204" pitchFamily="34" charset="0"/>
              </a:rPr>
              <a:t> goal is to sell more of the time inventory we purchase. This will generate more sales while having minimal impact on cost, thus creating more gross margin dollars!</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Holding accountability to both the service office staff as well as the technicians.  </a:t>
            </a:r>
          </a:p>
          <a:p>
            <a:r>
              <a:rPr lang="en-US" sz="1800" b="0" i="0" u="none" strike="noStrike" baseline="0" dirty="0">
                <a:solidFill>
                  <a:srgbClr val="221E1F"/>
                </a:solidFill>
                <a:latin typeface="Calibri" panose="020F0502020204030204" pitchFamily="34" charset="0"/>
              </a:rPr>
              <a:t>We will hold accountability by monitoring daily the previous days closed work orders for accuracy of repair estimates, customer communication and keeping estimates live, technician repair times vs estimated times(Op Code Analysis), technicians' documentation and communication to the service office of repairs and hold-ups, and overall technician proficiency.</a:t>
            </a:r>
          </a:p>
          <a:p>
            <a:endParaRPr lang="en-US" dirty="0"/>
          </a:p>
        </p:txBody>
      </p:sp>
      <p:pic>
        <p:nvPicPr>
          <p:cNvPr id="9" name="Content Placeholder 8" descr="Car repair">
            <a:extLst>
              <a:ext uri="{FF2B5EF4-FFF2-40B4-BE49-F238E27FC236}">
                <a16:creationId xmlns:a16="http://schemas.microsoft.com/office/drawing/2014/main" id="{A2CE92A7-9B14-9D1C-1AC5-BF18979FE155}"/>
              </a:ext>
            </a:extLst>
          </p:cNvPr>
          <p:cNvPicPr>
            <a:picLocks noGrp="1" noChangeAspect="1"/>
          </p:cNvPicPr>
          <p:nvPr>
            <p:ph sz="quarter" idx="4"/>
          </p:nvPr>
        </p:nvPicPr>
        <p:blipFill>
          <a:blip r:embed="rId2"/>
          <a:stretch>
            <a:fillRect/>
          </a:stretch>
        </p:blipFill>
        <p:spPr>
          <a:xfrm>
            <a:off x="5087938" y="2994366"/>
            <a:ext cx="4186237" cy="2790143"/>
          </a:xfrm>
        </p:spPr>
      </p:pic>
      <p:pic>
        <p:nvPicPr>
          <p:cNvPr id="5" name="Picture 4">
            <a:extLst>
              <a:ext uri="{FF2B5EF4-FFF2-40B4-BE49-F238E27FC236}">
                <a16:creationId xmlns:a16="http://schemas.microsoft.com/office/drawing/2014/main" id="{91D6E492-9627-81E3-7006-6E1FD57D7933}"/>
              </a:ext>
            </a:extLst>
          </p:cNvPr>
          <p:cNvPicPr>
            <a:picLocks noChangeAspect="1"/>
          </p:cNvPicPr>
          <p:nvPr/>
        </p:nvPicPr>
        <p:blipFill>
          <a:blip r:embed="rId3"/>
          <a:stretch>
            <a:fillRect/>
          </a:stretch>
        </p:blipFill>
        <p:spPr>
          <a:xfrm>
            <a:off x="5393910" y="636098"/>
            <a:ext cx="5883690" cy="2588603"/>
          </a:xfrm>
          <a:prstGeom prst="rect">
            <a:avLst/>
          </a:prstGeom>
        </p:spPr>
      </p:pic>
      <p:pic>
        <p:nvPicPr>
          <p:cNvPr id="6" name="Picture 5">
            <a:extLst>
              <a:ext uri="{FF2B5EF4-FFF2-40B4-BE49-F238E27FC236}">
                <a16:creationId xmlns:a16="http://schemas.microsoft.com/office/drawing/2014/main" id="{BB14CF87-2742-D771-2C3F-B234C998BFD8}"/>
              </a:ext>
            </a:extLst>
          </p:cNvPr>
          <p:cNvPicPr>
            <a:picLocks noChangeAspect="1"/>
          </p:cNvPicPr>
          <p:nvPr/>
        </p:nvPicPr>
        <p:blipFill>
          <a:blip r:embed="rId4"/>
          <a:stretch>
            <a:fillRect/>
          </a:stretch>
        </p:blipFill>
        <p:spPr>
          <a:xfrm>
            <a:off x="5393910" y="340443"/>
            <a:ext cx="5868219" cy="3019846"/>
          </a:xfrm>
          <a:prstGeom prst="rect">
            <a:avLst/>
          </a:prstGeom>
        </p:spPr>
      </p:pic>
    </p:spTree>
    <p:extLst>
      <p:ext uri="{BB962C8B-B14F-4D97-AF65-F5344CB8AC3E}">
        <p14:creationId xmlns:p14="http://schemas.microsoft.com/office/powerpoint/2010/main" val="388764148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Changes in Expense Structure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normAutofit fontScale="77500" lnSpcReduction="20000"/>
          </a:bodyPr>
          <a:lstStyle/>
          <a:p>
            <a:pPr algn="l"/>
            <a:endParaRPr lang="en-US" sz="1800" b="0" i="0" u="none" strike="noStrike" baseline="0" dirty="0">
              <a:solidFill>
                <a:srgbClr val="000000"/>
              </a:solidFill>
              <a:latin typeface="Calibri" panose="020F0502020204030204" pitchFamily="34" charset="0"/>
            </a:endParaRPr>
          </a:p>
          <a:p>
            <a:r>
              <a:rPr lang="en-US" dirty="0">
                <a:solidFill>
                  <a:srgbClr val="221E1F"/>
                </a:solidFill>
                <a:latin typeface="Calibri" panose="020F0502020204030204" pitchFamily="34" charset="0"/>
              </a:rPr>
              <a:t>Currently, all expenses are monitored via DMS reporting by service managers and upper management. Trend analysis tends to point out areas of concern or spikes in spending.</a:t>
            </a:r>
            <a:r>
              <a:rPr lang="en-US" sz="1800" b="0" i="0" u="none" strike="noStrike" baseline="0" dirty="0">
                <a:solidFill>
                  <a:srgbClr val="221E1F"/>
                </a:solidFill>
                <a:latin typeface="Calibri" panose="020F0502020204030204" pitchFamily="34" charset="0"/>
              </a:rPr>
              <a:t> </a:t>
            </a:r>
            <a:endParaRPr lang="en-US"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Our e</a:t>
            </a:r>
            <a:r>
              <a:rPr lang="en-US" dirty="0">
                <a:solidFill>
                  <a:srgbClr val="221E1F"/>
                </a:solidFill>
                <a:latin typeface="Calibri" panose="020F0502020204030204" pitchFamily="34" charset="0"/>
              </a:rPr>
              <a:t>xpenses, for the most part, are lean. Our goal is to create more gross revenue to offset the rising cost of personnel, goods, and services that equate to our expenses. </a:t>
            </a:r>
            <a:endParaRPr lang="en-US" sz="1800" b="0" i="0" u="none" strike="noStrike" baseline="0" dirty="0">
              <a:solidFill>
                <a:srgbClr val="221E1F"/>
              </a:solidFill>
              <a:latin typeface="Calibri" panose="020F0502020204030204" pitchFamily="34" charset="0"/>
            </a:endParaRPr>
          </a:p>
          <a:p>
            <a:r>
              <a:rPr lang="en-US" dirty="0">
                <a:solidFill>
                  <a:srgbClr val="221E1F"/>
                </a:solidFill>
                <a:latin typeface="Calibri" panose="020F0502020204030204" pitchFamily="34" charset="0"/>
              </a:rPr>
              <a:t>Generating more gross dollars will be achieved through selling more by analyzing our labor inventory and working to sell more of what we purchased. Our cost will not really change significantly but by selling more hours, our gross should increase significantly. </a:t>
            </a:r>
            <a:r>
              <a:rPr lang="en-US" sz="1800" b="0" i="0" u="none" strike="noStrike" baseline="0" dirty="0">
                <a:solidFill>
                  <a:srgbClr val="221E1F"/>
                </a:solidFill>
                <a:latin typeface="Calibri" panose="020F0502020204030204" pitchFamily="34" charset="0"/>
              </a:rPr>
              <a:t> </a:t>
            </a:r>
          </a:p>
          <a:p>
            <a:r>
              <a:rPr lang="en-US" sz="1800" b="0" i="0" u="none" strike="noStrike" baseline="0" dirty="0">
                <a:solidFill>
                  <a:srgbClr val="221E1F"/>
                </a:solidFill>
                <a:latin typeface="Calibri" panose="020F0502020204030204" pitchFamily="34" charset="0"/>
              </a:rPr>
              <a:t> We will use daily monitoring of closed repair orders, technician time punches, and in the moment questioning of technicians when remaining labor hours for repairs are dwindling. </a:t>
            </a:r>
          </a:p>
          <a:p>
            <a:endParaRPr lang="en-US" dirty="0"/>
          </a:p>
        </p:txBody>
      </p:sp>
      <p:pic>
        <p:nvPicPr>
          <p:cNvPr id="4" name="Content Placeholder 3">
            <a:extLst>
              <a:ext uri="{FF2B5EF4-FFF2-40B4-BE49-F238E27FC236}">
                <a16:creationId xmlns:a16="http://schemas.microsoft.com/office/drawing/2014/main" id="{52C04614-2685-30BB-CE22-4B82219ECBBF}"/>
              </a:ext>
            </a:extLst>
          </p:cNvPr>
          <p:cNvPicPr>
            <a:picLocks noGrp="1" noChangeAspect="1"/>
          </p:cNvPicPr>
          <p:nvPr>
            <p:ph sz="half" idx="2"/>
          </p:nvPr>
        </p:nvPicPr>
        <p:blipFill>
          <a:blip r:embed="rId2"/>
          <a:stretch>
            <a:fillRect/>
          </a:stretch>
        </p:blipFill>
        <p:spPr>
          <a:xfrm>
            <a:off x="5089525" y="1930401"/>
            <a:ext cx="5267502" cy="3601454"/>
          </a:xfrm>
          <a:prstGeom prst="rect">
            <a:avLst/>
          </a:prstGeom>
        </p:spPr>
      </p:pic>
    </p:spTree>
    <p:extLst>
      <p:ext uri="{BB962C8B-B14F-4D97-AF65-F5344CB8AC3E}">
        <p14:creationId xmlns:p14="http://schemas.microsoft.com/office/powerpoint/2010/main" val="130659236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Productivity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normAutofit fontScale="70000" lnSpcReduction="2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Traditionally</a:t>
            </a:r>
            <a:r>
              <a:rPr lang="en-US" dirty="0">
                <a:solidFill>
                  <a:srgbClr val="221E1F"/>
                </a:solidFill>
                <a:latin typeface="Calibri" panose="020F0502020204030204" pitchFamily="34" charset="0"/>
              </a:rPr>
              <a:t>, indirect time has been used by the advisors in inconsistent manners. Everyone’s opinion of what qualified as indirect time was varied and resulted in inconsistent results of its usage.</a:t>
            </a:r>
            <a:endParaRPr lang="en-US" sz="1800" b="0" i="0" u="none" strike="noStrike" baseline="0" dirty="0">
              <a:solidFill>
                <a:srgbClr val="221E1F"/>
              </a:solidFill>
              <a:latin typeface="Calibri" panose="020F0502020204030204" pitchFamily="34" charset="0"/>
            </a:endParaRPr>
          </a:p>
          <a:p>
            <a:r>
              <a:rPr lang="en-US" dirty="0">
                <a:solidFill>
                  <a:srgbClr val="221E1F"/>
                </a:solidFill>
                <a:latin typeface="Calibri" panose="020F0502020204030204" pitchFamily="34" charset="0"/>
              </a:rPr>
              <a:t>Create a streamlined system for indirect time usage and train advisors to that process.</a:t>
            </a:r>
            <a:endParaRPr lang="en-US" sz="1800" b="0" i="0" u="none" strike="noStrike" baseline="0" dirty="0">
              <a:solidFill>
                <a:srgbClr val="221E1F"/>
              </a:solidFill>
              <a:latin typeface="Calibri" panose="020F0502020204030204" pitchFamily="34" charset="0"/>
            </a:endParaRPr>
          </a:p>
          <a:p>
            <a:r>
              <a:rPr lang="en-US" dirty="0">
                <a:solidFill>
                  <a:srgbClr val="221E1F"/>
                </a:solidFill>
                <a:latin typeface="Calibri" panose="020F0502020204030204" pitchFamily="34" charset="0"/>
              </a:rPr>
              <a:t>Implement strategic usage of indirect time for each indirect labor category. </a:t>
            </a:r>
            <a:r>
              <a:rPr lang="en-US" sz="1800" b="0" i="0" u="none" strike="noStrike" baseline="0" dirty="0">
                <a:solidFill>
                  <a:srgbClr val="221E1F"/>
                </a:solidFill>
                <a:latin typeface="Calibri" panose="020F0502020204030204" pitchFamily="34" charset="0"/>
              </a:rPr>
              <a:t> This will be accomplished through setting guidelines for what constitutes indirect time such as: Idle, Building Maintenance, Driving, Etc..</a:t>
            </a:r>
          </a:p>
          <a:p>
            <a:r>
              <a:rPr lang="en-US" sz="1800" b="0" i="0" u="none" strike="noStrike" baseline="0" dirty="0">
                <a:solidFill>
                  <a:srgbClr val="221E1F"/>
                </a:solidFill>
                <a:latin typeface="Calibri" panose="020F0502020204030204" pitchFamily="34" charset="0"/>
              </a:rPr>
              <a:t>Service managers will be tasked with daily monitoring of indirect usage through CDK report ETTR. We have a specific smart grid created to make it easy to understand and find the problem areas through that report. Feedback will be expected when it is used both correctly and incorrectly by the advisors. </a:t>
            </a:r>
          </a:p>
          <a:p>
            <a:endParaRPr lang="en-US" dirty="0"/>
          </a:p>
        </p:txBody>
      </p:sp>
      <p:pic>
        <p:nvPicPr>
          <p:cNvPr id="7" name="Content Placeholder 6">
            <a:extLst>
              <a:ext uri="{FF2B5EF4-FFF2-40B4-BE49-F238E27FC236}">
                <a16:creationId xmlns:a16="http://schemas.microsoft.com/office/drawing/2014/main" id="{2A851A8D-5F3A-4294-F641-C040F1908E6B}"/>
              </a:ext>
            </a:extLst>
          </p:cNvPr>
          <p:cNvPicPr>
            <a:picLocks noGrp="1" noChangeAspect="1"/>
          </p:cNvPicPr>
          <p:nvPr>
            <p:ph sz="half" idx="2"/>
          </p:nvPr>
        </p:nvPicPr>
        <p:blipFill>
          <a:blip r:embed="rId2"/>
          <a:stretch>
            <a:fillRect/>
          </a:stretch>
        </p:blipFill>
        <p:spPr>
          <a:xfrm>
            <a:off x="5089524" y="1311565"/>
            <a:ext cx="5902345" cy="4321768"/>
          </a:xfrm>
        </p:spPr>
      </p:pic>
    </p:spTree>
    <p:extLst>
      <p:ext uri="{BB962C8B-B14F-4D97-AF65-F5344CB8AC3E}">
        <p14:creationId xmlns:p14="http://schemas.microsoft.com/office/powerpoint/2010/main" val="190147798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Facility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normAutofit fontScale="85000" lnSpcReduction="20000"/>
          </a:bodyPr>
          <a:lstStyle/>
          <a:p>
            <a:pPr algn="l"/>
            <a:endParaRPr lang="en-US" sz="1800" b="0" i="0" u="none" strike="noStrike" baseline="0" dirty="0">
              <a:solidFill>
                <a:srgbClr val="000000"/>
              </a:solidFill>
              <a:latin typeface="Calibri" panose="020F0502020204030204" pitchFamily="34" charset="0"/>
            </a:endParaRPr>
          </a:p>
          <a:p>
            <a:r>
              <a:rPr lang="en-US" dirty="0">
                <a:solidFill>
                  <a:srgbClr val="221E1F"/>
                </a:solidFill>
                <a:latin typeface="Calibri" panose="020F0502020204030204" pitchFamily="34" charset="0"/>
              </a:rPr>
              <a:t>Currently, bays are used as needed aside from a few bays that are dedicated to uptime repairs/diagnostics. </a:t>
            </a:r>
            <a:r>
              <a:rPr lang="en-US" sz="1800" b="0" i="0" u="none" strike="noStrike" baseline="0" dirty="0">
                <a:solidFill>
                  <a:srgbClr val="221E1F"/>
                </a:solidFill>
                <a:latin typeface="Calibri" panose="020F0502020204030204" pitchFamily="34" charset="0"/>
              </a:rPr>
              <a:t> </a:t>
            </a:r>
          </a:p>
          <a:p>
            <a:r>
              <a:rPr lang="en-US" dirty="0">
                <a:solidFill>
                  <a:srgbClr val="221E1F"/>
                </a:solidFill>
                <a:latin typeface="Calibri" panose="020F0502020204030204" pitchFamily="34" charset="0"/>
              </a:rPr>
              <a:t>Analyze our previous years repairs and total time per RO to determine how many bays will be necessary for each type of repair. </a:t>
            </a:r>
            <a:r>
              <a:rPr lang="en-US" i="1" dirty="0">
                <a:solidFill>
                  <a:srgbClr val="221E1F"/>
                </a:solidFill>
                <a:latin typeface="Calibri" panose="020F0502020204030204" pitchFamily="34" charset="0"/>
              </a:rPr>
              <a:t>Example: if 65% of our work was under 5hrs, then 65% of our bays should be dedicated to shorter repairs. </a:t>
            </a:r>
            <a:r>
              <a:rPr lang="en-US" sz="1800" b="0" i="1" u="none" strike="noStrike" baseline="0" dirty="0">
                <a:solidFill>
                  <a:srgbClr val="221E1F"/>
                </a:solidFill>
                <a:latin typeface="Calibri" panose="020F0502020204030204" pitchFamily="34" charset="0"/>
              </a:rPr>
              <a:t> </a:t>
            </a:r>
          </a:p>
          <a:p>
            <a:r>
              <a:rPr lang="en-US" sz="1800" b="0" i="0" u="none" strike="noStrike" baseline="0" dirty="0">
                <a:solidFill>
                  <a:srgbClr val="221E1F"/>
                </a:solidFill>
                <a:latin typeface="Calibri" panose="020F0502020204030204" pitchFamily="34" charset="0"/>
              </a:rPr>
              <a:t>Create an excel sheet to input various data to assess how many bays are needed for each length of repair. An example is on the next slide. </a:t>
            </a:r>
          </a:p>
          <a:p>
            <a:r>
              <a:rPr lang="en-US" sz="1800" b="0" i="0" u="none" strike="noStrike" baseline="0" dirty="0">
                <a:solidFill>
                  <a:srgbClr val="221E1F"/>
                </a:solidFill>
                <a:latin typeface="Calibri" panose="020F0502020204030204" pitchFamily="34" charset="0"/>
              </a:rPr>
              <a:t>Review monthly how accurate our data is and rerun our facility utilization calculations. </a:t>
            </a:r>
          </a:p>
          <a:p>
            <a:endParaRPr lang="en-US" dirty="0"/>
          </a:p>
        </p:txBody>
      </p:sp>
      <p:pic>
        <p:nvPicPr>
          <p:cNvPr id="7" name="Content Placeholder 6">
            <a:extLst>
              <a:ext uri="{FF2B5EF4-FFF2-40B4-BE49-F238E27FC236}">
                <a16:creationId xmlns:a16="http://schemas.microsoft.com/office/drawing/2014/main" id="{46FDBF66-72A6-D0F9-7375-B8BAA8A4FA4B}"/>
              </a:ext>
            </a:extLst>
          </p:cNvPr>
          <p:cNvPicPr>
            <a:picLocks noGrp="1" noChangeAspect="1"/>
          </p:cNvPicPr>
          <p:nvPr>
            <p:ph sz="half" idx="2"/>
          </p:nvPr>
        </p:nvPicPr>
        <p:blipFill>
          <a:blip r:embed="rId2"/>
          <a:stretch>
            <a:fillRect/>
          </a:stretch>
        </p:blipFill>
        <p:spPr>
          <a:xfrm>
            <a:off x="5089524" y="1302327"/>
            <a:ext cx="5475949" cy="4529779"/>
          </a:xfrm>
        </p:spPr>
      </p:pic>
    </p:spTree>
    <p:extLst>
      <p:ext uri="{BB962C8B-B14F-4D97-AF65-F5344CB8AC3E}">
        <p14:creationId xmlns:p14="http://schemas.microsoft.com/office/powerpoint/2010/main" val="333345267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F2BBBA-73CE-FA74-55B4-CF315D51BF9E}"/>
              </a:ext>
            </a:extLst>
          </p:cNvPr>
          <p:cNvSpPr>
            <a:spLocks noGrp="1"/>
          </p:cNvSpPr>
          <p:nvPr>
            <p:ph type="title"/>
          </p:nvPr>
        </p:nvSpPr>
        <p:spPr>
          <a:xfrm>
            <a:off x="677334" y="609600"/>
            <a:ext cx="8596668" cy="609600"/>
          </a:xfrm>
        </p:spPr>
        <p:txBody>
          <a:bodyPr>
            <a:normAutofit fontScale="90000"/>
          </a:bodyPr>
          <a:lstStyle/>
          <a:p>
            <a:r>
              <a:rPr lang="en-US" dirty="0"/>
              <a:t>Facility Usage Calculations</a:t>
            </a:r>
          </a:p>
        </p:txBody>
      </p:sp>
      <p:pic>
        <p:nvPicPr>
          <p:cNvPr id="6" name="Content Placeholder 5">
            <a:extLst>
              <a:ext uri="{FF2B5EF4-FFF2-40B4-BE49-F238E27FC236}">
                <a16:creationId xmlns:a16="http://schemas.microsoft.com/office/drawing/2014/main" id="{089B647C-71D1-4332-2E26-DDD44682088D}"/>
              </a:ext>
            </a:extLst>
          </p:cNvPr>
          <p:cNvPicPr>
            <a:picLocks noGrp="1" noChangeAspect="1"/>
          </p:cNvPicPr>
          <p:nvPr>
            <p:ph idx="1"/>
          </p:nvPr>
        </p:nvPicPr>
        <p:blipFill>
          <a:blip r:embed="rId2"/>
          <a:stretch>
            <a:fillRect/>
          </a:stretch>
        </p:blipFill>
        <p:spPr>
          <a:xfrm>
            <a:off x="677335" y="1408116"/>
            <a:ext cx="10637210" cy="5103520"/>
          </a:xfrm>
        </p:spPr>
      </p:pic>
    </p:spTree>
    <p:extLst>
      <p:ext uri="{BB962C8B-B14F-4D97-AF65-F5344CB8AC3E}">
        <p14:creationId xmlns:p14="http://schemas.microsoft.com/office/powerpoint/2010/main" val="325755669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852479-605F-0F97-6838-9B4F1BEA2C7A}"/>
              </a:ext>
            </a:extLst>
          </p:cNvPr>
          <p:cNvSpPr>
            <a:spLocks noGrp="1"/>
          </p:cNvSpPr>
          <p:nvPr>
            <p:ph type="title"/>
          </p:nvPr>
        </p:nvSpPr>
        <p:spPr/>
        <p:txBody>
          <a:bodyPr/>
          <a:lstStyle/>
          <a:p>
            <a:r>
              <a:rPr lang="en-US" dirty="0">
                <a:solidFill>
                  <a:schemeClr val="tx1"/>
                </a:solidFill>
              </a:rPr>
              <a:t>Level of current training</a:t>
            </a:r>
          </a:p>
        </p:txBody>
      </p:sp>
      <p:sp>
        <p:nvSpPr>
          <p:cNvPr id="3" name="Content Placeholder 2">
            <a:extLst>
              <a:ext uri="{FF2B5EF4-FFF2-40B4-BE49-F238E27FC236}">
                <a16:creationId xmlns:a16="http://schemas.microsoft.com/office/drawing/2014/main" id="{9D414812-1DC4-25C3-C4F1-1FD91DC3043E}"/>
              </a:ext>
            </a:extLst>
          </p:cNvPr>
          <p:cNvSpPr>
            <a:spLocks noGrp="1"/>
          </p:cNvSpPr>
          <p:nvPr>
            <p:ph sz="half" idx="1"/>
          </p:nvPr>
        </p:nvSpPr>
        <p:spPr/>
        <p:txBody>
          <a:bodyPr>
            <a:normAutofit fontScale="92500" lnSpcReduction="20000"/>
          </a:bodyPr>
          <a:lstStyle/>
          <a:p>
            <a:r>
              <a:rPr lang="en-US" dirty="0"/>
              <a:t>Currently, we have 15 of 24(63%) master certified technicians. We have 4 of 6(66%) master certified advisors. Mack/Volvo require 40% of techs and 1 advisor per location be master certified.</a:t>
            </a:r>
          </a:p>
          <a:p>
            <a:r>
              <a:rPr lang="en-US" dirty="0"/>
              <a:t>Our plan to maintain will not change to much. Service managers will monitor and manage training and work to maintain OEM requirements for specific roles.</a:t>
            </a:r>
          </a:p>
          <a:p>
            <a:r>
              <a:rPr lang="en-US" dirty="0"/>
              <a:t>Encourage and incentivize technicians to achieve and maintain master certifications. Currently, we pay techs their hourly rate for online training and fully expense in person training. </a:t>
            </a:r>
          </a:p>
          <a:p>
            <a:endParaRPr lang="en-US" dirty="0"/>
          </a:p>
        </p:txBody>
      </p:sp>
      <p:pic>
        <p:nvPicPr>
          <p:cNvPr id="6" name="Content Placeholder 5">
            <a:extLst>
              <a:ext uri="{FF2B5EF4-FFF2-40B4-BE49-F238E27FC236}">
                <a16:creationId xmlns:a16="http://schemas.microsoft.com/office/drawing/2014/main" id="{9067E96E-5873-9417-83A3-A56F49BBC22B}"/>
              </a:ext>
            </a:extLst>
          </p:cNvPr>
          <p:cNvPicPr>
            <a:picLocks noGrp="1" noChangeAspect="1"/>
          </p:cNvPicPr>
          <p:nvPr>
            <p:ph sz="half" idx="2"/>
          </p:nvPr>
        </p:nvPicPr>
        <p:blipFill>
          <a:blip r:embed="rId2"/>
          <a:stretch>
            <a:fillRect/>
          </a:stretch>
        </p:blipFill>
        <p:spPr>
          <a:xfrm>
            <a:off x="5365007" y="1245682"/>
            <a:ext cx="4490193" cy="4796343"/>
          </a:xfrm>
        </p:spPr>
      </p:pic>
    </p:spTree>
    <p:extLst>
      <p:ext uri="{BB962C8B-B14F-4D97-AF65-F5344CB8AC3E}">
        <p14:creationId xmlns:p14="http://schemas.microsoft.com/office/powerpoint/2010/main" val="388142972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Strengths</a:t>
            </a:r>
          </a:p>
          <a:p>
            <a:pPr lvl="1" indent="-342900">
              <a:lnSpc>
                <a:spcPct val="107000"/>
              </a:lnSpc>
              <a:spcBef>
                <a:spcPts val="0"/>
              </a:spcBef>
              <a:buFont typeface="Wingdings" panose="05000000000000000000" pitchFamily="2" charset="2"/>
              <a:buChar char=""/>
            </a:pPr>
            <a:r>
              <a:rPr lang="en-US" sz="1800" dirty="0">
                <a:effectLst/>
                <a:latin typeface="Calibri" panose="020F0502020204030204" pitchFamily="34" charset="0"/>
                <a:ea typeface="Calibri" panose="020F0502020204030204" pitchFamily="34" charset="0"/>
                <a:cs typeface="Times New Roman" panose="02020603050405020304" pitchFamily="18" charset="0"/>
              </a:rPr>
              <a:t>Longstanding dealership with strong brand recognition in its home market and association with Mack Trucks corporate</a:t>
            </a:r>
          </a:p>
          <a:p>
            <a:pPr lvl="1" indent="-342900">
              <a:lnSpc>
                <a:spcPct val="107000"/>
              </a:lnSpc>
              <a:spcBef>
                <a:spcPts val="0"/>
              </a:spcBef>
              <a:buFont typeface="Wingdings" panose="05000000000000000000" pitchFamily="2" charset="2"/>
              <a:buChar char=""/>
            </a:pPr>
            <a:r>
              <a:rPr lang="en-US" sz="1800" dirty="0">
                <a:effectLst/>
                <a:latin typeface="Calibri" panose="020F0502020204030204" pitchFamily="34" charset="0"/>
                <a:ea typeface="Calibri" panose="020F0502020204030204" pitchFamily="34" charset="0"/>
                <a:cs typeface="Times New Roman" panose="02020603050405020304" pitchFamily="18" charset="0"/>
              </a:rPr>
              <a:t>Established and loyal customer base over its 30+ years under private ownership</a:t>
            </a:r>
          </a:p>
          <a:p>
            <a:pPr lvl="1" indent="-342900">
              <a:lnSpc>
                <a:spcPct val="107000"/>
              </a:lnSpc>
              <a:spcBef>
                <a:spcPts val="0"/>
              </a:spcBef>
              <a:buFont typeface="Wingdings" panose="05000000000000000000" pitchFamily="2" charset="2"/>
              <a:buChar char=""/>
            </a:pPr>
            <a:r>
              <a:rPr lang="en-US" sz="1800" dirty="0">
                <a:effectLst/>
                <a:latin typeface="Calibri" panose="020F0502020204030204" pitchFamily="34" charset="0"/>
                <a:ea typeface="Calibri" panose="020F0502020204030204" pitchFamily="34" charset="0"/>
                <a:cs typeface="Times New Roman" panose="02020603050405020304" pitchFamily="18" charset="0"/>
              </a:rPr>
              <a:t>Large facility with 19 available bays and nice amenities for employees</a:t>
            </a:r>
          </a:p>
          <a:p>
            <a:pPr lvl="1" indent="-342900">
              <a:lnSpc>
                <a:spcPct val="107000"/>
              </a:lnSpc>
              <a:spcBef>
                <a:spcPts val="0"/>
              </a:spcBef>
              <a:spcAft>
                <a:spcPts val="800"/>
              </a:spcAft>
              <a:buFont typeface="Wingdings" panose="05000000000000000000" pitchFamily="2" charset="2"/>
              <a:buChar char=""/>
            </a:pPr>
            <a:r>
              <a:rPr lang="en-US" sz="1800" dirty="0">
                <a:effectLst/>
                <a:latin typeface="Calibri" panose="020F0502020204030204" pitchFamily="34" charset="0"/>
                <a:ea typeface="Calibri" panose="020F0502020204030204" pitchFamily="34" charset="0"/>
                <a:cs typeface="Times New Roman" panose="02020603050405020304" pitchFamily="18" charset="0"/>
              </a:rPr>
              <a:t>Strong leadership within the department with a willingness to evaluate and implement change, innovative thinkers.</a:t>
            </a:r>
          </a:p>
          <a:p>
            <a:pPr lvl="1"/>
            <a:endParaRPr lang="en-US" dirty="0"/>
          </a:p>
        </p:txBody>
      </p:sp>
    </p:spTree>
    <p:extLst>
      <p:ext uri="{BB962C8B-B14F-4D97-AF65-F5344CB8AC3E}">
        <p14:creationId xmlns:p14="http://schemas.microsoft.com/office/powerpoint/2010/main" val="38392213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Weaknesses</a:t>
            </a:r>
          </a:p>
          <a:p>
            <a:pPr lvl="1" indent="-342900">
              <a:lnSpc>
                <a:spcPct val="107000"/>
              </a:lnSpc>
              <a:spcBef>
                <a:spcPts val="0"/>
              </a:spcBef>
              <a:buFont typeface="Wingdings" panose="05000000000000000000" pitchFamily="2" charset="2"/>
              <a:buChar char=""/>
            </a:pPr>
            <a:r>
              <a:rPr lang="en-US" dirty="0">
                <a:effectLst/>
                <a:latin typeface="Calibri" panose="020F0502020204030204" pitchFamily="34" charset="0"/>
                <a:ea typeface="Calibri" panose="020F0502020204030204" pitchFamily="34" charset="0"/>
                <a:cs typeface="Times New Roman" panose="02020603050405020304" pitchFamily="18" charset="0"/>
              </a:rPr>
              <a:t>Workforce is unionized and bound by strict contractual terms</a:t>
            </a:r>
          </a:p>
          <a:p>
            <a:pPr lvl="2" indent="-285750">
              <a:lnSpc>
                <a:spcPct val="107000"/>
              </a:lnSpc>
              <a:spcBef>
                <a:spcPts val="0"/>
              </a:spcBef>
              <a:buFont typeface="Courier New" panose="02070309020205020404" pitchFamily="49" charset="0"/>
              <a:buChar char="o"/>
            </a:pPr>
            <a:r>
              <a:rPr lang="en-US" sz="1600" dirty="0">
                <a:effectLst/>
                <a:latin typeface="Calibri" panose="020F0502020204030204" pitchFamily="34" charset="0"/>
                <a:ea typeface="Calibri" panose="020F0502020204030204" pitchFamily="34" charset="0"/>
                <a:cs typeface="Times New Roman" panose="02020603050405020304" pitchFamily="18" charset="0"/>
              </a:rPr>
              <a:t>The company’s relationship with the Union is dynamic and can change based on certain business decisions. Allentown has a longstanding union (the Machinists) that drive a lot of our employee engagement and contractual terms govern our ability to make changes. </a:t>
            </a:r>
          </a:p>
          <a:p>
            <a:pPr lvl="2" indent="-285750">
              <a:lnSpc>
                <a:spcPct val="107000"/>
              </a:lnSpc>
              <a:spcBef>
                <a:spcPts val="0"/>
              </a:spcBef>
              <a:buFont typeface="Courier New" panose="02070309020205020404" pitchFamily="49" charset="0"/>
              <a:buChar char="o"/>
            </a:pPr>
            <a:r>
              <a:rPr lang="en-US" sz="1600" dirty="0">
                <a:effectLst/>
                <a:latin typeface="Calibri" panose="020F0502020204030204" pitchFamily="34" charset="0"/>
                <a:ea typeface="Calibri" panose="020F0502020204030204" pitchFamily="34" charset="0"/>
                <a:cs typeface="Times New Roman" panose="02020603050405020304" pitchFamily="18" charset="0"/>
              </a:rPr>
              <a:t>For example, we implemented an attendance policy to help track employee engagement and performance. The union vehemently disputed the policy, stating it could result in consequences for its members (though it is intended to help keep employees accountable)</a:t>
            </a:r>
          </a:p>
          <a:p>
            <a:pPr lvl="1" indent="-342900">
              <a:lnSpc>
                <a:spcPct val="107000"/>
              </a:lnSpc>
              <a:spcBef>
                <a:spcPts val="0"/>
              </a:spcBef>
              <a:spcAft>
                <a:spcPts val="800"/>
              </a:spcAft>
              <a:buFont typeface="Wingdings" panose="05000000000000000000" pitchFamily="2" charset="2"/>
              <a:buChar char=""/>
            </a:pPr>
            <a:r>
              <a:rPr lang="en-US" dirty="0">
                <a:effectLst/>
                <a:latin typeface="Calibri" panose="020F0502020204030204" pitchFamily="34" charset="0"/>
                <a:ea typeface="Calibri" panose="020F0502020204030204" pitchFamily="34" charset="0"/>
                <a:cs typeface="Times New Roman" panose="02020603050405020304" pitchFamily="18" charset="0"/>
              </a:rPr>
              <a:t>There can be a lack of urgency from some of our more seasoned technicians, resulting in longer cycle times</a:t>
            </a:r>
          </a:p>
          <a:p>
            <a:endParaRPr lang="en-US" dirty="0"/>
          </a:p>
          <a:p>
            <a:endParaRPr lang="en-US" dirty="0"/>
          </a:p>
        </p:txBody>
      </p:sp>
    </p:spTree>
    <p:extLst>
      <p:ext uri="{BB962C8B-B14F-4D97-AF65-F5344CB8AC3E}">
        <p14:creationId xmlns:p14="http://schemas.microsoft.com/office/powerpoint/2010/main" val="2417698126"/>
      </p:ext>
    </p:extLst>
  </p:cSld>
  <p:clrMapOvr>
    <a:masterClrMapping/>
  </p:clrMapOvr>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5FCBEF"/>
      </a:accent1>
      <a:accent2>
        <a:srgbClr val="2E83C3"/>
      </a:accent2>
      <a:accent3>
        <a:srgbClr val="42D0A2"/>
      </a:accent3>
      <a:accent4>
        <a:srgbClr val="2E946B"/>
      </a:accent4>
      <a:accent5>
        <a:srgbClr val="42B051"/>
      </a:accent5>
      <a:accent6>
        <a:srgbClr val="96D141"/>
      </a:accent6>
      <a:hlink>
        <a:srgbClr val="3FCDE7"/>
      </a:hlink>
      <a:folHlink>
        <a:srgbClr val="A9D3E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0B5AB586-D108-4FC1-8368-649FE654B894}"/>
    </a:ext>
  </a:extLst>
</a:theme>
</file>

<file path=docProps/app.xml><?xml version="1.0" encoding="utf-8"?>
<Properties xmlns="http://schemas.openxmlformats.org/officeDocument/2006/extended-properties" xmlns:vt="http://schemas.openxmlformats.org/officeDocument/2006/docPropsVTypes">
  <Template>Facet</Template>
  <TotalTime>246</TotalTime>
  <Words>1408</Words>
  <Application>Microsoft Office PowerPoint</Application>
  <PresentationFormat>Widescreen</PresentationFormat>
  <Paragraphs>92</Paragraphs>
  <Slides>16</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16</vt:i4>
      </vt:variant>
    </vt:vector>
  </HeadingPairs>
  <TitlesOfParts>
    <vt:vector size="23" baseType="lpstr">
      <vt:lpstr>Arial</vt:lpstr>
      <vt:lpstr>Calibri</vt:lpstr>
      <vt:lpstr>Courier New</vt:lpstr>
      <vt:lpstr>Trebuchet MS</vt:lpstr>
      <vt:lpstr>Wingdings</vt:lpstr>
      <vt:lpstr>Wingdings 3</vt:lpstr>
      <vt:lpstr>Facet</vt:lpstr>
      <vt:lpstr>ATD Service Homework </vt:lpstr>
      <vt:lpstr>  Analyze Cost of Labor   </vt:lpstr>
      <vt:lpstr> Changes in Expense Structure    </vt:lpstr>
      <vt:lpstr> Productivity   </vt:lpstr>
      <vt:lpstr> Facility   </vt:lpstr>
      <vt:lpstr>Facility Usage Calculations</vt:lpstr>
      <vt:lpstr>Level of current training</vt:lpstr>
      <vt:lpstr>SWOT Analysis</vt:lpstr>
      <vt:lpstr>SWOT Analysis</vt:lpstr>
      <vt:lpstr>SWOT Analysis</vt:lpstr>
      <vt:lpstr>SWOT Analysis</vt:lpstr>
      <vt:lpstr>SWOT Analysis</vt:lpstr>
      <vt:lpstr>SWOT Analysis</vt:lpstr>
      <vt:lpstr>SWOT Analysis</vt:lpstr>
      <vt:lpstr>SWOT Analysis</vt:lpstr>
      <vt:lpstr>Homework Synopsis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dc:title>
  <dc:creator>Hourcle, Laurent</dc:creator>
  <cp:lastModifiedBy>Richard Doney</cp:lastModifiedBy>
  <cp:revision>6</cp:revision>
  <dcterms:created xsi:type="dcterms:W3CDTF">2022-12-04T13:10:55Z</dcterms:created>
  <dcterms:modified xsi:type="dcterms:W3CDTF">2024-02-26T18:33:18Z</dcterms:modified>
</cp:coreProperties>
</file>