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1" r:id="rId4"/>
    <p:sldId id="272" r:id="rId5"/>
    <p:sldId id="273" r:id="rId6"/>
    <p:sldId id="274" r:id="rId7"/>
    <p:sldId id="257" r:id="rId8"/>
    <p:sldId id="262" r:id="rId9"/>
    <p:sldId id="263" r:id="rId10"/>
    <p:sldId id="264" r:id="rId11"/>
    <p:sldId id="265" r:id="rId12"/>
    <p:sldId id="266" r:id="rId13"/>
    <p:sldId id="267" r:id="rId14"/>
    <p:sldId id="268" r:id="rId15"/>
    <p:sldId id="269" r:id="rId16"/>
    <p:sldId id="275"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53" d="100"/>
          <a:sy n="53" d="100"/>
        </p:scale>
        <p:origin x="102" y="10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3/5/2024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3/5/2024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3/5/2024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3/5/2024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3/5/2024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John Madsen Peterbilt Pacific Abbotsford</a:t>
            </a:r>
          </a:p>
          <a:p>
            <a:pPr algn="ctr"/>
            <a:r>
              <a:rPr lang="en-US" sz="3200" dirty="0"/>
              <a:t>ATD050-18</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2400" dirty="0"/>
              <a:t>Threats</a:t>
            </a:r>
          </a:p>
          <a:p>
            <a:r>
              <a:rPr lang="en-US" dirty="0"/>
              <a:t>Other OEMs in the area have been bought out by substantial corporations.  This will make them very competitive and hungry for business</a:t>
            </a:r>
          </a:p>
          <a:p>
            <a:r>
              <a:rPr lang="en-US" dirty="0"/>
              <a:t>Small non dealership shops are common in our area.  Their </a:t>
            </a:r>
            <a:r>
              <a:rPr lang="en-US" dirty="0" err="1"/>
              <a:t>labour</a:t>
            </a:r>
            <a:r>
              <a:rPr lang="en-US" dirty="0"/>
              <a:t> rates are usually as much as 30% cheaper</a:t>
            </a:r>
          </a:p>
          <a:p>
            <a:r>
              <a:rPr lang="en-US" dirty="0"/>
              <a:t>Growing city to our East has a new OEM presence that is directly in line with all of our traffic flow</a:t>
            </a:r>
          </a:p>
          <a:p>
            <a:r>
              <a:rPr lang="en-US" dirty="0"/>
              <a:t>Complacency and comfort level has been allowed in past years</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94A7024-D948-494D-8920-BBA2DA07D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Magnifying glass showing decling performance">
            <a:extLst>
              <a:ext uri="{FF2B5EF4-FFF2-40B4-BE49-F238E27FC236}">
                <a16:creationId xmlns:a16="http://schemas.microsoft.com/office/drawing/2014/main" id="{1C38D6D8-CA47-282B-23B4-80289D6610CA}"/>
              </a:ext>
            </a:extLst>
          </p:cNvPr>
          <p:cNvPicPr>
            <a:picLocks noChangeAspect="1"/>
          </p:cNvPicPr>
          <p:nvPr/>
        </p:nvPicPr>
        <p:blipFill rotWithShape="1">
          <a:blip r:embed="rId2">
            <a:duotone>
              <a:prstClr val="black"/>
              <a:schemeClr val="tx2">
                <a:tint val="45000"/>
                <a:satMod val="400000"/>
              </a:schemeClr>
            </a:duotone>
            <a:alphaModFix amt="40000"/>
          </a:blip>
          <a:srcRect t="1220" b="14510"/>
          <a:stretch/>
        </p:blipFill>
        <p:spPr>
          <a:xfrm>
            <a:off x="20" y="10"/>
            <a:ext cx="12191980" cy="6857990"/>
          </a:xfrm>
          <a:prstGeom prst="rect">
            <a:avLst/>
          </a:prstGeom>
        </p:spPr>
      </p:pic>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r>
              <a:rPr lang="en-US">
                <a:solidFill>
                  <a:srgbClr val="FFFFFF"/>
                </a:solidFill>
              </a:rPr>
              <a:t>Objectives</a:t>
            </a:r>
          </a:p>
          <a:p>
            <a:r>
              <a:rPr lang="en-US">
                <a:solidFill>
                  <a:srgbClr val="FFFFFF"/>
                </a:solidFill>
              </a:rPr>
              <a:t>Increase in overall technician proficiency to 70% average by end of 2</a:t>
            </a:r>
            <a:r>
              <a:rPr lang="en-US" baseline="30000">
                <a:solidFill>
                  <a:srgbClr val="FFFFFF"/>
                </a:solidFill>
              </a:rPr>
              <a:t>nd</a:t>
            </a:r>
            <a:r>
              <a:rPr lang="en-US">
                <a:solidFill>
                  <a:srgbClr val="FFFFFF"/>
                </a:solidFill>
              </a:rPr>
              <a:t> quarter</a:t>
            </a:r>
          </a:p>
          <a:p>
            <a:r>
              <a:rPr lang="en-US">
                <a:solidFill>
                  <a:srgbClr val="FFFFFF"/>
                </a:solidFill>
              </a:rPr>
              <a:t>Weekly planning and scheduling meetings with key players to increase shop efficiency, and limit wasted time for truck moves.  This was implemented in mid February</a:t>
            </a:r>
          </a:p>
          <a:p>
            <a:r>
              <a:rPr lang="en-US">
                <a:solidFill>
                  <a:srgbClr val="FFFFFF"/>
                </a:solidFill>
              </a:rPr>
              <a:t>Utilize new AI opportunities as they emerge.  New software for technician documentation has been introduced in February.  Monitor the utilization.</a:t>
            </a:r>
          </a:p>
          <a:p>
            <a:r>
              <a:rPr lang="en-US">
                <a:solidFill>
                  <a:srgbClr val="FFFFFF"/>
                </a:solidFill>
              </a:rPr>
              <a:t>Install 2</a:t>
            </a:r>
            <a:r>
              <a:rPr lang="en-US" baseline="30000">
                <a:solidFill>
                  <a:srgbClr val="FFFFFF"/>
                </a:solidFill>
              </a:rPr>
              <a:t>nd</a:t>
            </a:r>
            <a:r>
              <a:rPr lang="en-US">
                <a:solidFill>
                  <a:srgbClr val="FFFFFF"/>
                </a:solidFill>
              </a:rPr>
              <a:t> parts person in the main shop to serve both shops</a:t>
            </a:r>
          </a:p>
          <a:p>
            <a:endParaRPr lang="en-US">
              <a:solidFill>
                <a:srgbClr val="FFFFFF"/>
              </a:solidFill>
            </a:endParaRPr>
          </a:p>
          <a:p>
            <a:endParaRPr lang="en-US">
              <a:solidFill>
                <a:srgbClr val="FFFFFF"/>
              </a:solidFill>
            </a:endParaRPr>
          </a:p>
          <a:p>
            <a:endParaRPr lang="en-US">
              <a:solidFill>
                <a:srgbClr val="FFFFFF"/>
              </a:solidFill>
            </a:endParaRPr>
          </a:p>
          <a:p>
            <a:endParaRPr lang="en-US">
              <a:solidFill>
                <a:srgbClr val="FFFFFF"/>
              </a:solidFill>
            </a:endParaRPr>
          </a:p>
        </p:txBody>
      </p:sp>
    </p:spTree>
    <p:extLst>
      <p:ext uri="{BB962C8B-B14F-4D97-AF65-F5344CB8AC3E}">
        <p14:creationId xmlns:p14="http://schemas.microsoft.com/office/powerpoint/2010/main" val="3985272254"/>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2400" dirty="0"/>
              <a:t>Strategies</a:t>
            </a:r>
          </a:p>
          <a:p>
            <a:r>
              <a:rPr lang="en-US" dirty="0"/>
              <a:t>Stop the service writer’s ability to move time on work orders.  This will force them to not write down some of the repairs for insufficient reasons.</a:t>
            </a:r>
          </a:p>
          <a:p>
            <a:r>
              <a:rPr lang="en-US" dirty="0"/>
              <a:t>Implement planning and scheduling meetings with relevant personnel</a:t>
            </a:r>
          </a:p>
          <a:p>
            <a:r>
              <a:rPr lang="en-US" dirty="0"/>
              <a:t>New pencil wrench software to be adopted in first quarter of 2024</a:t>
            </a:r>
          </a:p>
          <a:p>
            <a:r>
              <a:rPr lang="en-US" dirty="0"/>
              <a:t>Building renovations will be required to facilitate a second parts person in the shop.  Plan for renos in 3</a:t>
            </a:r>
            <a:r>
              <a:rPr lang="en-US" baseline="30000" dirty="0"/>
              <a:t>rd</a:t>
            </a:r>
            <a:r>
              <a:rPr lang="en-US" dirty="0"/>
              <a:t> quarter 2024</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6C16C40-7C29-4ACC-B851-7E08E459B5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648049AD-9827-49E8-8BF5-32E175C8EA8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3AA99CFD-13BA-4D43-8274-E720ACDBED4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946D58D6-64B0-4752-8159-24114F47A5F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C16801F7-F15E-4355-8767-26487BA8B6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Rectangle 25">
              <a:extLst>
                <a:ext uri="{FF2B5EF4-FFF2-40B4-BE49-F238E27FC236}">
                  <a16:creationId xmlns:a16="http://schemas.microsoft.com/office/drawing/2014/main" id="{14FF0578-E224-4225-8396-B99D4881FF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Isosceles Triangle 14">
              <a:extLst>
                <a:ext uri="{FF2B5EF4-FFF2-40B4-BE49-F238E27FC236}">
                  <a16:creationId xmlns:a16="http://schemas.microsoft.com/office/drawing/2014/main" id="{4642C0E0-9644-41F1-8CF3-33779AA8A3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7">
              <a:extLst>
                <a:ext uri="{FF2B5EF4-FFF2-40B4-BE49-F238E27FC236}">
                  <a16:creationId xmlns:a16="http://schemas.microsoft.com/office/drawing/2014/main" id="{5F77D9D3-628A-4607-B307-91AAA56034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8">
              <a:extLst>
                <a:ext uri="{FF2B5EF4-FFF2-40B4-BE49-F238E27FC236}">
                  <a16:creationId xmlns:a16="http://schemas.microsoft.com/office/drawing/2014/main" id="{0600759E-C22E-4F3D-8569-0DE8F1D493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9">
              <a:extLst>
                <a:ext uri="{FF2B5EF4-FFF2-40B4-BE49-F238E27FC236}">
                  <a16:creationId xmlns:a16="http://schemas.microsoft.com/office/drawing/2014/main" id="{9A4E951D-EAB0-4F6B-84AE-B5B25684FD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18">
              <a:extLst>
                <a:ext uri="{FF2B5EF4-FFF2-40B4-BE49-F238E27FC236}">
                  <a16:creationId xmlns:a16="http://schemas.microsoft.com/office/drawing/2014/main" id="{B953BEA8-1B45-419E-BACD-49DB8888B1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72B7FA08-1FF3-4AED-B4E9-587D81D6B1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r>
              <a:rPr lang="en-US"/>
              <a:t>Tactics</a:t>
            </a:r>
          </a:p>
          <a:p>
            <a:r>
              <a:rPr lang="en-US" dirty="0"/>
              <a:t>Posting tech proficiency numbers for them to compare how they are doing compared to their peers.</a:t>
            </a:r>
          </a:p>
          <a:p>
            <a:r>
              <a:rPr lang="en-US" dirty="0"/>
              <a:t>Employees care about the business and giving them better optics into the success will further inspire gains and culture improvement</a:t>
            </a:r>
          </a:p>
          <a:p>
            <a:r>
              <a:rPr lang="en-US" dirty="0"/>
              <a:t>Utilize contests for recognition of things like most improved proficiency for either monthly or quarterly incentives (tool truck gift cards </a:t>
            </a:r>
            <a:r>
              <a:rPr lang="en-US" dirty="0" err="1"/>
              <a:t>etc</a:t>
            </a:r>
            <a:r>
              <a:rPr lang="en-US" dirty="0"/>
              <a:t>).</a:t>
            </a:r>
          </a:p>
          <a:p>
            <a:r>
              <a:rPr lang="en-US" dirty="0"/>
              <a:t>Maintain close relationship with education facilities to have first access to new techs</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086073914"/>
              </p:ext>
            </p:extLst>
          </p:nvPr>
        </p:nvGraphicFramePr>
        <p:xfrm>
          <a:off x="677334" y="1818624"/>
          <a:ext cx="9132492" cy="50924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sz="1600" dirty="0"/>
                        <a:t>TASK</a:t>
                      </a:r>
                    </a:p>
                  </a:txBody>
                  <a:tcPr/>
                </a:tc>
                <a:tc>
                  <a:txBody>
                    <a:bodyPr/>
                    <a:lstStyle/>
                    <a:p>
                      <a:r>
                        <a:rPr lang="en-US" sz="1600" dirty="0"/>
                        <a:t>Position responsible</a:t>
                      </a:r>
                    </a:p>
                  </a:txBody>
                  <a:tcPr/>
                </a:tc>
                <a:tc>
                  <a:txBody>
                    <a:bodyPr/>
                    <a:lstStyle/>
                    <a:p>
                      <a:r>
                        <a:rPr lang="en-US" sz="1600" dirty="0"/>
                        <a:t>Check in/completion schedule</a:t>
                      </a:r>
                    </a:p>
                  </a:txBody>
                  <a:tcPr/>
                </a:tc>
                <a:extLst>
                  <a:ext uri="{0D108BD9-81ED-4DB2-BD59-A6C34878D82A}">
                    <a16:rowId xmlns:a16="http://schemas.microsoft.com/office/drawing/2014/main" val="1083418974"/>
                  </a:ext>
                </a:extLst>
              </a:tr>
              <a:tr h="565004">
                <a:tc>
                  <a:txBody>
                    <a:bodyPr/>
                    <a:lstStyle/>
                    <a:p>
                      <a:r>
                        <a:rPr lang="en-US" sz="1600" dirty="0"/>
                        <a:t>Implement Planning and Scheduling meeting each Tuesday</a:t>
                      </a:r>
                    </a:p>
                  </a:txBody>
                  <a:tcPr/>
                </a:tc>
                <a:tc>
                  <a:txBody>
                    <a:bodyPr/>
                    <a:lstStyle/>
                    <a:p>
                      <a:r>
                        <a:rPr lang="en-US" sz="1600" dirty="0"/>
                        <a:t>Service Manager</a:t>
                      </a:r>
                    </a:p>
                  </a:txBody>
                  <a:tcPr/>
                </a:tc>
                <a:tc>
                  <a:txBody>
                    <a:bodyPr/>
                    <a:lstStyle/>
                    <a:p>
                      <a:r>
                        <a:rPr lang="en-US" sz="1600" dirty="0"/>
                        <a:t>Feb. 29/2024</a:t>
                      </a:r>
                    </a:p>
                  </a:txBody>
                  <a:tcPr/>
                </a:tc>
                <a:extLst>
                  <a:ext uri="{0D108BD9-81ED-4DB2-BD59-A6C34878D82A}">
                    <a16:rowId xmlns:a16="http://schemas.microsoft.com/office/drawing/2014/main" val="2400365483"/>
                  </a:ext>
                </a:extLst>
              </a:tr>
              <a:tr h="565004">
                <a:tc>
                  <a:txBody>
                    <a:bodyPr/>
                    <a:lstStyle/>
                    <a:p>
                      <a:r>
                        <a:rPr lang="en-US" sz="1600" dirty="0"/>
                        <a:t>Limit Service advisor ability to move, change time in DMS</a:t>
                      </a:r>
                    </a:p>
                  </a:txBody>
                  <a:tcPr/>
                </a:tc>
                <a:tc>
                  <a:txBody>
                    <a:bodyPr/>
                    <a:lstStyle/>
                    <a:p>
                      <a:r>
                        <a:rPr lang="en-US" sz="1600" dirty="0"/>
                        <a:t>Service Manager/Dealer Tech Manager</a:t>
                      </a:r>
                    </a:p>
                  </a:txBody>
                  <a:tcPr/>
                </a:tc>
                <a:tc>
                  <a:txBody>
                    <a:bodyPr/>
                    <a:lstStyle/>
                    <a:p>
                      <a:r>
                        <a:rPr lang="en-US" sz="1600" dirty="0"/>
                        <a:t>March 15/2024</a:t>
                      </a:r>
                    </a:p>
                    <a:p>
                      <a:endParaRPr lang="en-US" sz="1600" dirty="0"/>
                    </a:p>
                  </a:txBody>
                  <a:tcPr/>
                </a:tc>
                <a:extLst>
                  <a:ext uri="{0D108BD9-81ED-4DB2-BD59-A6C34878D82A}">
                    <a16:rowId xmlns:a16="http://schemas.microsoft.com/office/drawing/2014/main" val="107845787"/>
                  </a:ext>
                </a:extLst>
              </a:tr>
              <a:tr h="565004">
                <a:tc>
                  <a:txBody>
                    <a:bodyPr/>
                    <a:lstStyle/>
                    <a:p>
                      <a:r>
                        <a:rPr lang="en-US" sz="1600" dirty="0"/>
                        <a:t>Implement the use of Pencil wrench for tech documentation creation</a:t>
                      </a:r>
                    </a:p>
                  </a:txBody>
                  <a:tcPr/>
                </a:tc>
                <a:tc>
                  <a:txBody>
                    <a:bodyPr/>
                    <a:lstStyle/>
                    <a:p>
                      <a:r>
                        <a:rPr lang="en-US" sz="1600" dirty="0"/>
                        <a:t>Service Manager</a:t>
                      </a:r>
                    </a:p>
                  </a:txBody>
                  <a:tcPr/>
                </a:tc>
                <a:tc>
                  <a:txBody>
                    <a:bodyPr/>
                    <a:lstStyle/>
                    <a:p>
                      <a:r>
                        <a:rPr lang="en-US" sz="1600" dirty="0"/>
                        <a:t>March 30/2024</a:t>
                      </a:r>
                    </a:p>
                  </a:txBody>
                  <a:tcPr/>
                </a:tc>
                <a:extLst>
                  <a:ext uri="{0D108BD9-81ED-4DB2-BD59-A6C34878D82A}">
                    <a16:rowId xmlns:a16="http://schemas.microsoft.com/office/drawing/2014/main" val="1530126605"/>
                  </a:ext>
                </a:extLst>
              </a:tr>
              <a:tr h="565004">
                <a:tc>
                  <a:txBody>
                    <a:bodyPr/>
                    <a:lstStyle/>
                    <a:p>
                      <a:r>
                        <a:rPr lang="en-US" sz="1600" dirty="0"/>
                        <a:t>Implement Tech bonus pay system and inform techs</a:t>
                      </a:r>
                    </a:p>
                  </a:txBody>
                  <a:tcPr/>
                </a:tc>
                <a:tc>
                  <a:txBody>
                    <a:bodyPr/>
                    <a:lstStyle/>
                    <a:p>
                      <a:r>
                        <a:rPr lang="en-US" sz="1600" dirty="0"/>
                        <a:t>Service Manager/Dealer Tech Manager</a:t>
                      </a:r>
                    </a:p>
                  </a:txBody>
                  <a:tcPr/>
                </a:tc>
                <a:tc>
                  <a:txBody>
                    <a:bodyPr/>
                    <a:lstStyle/>
                    <a:p>
                      <a:r>
                        <a:rPr lang="en-US" sz="1600" dirty="0"/>
                        <a:t>March 30/2024</a:t>
                      </a:r>
                    </a:p>
                    <a:p>
                      <a:endParaRPr lang="en-US" sz="1600" dirty="0"/>
                    </a:p>
                  </a:txBody>
                  <a:tcPr/>
                </a:tc>
                <a:extLst>
                  <a:ext uri="{0D108BD9-81ED-4DB2-BD59-A6C34878D82A}">
                    <a16:rowId xmlns:a16="http://schemas.microsoft.com/office/drawing/2014/main" val="1950345431"/>
                  </a:ext>
                </a:extLst>
              </a:tr>
              <a:tr h="565004">
                <a:tc>
                  <a:txBody>
                    <a:bodyPr/>
                    <a:lstStyle/>
                    <a:p>
                      <a:r>
                        <a:rPr lang="en-US" sz="1600" dirty="0"/>
                        <a:t>Assign second parts tech dedicated to the shop</a:t>
                      </a:r>
                    </a:p>
                  </a:txBody>
                  <a:tcPr/>
                </a:tc>
                <a:tc>
                  <a:txBody>
                    <a:bodyPr/>
                    <a:lstStyle/>
                    <a:p>
                      <a:r>
                        <a:rPr lang="en-US" sz="1600" dirty="0"/>
                        <a:t>Parts Manager/Branch Manager</a:t>
                      </a:r>
                    </a:p>
                  </a:txBody>
                  <a:tcPr/>
                </a:tc>
                <a:tc>
                  <a:txBody>
                    <a:bodyPr/>
                    <a:lstStyle/>
                    <a:p>
                      <a:r>
                        <a:rPr lang="en-US" sz="1600" dirty="0"/>
                        <a:t>Year end 2024</a:t>
                      </a:r>
                    </a:p>
                    <a:p>
                      <a:endParaRPr lang="en-US" sz="1600" dirty="0"/>
                    </a:p>
                  </a:txBody>
                  <a:tcPr/>
                </a:tc>
                <a:extLst>
                  <a:ext uri="{0D108BD9-81ED-4DB2-BD59-A6C34878D82A}">
                    <a16:rowId xmlns:a16="http://schemas.microsoft.com/office/drawing/2014/main" val="1960891333"/>
                  </a:ext>
                </a:extLst>
              </a:tr>
              <a:tr h="565004">
                <a:tc>
                  <a:txBody>
                    <a:bodyPr/>
                    <a:lstStyle/>
                    <a:p>
                      <a:endParaRPr lang="en-US" sz="1600"/>
                    </a:p>
                  </a:txBody>
                  <a:tcPr/>
                </a:tc>
                <a:tc>
                  <a:txBody>
                    <a:bodyPr/>
                    <a:lstStyle/>
                    <a:p>
                      <a:endParaRPr lang="en-US" sz="1600"/>
                    </a:p>
                  </a:txBody>
                  <a:tcPr/>
                </a:tc>
                <a:tc>
                  <a:txBody>
                    <a:bodyPr/>
                    <a:lstStyle/>
                    <a:p>
                      <a:endParaRPr lang="en-US" sz="1600"/>
                    </a:p>
                  </a:txBody>
                  <a:tcPr/>
                </a:tc>
                <a:extLst>
                  <a:ext uri="{0D108BD9-81ED-4DB2-BD59-A6C34878D82A}">
                    <a16:rowId xmlns:a16="http://schemas.microsoft.com/office/drawing/2014/main" val="4137224325"/>
                  </a:ext>
                </a:extLst>
              </a:tr>
              <a:tr h="565004">
                <a:tc>
                  <a:txBody>
                    <a:bodyPr/>
                    <a:lstStyle/>
                    <a:p>
                      <a:endParaRPr lang="en-US" sz="1600"/>
                    </a:p>
                  </a:txBody>
                  <a:tcPr/>
                </a:tc>
                <a:tc>
                  <a:txBody>
                    <a:bodyPr/>
                    <a:lstStyle/>
                    <a:p>
                      <a:endParaRPr lang="en-US" sz="1600"/>
                    </a:p>
                  </a:txBody>
                  <a:tcPr/>
                </a:tc>
                <a:tc>
                  <a:txBody>
                    <a:bodyPr/>
                    <a:lstStyle/>
                    <a:p>
                      <a:endParaRPr lang="en-US" sz="1600"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5536734" y="609600"/>
            <a:ext cx="3737268" cy="1320800"/>
          </a:xfrm>
        </p:spPr>
        <p:txBody>
          <a:bodyPr>
            <a:normAutofit/>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209563" y="2160589"/>
            <a:ext cx="4064439" cy="3880773"/>
          </a:xfrm>
        </p:spPr>
        <p:txBody>
          <a:bodyPr>
            <a:normAutofit/>
          </a:bodyPr>
          <a:lstStyle/>
          <a:p>
            <a:r>
              <a:rPr lang="en-US" dirty="0"/>
              <a:t>By implementing the 4 key points on the action plan withing the first quarter of the year we should see our billable hours increase, and our personnel expenses brought back in line.  Our profitability in the service department will come up to the 30% range that we would like to see and we will have more engaged employees, and therefore happier employees.    </a:t>
            </a:r>
          </a:p>
          <a:p>
            <a:endParaRPr lang="en-US" dirty="0"/>
          </a:p>
          <a:p>
            <a:endParaRPr lang="en-US" dirty="0"/>
          </a:p>
          <a:p>
            <a:endParaRPr lang="en-US" dirty="0"/>
          </a:p>
        </p:txBody>
      </p:sp>
      <p:pic>
        <p:nvPicPr>
          <p:cNvPr id="5" name="Picture 4" descr="Angled shot of pen on a graph">
            <a:extLst>
              <a:ext uri="{FF2B5EF4-FFF2-40B4-BE49-F238E27FC236}">
                <a16:creationId xmlns:a16="http://schemas.microsoft.com/office/drawing/2014/main" id="{D1716996-06D7-2A47-4B59-38E1864768B8}"/>
              </a:ext>
            </a:extLst>
          </p:cNvPr>
          <p:cNvPicPr>
            <a:picLocks noChangeAspect="1"/>
          </p:cNvPicPr>
          <p:nvPr/>
        </p:nvPicPr>
        <p:blipFill rotWithShape="1">
          <a:blip r:embed="rId2"/>
          <a:srcRect l="5012" r="42477" b="-2"/>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7993700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68420-0E87-E69E-624B-49979F72DB69}"/>
              </a:ext>
            </a:extLst>
          </p:cNvPr>
          <p:cNvSpPr>
            <a:spLocks noGrp="1"/>
          </p:cNvSpPr>
          <p:nvPr>
            <p:ph type="title"/>
          </p:nvPr>
        </p:nvSpPr>
        <p:spPr/>
        <p:txBody>
          <a:bodyPr/>
          <a:lstStyle/>
          <a:p>
            <a:r>
              <a:rPr lang="en-US" dirty="0"/>
              <a:t>Post Class HD Truck Calculations</a:t>
            </a:r>
          </a:p>
        </p:txBody>
      </p:sp>
      <p:pic>
        <p:nvPicPr>
          <p:cNvPr id="5" name="Content Placeholder 4">
            <a:extLst>
              <a:ext uri="{FF2B5EF4-FFF2-40B4-BE49-F238E27FC236}">
                <a16:creationId xmlns:a16="http://schemas.microsoft.com/office/drawing/2014/main" id="{6D3B4253-175A-E818-E619-357E42EADFE0}"/>
              </a:ext>
            </a:extLst>
          </p:cNvPr>
          <p:cNvPicPr>
            <a:picLocks noGrp="1" noChangeAspect="1"/>
          </p:cNvPicPr>
          <p:nvPr>
            <p:ph idx="1"/>
          </p:nvPr>
        </p:nvPicPr>
        <p:blipFill>
          <a:blip r:embed="rId2"/>
          <a:stretch>
            <a:fillRect/>
          </a:stretch>
        </p:blipFill>
        <p:spPr>
          <a:xfrm>
            <a:off x="677862" y="2231136"/>
            <a:ext cx="9654857" cy="2948137"/>
          </a:xfrm>
        </p:spPr>
      </p:pic>
    </p:spTree>
    <p:extLst>
      <p:ext uri="{BB962C8B-B14F-4D97-AF65-F5344CB8AC3E}">
        <p14:creationId xmlns:p14="http://schemas.microsoft.com/office/powerpoint/2010/main" val="1635942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7" name="Straight Connector 16">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9"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Isosceles Triangle 20">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Isosceles Triangle 24">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Isosceles Triangle 25">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600"/>
            <a:ext cx="8596668" cy="1320800"/>
          </a:xfrm>
        </p:spPr>
        <p:txBody>
          <a:bodyPr vert="horz" lIns="91440" tIns="45720" rIns="91440" bIns="45720" rtlCol="0" anchor="t">
            <a:normAutofit/>
          </a:bodyPr>
          <a:lstStyle/>
          <a:p>
            <a:pPr>
              <a:lnSpc>
                <a:spcPct val="90000"/>
              </a:lnSpc>
            </a:pPr>
            <a:br>
              <a:rPr lang="en-US" sz="2000" b="0" i="0" u="none" strike="noStrike" baseline="0" dirty="0"/>
            </a:br>
            <a:r>
              <a:rPr lang="en-US" sz="2000" b="0" i="0" u="none" strike="noStrike" baseline="0" dirty="0"/>
              <a:t> </a:t>
            </a:r>
            <a:r>
              <a:rPr lang="en-US" sz="2000" b="1" i="0" u="none" strike="noStrike" baseline="0" dirty="0"/>
              <a:t>Analyze Cost of Labor </a:t>
            </a:r>
            <a:br>
              <a:rPr lang="en-US" sz="2000" b="0" i="0" u="none" strike="noStrike" baseline="0" dirty="0"/>
            </a:br>
            <a:br>
              <a:rPr lang="en-US" sz="2000" b="0" i="0" u="none" strike="noStrike" baseline="0" dirty="0"/>
            </a:br>
            <a:endParaRPr lang="en-US" sz="2000"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677334" y="2160589"/>
            <a:ext cx="3957349" cy="3749323"/>
          </a:xfrm>
        </p:spPr>
        <p:txBody>
          <a:bodyPr vert="horz" lIns="91440" tIns="45720" rIns="91440" bIns="45720" rtlCol="0">
            <a:normAutofit fontScale="70000" lnSpcReduction="20000"/>
          </a:bodyPr>
          <a:lstStyle/>
          <a:p>
            <a:endParaRPr lang="en-US" b="0" i="0" u="none" strike="noStrike" baseline="0" dirty="0"/>
          </a:p>
          <a:p>
            <a:r>
              <a:rPr lang="en-US" dirty="0"/>
              <a:t>Our current cost of </a:t>
            </a:r>
            <a:r>
              <a:rPr lang="en-US" dirty="0" err="1"/>
              <a:t>labour</a:t>
            </a:r>
            <a:r>
              <a:rPr lang="en-US" dirty="0"/>
              <a:t> is dictated by the fact that all of our techs are paid by the hour.  There is very little variance in tech pay, except for apprentice rates. </a:t>
            </a:r>
            <a:r>
              <a:rPr lang="en-US" b="0" i="0" u="none" strike="noStrike" baseline="0" dirty="0"/>
              <a:t> </a:t>
            </a:r>
          </a:p>
          <a:p>
            <a:r>
              <a:rPr lang="en-US" b="0" i="0" u="none" strike="noStrike" baseline="0" dirty="0"/>
              <a:t>An incentive program is being developed for our techs.  They will receive bonuses based on their GP % achieved on a quarterly basis. </a:t>
            </a:r>
          </a:p>
          <a:p>
            <a:r>
              <a:rPr lang="en-US" b="0" i="0" u="none" strike="noStrike" baseline="0" dirty="0"/>
              <a:t>Techs will have a bonus that starts at 70% GP as a group, as well as an additional personal incentive. </a:t>
            </a:r>
          </a:p>
          <a:p>
            <a:r>
              <a:rPr lang="en-US" b="0" i="0" u="none" strike="noStrike" baseline="0" dirty="0"/>
              <a:t>Our GP’s will be posted and discussed quarterly so the techs know how their bonus (or lack of one) is created.</a:t>
            </a:r>
          </a:p>
          <a:p>
            <a:r>
              <a:rPr lang="en-US" dirty="0"/>
              <a:t>Service advisors and foreman will no longer have the ability to move time on work orders as of March 1 2024.  This will help prevent gaming the system.</a:t>
            </a:r>
            <a:endParaRPr lang="en-US" b="0" i="0" u="none" strike="noStrike" baseline="0" dirty="0"/>
          </a:p>
          <a:p>
            <a:endParaRPr lang="en-US" dirty="0"/>
          </a:p>
        </p:txBody>
      </p:sp>
      <p:pic>
        <p:nvPicPr>
          <p:cNvPr id="11" name="Content Placeholder 10" descr="A screenshot of a spreadsheet&#10;&#10;Description automatically generated">
            <a:extLst>
              <a:ext uri="{FF2B5EF4-FFF2-40B4-BE49-F238E27FC236}">
                <a16:creationId xmlns:a16="http://schemas.microsoft.com/office/drawing/2014/main" id="{FE0BD4DB-BACF-B9F3-F033-0AF0A1EBE1C8}"/>
              </a:ext>
            </a:extLst>
          </p:cNvPr>
          <p:cNvPicPr>
            <a:picLocks noGrp="1" noChangeAspect="1"/>
          </p:cNvPicPr>
          <p:nvPr>
            <p:ph sz="quarter" idx="4"/>
          </p:nvPr>
        </p:nvPicPr>
        <p:blipFill>
          <a:blip r:embed="rId2"/>
          <a:stretch>
            <a:fillRect/>
          </a:stretch>
        </p:blipFill>
        <p:spPr>
          <a:xfrm>
            <a:off x="4987137" y="2159331"/>
            <a:ext cx="5261632" cy="2436420"/>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Isosceles Triangle 16">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Isosceles Triangle 20">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Isosceles Triangle 21">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24" name="Rectangle 23">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lnSpc>
                <a:spcPct val="90000"/>
              </a:lnSpc>
            </a:pPr>
            <a:br>
              <a:rPr lang="en-US" sz="1700" b="0" i="0" u="none" strike="noStrike" baseline="0">
                <a:solidFill>
                  <a:schemeClr val="bg1"/>
                </a:solidFill>
              </a:rPr>
            </a:br>
            <a:r>
              <a:rPr lang="en-US" sz="1700" b="1" i="0" u="none" strike="noStrike" baseline="0">
                <a:solidFill>
                  <a:schemeClr val="bg1"/>
                </a:solidFill>
              </a:rPr>
              <a:t>Changes in Expense Structure </a:t>
            </a:r>
            <a:br>
              <a:rPr lang="en-US" sz="1700" b="0" i="0" u="none" strike="noStrike" baseline="0">
                <a:solidFill>
                  <a:schemeClr val="bg1"/>
                </a:solidFill>
              </a:rPr>
            </a:br>
            <a:br>
              <a:rPr lang="en-US" sz="1700" b="0" i="0" u="none" strike="noStrike" baseline="0">
                <a:solidFill>
                  <a:schemeClr val="bg1"/>
                </a:solidFill>
              </a:rPr>
            </a:br>
            <a:br>
              <a:rPr lang="en-US" sz="1700" b="0" i="0" u="none" strike="noStrike" baseline="0">
                <a:solidFill>
                  <a:schemeClr val="bg1"/>
                </a:solidFill>
              </a:rPr>
            </a:br>
            <a:endParaRPr lang="en-US" sz="1700">
              <a:solidFill>
                <a:schemeClr val="bg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3754" y="2160590"/>
            <a:ext cx="3973943" cy="3440110"/>
          </a:xfrm>
        </p:spPr>
        <p:txBody>
          <a:bodyPr vert="horz" lIns="91440" tIns="45720" rIns="91440" bIns="45720" rtlCol="0">
            <a:normAutofit lnSpcReduction="10000"/>
          </a:bodyPr>
          <a:lstStyle/>
          <a:p>
            <a:endParaRPr lang="en-US" b="0" i="0" u="none" strike="noStrike" baseline="0" dirty="0">
              <a:solidFill>
                <a:schemeClr val="bg1"/>
              </a:solidFill>
            </a:endParaRPr>
          </a:p>
          <a:p>
            <a:r>
              <a:rPr lang="en-US" dirty="0">
                <a:solidFill>
                  <a:schemeClr val="bg1"/>
                </a:solidFill>
              </a:rPr>
              <a:t>Goals for expenses are;  Personnel 40%, Semi fixed at 17% and Fixed at 13%.</a:t>
            </a:r>
            <a:r>
              <a:rPr lang="en-US" b="0" i="0" u="none" strike="noStrike" baseline="0" dirty="0">
                <a:solidFill>
                  <a:schemeClr val="bg1"/>
                </a:solidFill>
              </a:rPr>
              <a:t> </a:t>
            </a:r>
          </a:p>
          <a:p>
            <a:r>
              <a:rPr lang="en-US" dirty="0">
                <a:solidFill>
                  <a:schemeClr val="bg1"/>
                </a:solidFill>
              </a:rPr>
              <a:t>Supervision salaries were a major component of the personnel cost for this month ($53K).</a:t>
            </a:r>
            <a:endParaRPr lang="en-US" b="0" i="0" u="none" strike="noStrike" baseline="0" dirty="0">
              <a:solidFill>
                <a:schemeClr val="bg1"/>
              </a:solidFill>
            </a:endParaRPr>
          </a:p>
          <a:p>
            <a:r>
              <a:rPr lang="en-US" dirty="0">
                <a:solidFill>
                  <a:schemeClr val="bg1"/>
                </a:solidFill>
              </a:rPr>
              <a:t>Utilize foreman for additional billable hours and utilize service advisors for work order processing.</a:t>
            </a:r>
            <a:endParaRPr lang="en-US" b="0" i="0" u="none" strike="noStrike" baseline="0" dirty="0">
              <a:solidFill>
                <a:schemeClr val="bg1"/>
              </a:solidFill>
            </a:endParaRPr>
          </a:p>
          <a:p>
            <a:pPr marL="0" indent="0">
              <a:buNone/>
            </a:pPr>
            <a:endParaRPr lang="en-US" dirty="0">
              <a:solidFill>
                <a:schemeClr val="bg1"/>
              </a:solidFill>
            </a:endParaRPr>
          </a:p>
        </p:txBody>
      </p:sp>
      <p:pic>
        <p:nvPicPr>
          <p:cNvPr id="7" name="Content Placeholder 6">
            <a:extLst>
              <a:ext uri="{FF2B5EF4-FFF2-40B4-BE49-F238E27FC236}">
                <a16:creationId xmlns:a16="http://schemas.microsoft.com/office/drawing/2014/main" id="{7B6CBC7E-2590-905F-F06F-76EEAF00F1B5}"/>
              </a:ext>
            </a:extLst>
          </p:cNvPr>
          <p:cNvPicPr>
            <a:picLocks noGrp="1" noChangeAspect="1"/>
          </p:cNvPicPr>
          <p:nvPr>
            <p:ph sz="half" idx="2"/>
          </p:nvPr>
        </p:nvPicPr>
        <p:blipFill>
          <a:blip r:embed="rId2"/>
          <a:stretch>
            <a:fillRect/>
          </a:stretch>
        </p:blipFill>
        <p:spPr>
          <a:xfrm>
            <a:off x="6096000" y="1225297"/>
            <a:ext cx="5830733" cy="3931510"/>
          </a:xfrm>
          <a:prstGeom prst="rect">
            <a:avLst/>
          </a:prstGeom>
        </p:spPr>
      </p:pic>
      <p:sp>
        <p:nvSpPr>
          <p:cNvPr id="30" name="Isosceles Triangle 29">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Productivity</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Tech proficiency must be improved with a minimum goal of 70% by the end of 2</a:t>
            </a:r>
            <a:r>
              <a:rPr lang="en-US" baseline="30000" dirty="0">
                <a:solidFill>
                  <a:srgbClr val="221E1F"/>
                </a:solidFill>
                <a:latin typeface="Calibri" panose="020F0502020204030204" pitchFamily="34" charset="0"/>
              </a:rPr>
              <a:t>nd</a:t>
            </a:r>
            <a:r>
              <a:rPr lang="en-US" dirty="0">
                <a:solidFill>
                  <a:srgbClr val="221E1F"/>
                </a:solidFill>
                <a:latin typeface="Calibri" panose="020F0502020204030204" pitchFamily="34" charset="0"/>
              </a:rPr>
              <a:t> quarter.</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The technician incentive program will have a Gross Profit incentive, which will motivate them to produce more billable hours, and increase proficiency.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The incentive program will be in place prior to the end of 1</a:t>
            </a:r>
            <a:r>
              <a:rPr lang="en-US" baseline="30000" dirty="0">
                <a:solidFill>
                  <a:srgbClr val="221E1F"/>
                </a:solidFill>
                <a:latin typeface="Calibri" panose="020F0502020204030204" pitchFamily="34" charset="0"/>
              </a:rPr>
              <a:t>st</a:t>
            </a:r>
            <a:r>
              <a:rPr lang="en-US" dirty="0">
                <a:solidFill>
                  <a:srgbClr val="221E1F"/>
                </a:solidFill>
                <a:latin typeface="Calibri" panose="020F0502020204030204" pitchFamily="34" charset="0"/>
              </a:rPr>
              <a:t> quarter of 2024</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Quarterly reviews with techs to educate the benefits of the program, and evaluate personal progress with individuals. </a:t>
            </a:r>
            <a:endParaRPr lang="en-US" sz="1800" b="0" i="0" u="none" strike="noStrike" baseline="0" dirty="0">
              <a:solidFill>
                <a:srgbClr val="221E1F"/>
              </a:solidFill>
              <a:latin typeface="Calibri" panose="020F0502020204030204" pitchFamily="34" charset="0"/>
            </a:endParaRPr>
          </a:p>
          <a:p>
            <a:endParaRPr lang="en-US" dirty="0"/>
          </a:p>
        </p:txBody>
      </p:sp>
      <p:pic>
        <p:nvPicPr>
          <p:cNvPr id="11" name="Content Placeholder 10">
            <a:extLst>
              <a:ext uri="{FF2B5EF4-FFF2-40B4-BE49-F238E27FC236}">
                <a16:creationId xmlns:a16="http://schemas.microsoft.com/office/drawing/2014/main" id="{ED5E7783-FBBF-03B9-4FAF-253997CFA537}"/>
              </a:ext>
            </a:extLst>
          </p:cNvPr>
          <p:cNvPicPr>
            <a:picLocks noGrp="1" noChangeAspect="1"/>
          </p:cNvPicPr>
          <p:nvPr>
            <p:ph sz="half" idx="2"/>
          </p:nvPr>
        </p:nvPicPr>
        <p:blipFill>
          <a:blip r:embed="rId2"/>
          <a:stretch>
            <a:fillRect/>
          </a:stretch>
        </p:blipFill>
        <p:spPr>
          <a:xfrm>
            <a:off x="5089525" y="1152144"/>
            <a:ext cx="6165724" cy="4464016"/>
          </a:xfrm>
        </p:spPr>
      </p:pic>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Currently our west shop is scheduled on a day-to-day basis by the main shop foreman.  The shop has 6 bays, but only 3 doors.  Moving of trucks in an out due to poor scheduling or parts availability leads to more non-billable time for techs.  </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Goal is to have a 1 week ahead planning schedule for the west shop. </a:t>
            </a:r>
          </a:p>
          <a:p>
            <a:r>
              <a:rPr lang="en-US" sz="1800" b="0" i="0" u="none" strike="noStrike" baseline="0" dirty="0">
                <a:solidFill>
                  <a:srgbClr val="221E1F"/>
                </a:solidFill>
                <a:latin typeface="Calibri" panose="020F0502020204030204" pitchFamily="34" charset="0"/>
              </a:rPr>
              <a:t>A Tuesday morning meeting has been scheduled weekly, to review the needs for the week.  This is attended by the shop foreman, parts person, and service advisor to create the schedule in real time.</a:t>
            </a:r>
          </a:p>
          <a:p>
            <a:r>
              <a:rPr lang="en-US" sz="1800" b="0" i="0" u="none" strike="noStrike" baseline="0" dirty="0">
                <a:solidFill>
                  <a:srgbClr val="221E1F"/>
                </a:solidFill>
                <a:latin typeface="Calibri" panose="020F0502020204030204" pitchFamily="34" charset="0"/>
              </a:rPr>
              <a:t>West shop idle time has averaged 157.5 hours over the last 4 months of 2023.  </a:t>
            </a:r>
            <a:r>
              <a:rPr lang="en-US" dirty="0">
                <a:solidFill>
                  <a:srgbClr val="221E1F"/>
                </a:solidFill>
                <a:latin typeface="Calibri" panose="020F0502020204030204" pitchFamily="34" charset="0"/>
              </a:rPr>
              <a:t>The goal is to cut this to 75 hours averaged in the 2</a:t>
            </a:r>
            <a:r>
              <a:rPr lang="en-US" baseline="30000" dirty="0">
                <a:solidFill>
                  <a:srgbClr val="221E1F"/>
                </a:solidFill>
                <a:latin typeface="Calibri" panose="020F0502020204030204" pitchFamily="34" charset="0"/>
              </a:rPr>
              <a:t>nd</a:t>
            </a:r>
            <a:r>
              <a:rPr lang="en-US" dirty="0">
                <a:solidFill>
                  <a:srgbClr val="221E1F"/>
                </a:solidFill>
                <a:latin typeface="Calibri" panose="020F0502020204030204" pitchFamily="34" charset="0"/>
              </a:rPr>
              <a:t> quarter of 2024.</a:t>
            </a:r>
            <a:endParaRPr lang="en-US" sz="1800"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B369BD6B-C81E-59BF-D17D-DE5460F8420E}"/>
              </a:ext>
            </a:extLst>
          </p:cNvPr>
          <p:cNvPicPr>
            <a:picLocks noGrp="1" noChangeAspect="1"/>
          </p:cNvPicPr>
          <p:nvPr>
            <p:ph sz="half" idx="2"/>
          </p:nvPr>
        </p:nvPicPr>
        <p:blipFill>
          <a:blip r:embed="rId2"/>
          <a:stretch>
            <a:fillRect/>
          </a:stretch>
        </p:blipFill>
        <p:spPr>
          <a:xfrm>
            <a:off x="5089524" y="1448790"/>
            <a:ext cx="5253355" cy="4408249"/>
          </a:xfrm>
        </p:spPr>
      </p:pic>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p:txBody>
          <a:bodyPr/>
          <a:lstStyle/>
          <a:p>
            <a:r>
              <a:rPr lang="en-US" dirty="0"/>
              <a:t>Paccar requires us to be at 100% for our tech fundamentals training.</a:t>
            </a:r>
          </a:p>
          <a:p>
            <a:r>
              <a:rPr lang="en-US" dirty="0"/>
              <a:t>We are currently at 98.3%</a:t>
            </a:r>
          </a:p>
          <a:p>
            <a:r>
              <a:rPr lang="en-US" dirty="0"/>
              <a:t>When new courses become available, the service manager allocates tech training time into our shop scheduler.</a:t>
            </a:r>
          </a:p>
          <a:p>
            <a:r>
              <a:rPr lang="en-US" dirty="0"/>
              <a:t>1 new service advisor will also be scheduled into the Paccar online training course SADV1.</a:t>
            </a:r>
          </a:p>
          <a:p>
            <a:endParaRPr lang="en-US" dirty="0"/>
          </a:p>
        </p:txBody>
      </p:sp>
      <p:pic>
        <p:nvPicPr>
          <p:cNvPr id="6" name="Content Placeholder 5">
            <a:extLst>
              <a:ext uri="{FF2B5EF4-FFF2-40B4-BE49-F238E27FC236}">
                <a16:creationId xmlns:a16="http://schemas.microsoft.com/office/drawing/2014/main" id="{890401D8-2446-C174-F365-5970876CD235}"/>
              </a:ext>
            </a:extLst>
          </p:cNvPr>
          <p:cNvPicPr>
            <a:picLocks noGrp="1" noChangeAspect="1"/>
          </p:cNvPicPr>
          <p:nvPr>
            <p:ph sz="half" idx="2"/>
          </p:nvPr>
        </p:nvPicPr>
        <p:blipFill>
          <a:blip r:embed="rId2"/>
          <a:stretch>
            <a:fillRect/>
          </a:stretch>
        </p:blipFill>
        <p:spPr>
          <a:xfrm>
            <a:off x="5089524" y="1261872"/>
            <a:ext cx="6883871" cy="4079330"/>
          </a:xfrm>
        </p:spPr>
      </p:pic>
    </p:spTree>
    <p:extLst>
      <p:ext uri="{BB962C8B-B14F-4D97-AF65-F5344CB8AC3E}">
        <p14:creationId xmlns:p14="http://schemas.microsoft.com/office/powerpoint/2010/main" val="3881429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5536734" y="609600"/>
            <a:ext cx="3737268" cy="1320800"/>
          </a:xfrm>
        </p:spPr>
        <p:txBody>
          <a:bodyPr>
            <a:normAutofit/>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209563" y="2160589"/>
            <a:ext cx="4064439" cy="3880773"/>
          </a:xfrm>
        </p:spPr>
        <p:txBody>
          <a:bodyPr>
            <a:normAutofit/>
          </a:bodyPr>
          <a:lstStyle/>
          <a:p>
            <a:r>
              <a:rPr lang="en-US" sz="1700"/>
              <a:t>Strengths</a:t>
            </a:r>
          </a:p>
          <a:p>
            <a:r>
              <a:rPr lang="en-US" sz="1700"/>
              <a:t>Very strong branch culture of collaboration</a:t>
            </a:r>
          </a:p>
          <a:p>
            <a:r>
              <a:rPr lang="en-US" sz="1700"/>
              <a:t>Strong technical abilities and support structure with our technical team</a:t>
            </a:r>
          </a:p>
          <a:p>
            <a:r>
              <a:rPr lang="en-US" sz="1700"/>
              <a:t>Employee retention, very low turnover</a:t>
            </a:r>
          </a:p>
          <a:p>
            <a:r>
              <a:rPr lang="en-US" sz="1700"/>
              <a:t>Excellent reputation in the community</a:t>
            </a:r>
          </a:p>
          <a:p>
            <a:r>
              <a:rPr lang="en-US" sz="1700"/>
              <a:t>Strong relationship with local Trade School for potential new techs</a:t>
            </a:r>
          </a:p>
          <a:p>
            <a:endParaRPr lang="en-US" sz="1700"/>
          </a:p>
          <a:p>
            <a:pPr marL="0" indent="0">
              <a:buNone/>
            </a:pPr>
            <a:endParaRPr lang="en-US" sz="1700"/>
          </a:p>
          <a:p>
            <a:endParaRPr lang="en-US" sz="1700"/>
          </a:p>
          <a:p>
            <a:endParaRPr lang="en-US" sz="1700"/>
          </a:p>
        </p:txBody>
      </p:sp>
      <p:pic>
        <p:nvPicPr>
          <p:cNvPr id="5" name="Picture 4" descr="Hands-on top of each other">
            <a:extLst>
              <a:ext uri="{FF2B5EF4-FFF2-40B4-BE49-F238E27FC236}">
                <a16:creationId xmlns:a16="http://schemas.microsoft.com/office/drawing/2014/main" id="{6FA828FF-CA1F-C7A3-13A4-5A9757CDF12A}"/>
              </a:ext>
            </a:extLst>
          </p:cNvPr>
          <p:cNvPicPr>
            <a:picLocks noChangeAspect="1"/>
          </p:cNvPicPr>
          <p:nvPr/>
        </p:nvPicPr>
        <p:blipFill rotWithShape="1">
          <a:blip r:embed="rId2"/>
          <a:srcRect l="54141" r="11442" b="1"/>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839221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6C16C40-7C29-4ACC-B851-7E08E459B5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648049AD-9827-49E8-8BF5-32E175C8EA8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3AA99CFD-13BA-4D43-8274-E720ACDBED4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946D58D6-64B0-4752-8159-24114F47A5F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C16801F7-F15E-4355-8767-26487BA8B6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Rectangle 25">
              <a:extLst>
                <a:ext uri="{FF2B5EF4-FFF2-40B4-BE49-F238E27FC236}">
                  <a16:creationId xmlns:a16="http://schemas.microsoft.com/office/drawing/2014/main" id="{14FF0578-E224-4225-8396-B99D4881FF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Isosceles Triangle 14">
              <a:extLst>
                <a:ext uri="{FF2B5EF4-FFF2-40B4-BE49-F238E27FC236}">
                  <a16:creationId xmlns:a16="http://schemas.microsoft.com/office/drawing/2014/main" id="{4642C0E0-9644-41F1-8CF3-33779AA8A3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7">
              <a:extLst>
                <a:ext uri="{FF2B5EF4-FFF2-40B4-BE49-F238E27FC236}">
                  <a16:creationId xmlns:a16="http://schemas.microsoft.com/office/drawing/2014/main" id="{5F77D9D3-628A-4607-B307-91AAA56034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8">
              <a:extLst>
                <a:ext uri="{FF2B5EF4-FFF2-40B4-BE49-F238E27FC236}">
                  <a16:creationId xmlns:a16="http://schemas.microsoft.com/office/drawing/2014/main" id="{0600759E-C22E-4F3D-8569-0DE8F1D493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9">
              <a:extLst>
                <a:ext uri="{FF2B5EF4-FFF2-40B4-BE49-F238E27FC236}">
                  <a16:creationId xmlns:a16="http://schemas.microsoft.com/office/drawing/2014/main" id="{9A4E951D-EAB0-4F6B-84AE-B5B25684FD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18">
              <a:extLst>
                <a:ext uri="{FF2B5EF4-FFF2-40B4-BE49-F238E27FC236}">
                  <a16:creationId xmlns:a16="http://schemas.microsoft.com/office/drawing/2014/main" id="{B953BEA8-1B45-419E-BACD-49DB8888B1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72B7FA08-1FF3-4AED-B4E9-587D81D6B1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r>
              <a:rPr lang="en-US"/>
              <a:t>Weaknesses</a:t>
            </a:r>
          </a:p>
          <a:p>
            <a:r>
              <a:rPr lang="en-US" dirty="0"/>
              <a:t>Planning and scheduling in our west shop has been lax</a:t>
            </a:r>
          </a:p>
          <a:p>
            <a:r>
              <a:rPr lang="en-US" dirty="0"/>
              <a:t>6 bays with only 3 doors for access requires too many truck moves</a:t>
            </a:r>
          </a:p>
          <a:p>
            <a:r>
              <a:rPr lang="en-US" dirty="0"/>
              <a:t>DMS and OEM requires a lot of tech time for documentation on warranty claims instead of wrench time</a:t>
            </a:r>
          </a:p>
          <a:p>
            <a:r>
              <a:rPr lang="en-US" dirty="0"/>
              <a:t>Lacking a sense of urgency for techs-comfort level</a:t>
            </a:r>
          </a:p>
          <a:p>
            <a:endParaRPr lang="en-US" dirty="0"/>
          </a:p>
          <a:p>
            <a:endParaRPr lang="en-US" dirty="0"/>
          </a:p>
          <a:p>
            <a:endParaRPr lang="en-US" dirty="0"/>
          </a:p>
        </p:txBody>
      </p:sp>
    </p:spTree>
    <p:extLst>
      <p:ext uri="{BB962C8B-B14F-4D97-AF65-F5344CB8AC3E}">
        <p14:creationId xmlns:p14="http://schemas.microsoft.com/office/powerpoint/2010/main" val="2417698126"/>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94A7024-D948-494D-8920-BBA2DA07D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Fire engine parked inside a fire station">
            <a:extLst>
              <a:ext uri="{FF2B5EF4-FFF2-40B4-BE49-F238E27FC236}">
                <a16:creationId xmlns:a16="http://schemas.microsoft.com/office/drawing/2014/main" id="{70C4A577-BA3E-2A7C-FE2D-6B499CA333ED}"/>
              </a:ext>
            </a:extLst>
          </p:cNvPr>
          <p:cNvPicPr>
            <a:picLocks noChangeAspect="1"/>
          </p:cNvPicPr>
          <p:nvPr/>
        </p:nvPicPr>
        <p:blipFill rotWithShape="1">
          <a:blip r:embed="rId2">
            <a:duotone>
              <a:prstClr val="black"/>
              <a:schemeClr val="tx2">
                <a:tint val="45000"/>
                <a:satMod val="400000"/>
              </a:schemeClr>
            </a:duotone>
            <a:alphaModFix amt="40000"/>
          </a:blip>
          <a:srcRect b="15730"/>
          <a:stretch/>
        </p:blipFill>
        <p:spPr>
          <a:xfrm>
            <a:off x="20" y="10"/>
            <a:ext cx="12191980" cy="6857990"/>
          </a:xfrm>
          <a:prstGeom prst="rect">
            <a:avLst/>
          </a:prstGeom>
        </p:spPr>
      </p:pic>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r>
              <a:rPr lang="en-US">
                <a:solidFill>
                  <a:srgbClr val="FFFFFF"/>
                </a:solidFill>
              </a:rPr>
              <a:t>Opportunities</a:t>
            </a:r>
          </a:p>
          <a:p>
            <a:r>
              <a:rPr lang="en-US">
                <a:solidFill>
                  <a:srgbClr val="FFFFFF"/>
                </a:solidFill>
              </a:rPr>
              <a:t>OEM allocation of truck sales is over.  Potential for lots of new truck sales and the associated warranty repairs and prep work.</a:t>
            </a:r>
          </a:p>
          <a:p>
            <a:r>
              <a:rPr lang="en-US">
                <a:solidFill>
                  <a:srgbClr val="FFFFFF"/>
                </a:solidFill>
              </a:rPr>
              <a:t>Utilization of AI and dedicated programs to help cut tech documentation time</a:t>
            </a:r>
          </a:p>
          <a:p>
            <a:r>
              <a:rPr lang="en-US">
                <a:solidFill>
                  <a:srgbClr val="FFFFFF"/>
                </a:solidFill>
              </a:rPr>
              <a:t>Service advisors will no longer have the ability to move or adjust time for billing</a:t>
            </a:r>
          </a:p>
          <a:p>
            <a:r>
              <a:rPr lang="en-US">
                <a:solidFill>
                  <a:srgbClr val="FFFFFF"/>
                </a:solidFill>
              </a:rPr>
              <a:t>Incentivization of techs coming at end of 1</a:t>
            </a:r>
            <a:r>
              <a:rPr lang="en-US" baseline="30000">
                <a:solidFill>
                  <a:srgbClr val="FFFFFF"/>
                </a:solidFill>
              </a:rPr>
              <a:t>st</a:t>
            </a:r>
            <a:r>
              <a:rPr lang="en-US">
                <a:solidFill>
                  <a:srgbClr val="FFFFFF"/>
                </a:solidFill>
              </a:rPr>
              <a:t> quarter will help create the sense of urgency to increase proficiency </a:t>
            </a:r>
          </a:p>
          <a:p>
            <a:r>
              <a:rPr lang="en-US">
                <a:solidFill>
                  <a:srgbClr val="FFFFFF"/>
                </a:solidFill>
              </a:rPr>
              <a:t>Idle time and supervision time could be sold instead of non billable</a:t>
            </a:r>
          </a:p>
          <a:p>
            <a:r>
              <a:rPr lang="en-US">
                <a:solidFill>
                  <a:srgbClr val="FFFFFF"/>
                </a:solidFill>
              </a:rPr>
              <a:t>A second parts person dedicated to the shop is needed</a:t>
            </a:r>
          </a:p>
          <a:p>
            <a:endParaRPr lang="en-US">
              <a:solidFill>
                <a:srgbClr val="FFFFFF"/>
              </a:solidFill>
            </a:endParaRPr>
          </a:p>
          <a:p>
            <a:pPr marL="0" indent="0">
              <a:buNone/>
            </a:pPr>
            <a:endParaRPr lang="en-US">
              <a:solidFill>
                <a:srgbClr val="FFFFFF"/>
              </a:solidFill>
            </a:endParaRPr>
          </a:p>
        </p:txBody>
      </p:sp>
    </p:spTree>
    <p:extLst>
      <p:ext uri="{BB962C8B-B14F-4D97-AF65-F5344CB8AC3E}">
        <p14:creationId xmlns:p14="http://schemas.microsoft.com/office/powerpoint/2010/main" val="3912869560"/>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733</TotalTime>
  <Words>1149</Words>
  <Application>Microsoft Office PowerPoint</Application>
  <PresentationFormat>Widescreen</PresentationFormat>
  <Paragraphs>110</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ATD Service Homework </vt:lpstr>
      <vt:lpstr>  Analyze Cost of Labor   </vt:lpstr>
      <vt:lpstr> Changes in Expense Structure    </vt:lpstr>
      <vt:lpstr> Productivity   </vt:lpstr>
      <vt:lpstr> Facility   </vt:lpstr>
      <vt:lpstr>Level of current training</vt:lpstr>
      <vt:lpstr>SWOT Analysis</vt:lpstr>
      <vt:lpstr>SWOT Analysis</vt:lpstr>
      <vt:lpstr>SWOT Analysis</vt:lpstr>
      <vt:lpstr>SWOT Analysis</vt:lpstr>
      <vt:lpstr>SWOT Analysis</vt:lpstr>
      <vt:lpstr>SWOT Analysis</vt:lpstr>
      <vt:lpstr>SWOT Analysis</vt:lpstr>
      <vt:lpstr>SWOT Analysis</vt:lpstr>
      <vt:lpstr>Homework Synopsis</vt:lpstr>
      <vt:lpstr>Post Class HD Truck Calculations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John Madsen</cp:lastModifiedBy>
  <cp:revision>30</cp:revision>
  <dcterms:created xsi:type="dcterms:W3CDTF">2022-12-04T13:10:55Z</dcterms:created>
  <dcterms:modified xsi:type="dcterms:W3CDTF">2024-03-05T20:00:42Z</dcterms:modified>
</cp:coreProperties>
</file>