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26" r:id="rId1"/>
  </p:sldMasterIdLst>
  <p:sldIdLst>
    <p:sldId id="256" r:id="rId2"/>
    <p:sldId id="270" r:id="rId3"/>
    <p:sldId id="271" r:id="rId4"/>
    <p:sldId id="272" r:id="rId5"/>
    <p:sldId id="273" r:id="rId6"/>
    <p:sldId id="274" r:id="rId7"/>
    <p:sldId id="257" r:id="rId8"/>
    <p:sldId id="262" r:id="rId9"/>
    <p:sldId id="263" r:id="rId10"/>
    <p:sldId id="264" r:id="rId11"/>
    <p:sldId id="265" r:id="rId12"/>
    <p:sldId id="266" r:id="rId13"/>
    <p:sldId id="267" r:id="rId14"/>
    <p:sldId id="268" r:id="rId15"/>
    <p:sldId id="269"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7" d="100"/>
          <a:sy n="67" d="100"/>
        </p:scale>
        <p:origin x="644"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042281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3/9/2024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796791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3/9/2024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0672788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3/9/2024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279863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3/9/2024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2571372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3/9/2024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51601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3/9/2024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9941181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5970446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16208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3/9/2024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051898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3/9/2024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39234775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3/9/2024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522998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3/9/2024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18397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3/9/2024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049295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3/9/2024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11657301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3/9/2024</a:t>
            </a:fld>
            <a:endParaRPr lang="en-US" dirty="0"/>
          </a:p>
        </p:txBody>
      </p:sp>
    </p:spTree>
    <p:extLst>
      <p:ext uri="{BB962C8B-B14F-4D97-AF65-F5344CB8AC3E}">
        <p14:creationId xmlns:p14="http://schemas.microsoft.com/office/powerpoint/2010/main" val="18364354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3/9/2024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52426412"/>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ATD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Lakeside International, Milwaukee Location</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 –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endParaRPr lang="en-US" dirty="0"/>
          </a:p>
          <a:p>
            <a:endParaRPr lang="en-US" dirty="0"/>
          </a:p>
          <a:p>
            <a:r>
              <a:rPr lang="en-US" dirty="0"/>
              <a:t>Lots of independent competitors to pounce on any customer service issues / or long lead times.</a:t>
            </a:r>
          </a:p>
          <a:p>
            <a:endParaRPr lang="en-US" dirty="0"/>
          </a:p>
          <a:p>
            <a:r>
              <a:rPr lang="en-US" dirty="0"/>
              <a:t>Technician Shortage Need more high skill level technicians to turn complex repairs around faster</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 -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pPr marL="0" indent="0">
              <a:buNone/>
            </a:pPr>
            <a:endParaRPr lang="en-US" dirty="0"/>
          </a:p>
          <a:p>
            <a:r>
              <a:rPr lang="en-US" dirty="0"/>
              <a:t>Improve Gross Margin %</a:t>
            </a:r>
          </a:p>
          <a:p>
            <a:r>
              <a:rPr lang="en-US" dirty="0"/>
              <a:t>Increase gross margin dollars</a:t>
            </a:r>
          </a:p>
          <a:p>
            <a:pPr marL="0" indent="0">
              <a:buNone/>
            </a:pPr>
            <a:endParaRPr lang="en-US" dirty="0"/>
          </a:p>
          <a:p>
            <a:r>
              <a:rPr lang="en-US" dirty="0"/>
              <a:t>Improve communication in the shop (will affect margin but also employee satisfaction and engagement)</a:t>
            </a:r>
          </a:p>
          <a:p>
            <a:pPr marL="0" indent="0">
              <a:buNone/>
            </a:pPr>
            <a:endParaRPr lang="en-US" dirty="0"/>
          </a:p>
          <a:p>
            <a:r>
              <a:rPr lang="en-US" dirty="0"/>
              <a:t>Improve shop utilization by hiring technicians </a:t>
            </a:r>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 - Strategies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Increase Gross Margin % Through efficiency and process improvements</a:t>
            </a:r>
          </a:p>
          <a:p>
            <a:endParaRPr lang="en-US" dirty="0"/>
          </a:p>
          <a:p>
            <a:r>
              <a:rPr lang="en-US" dirty="0"/>
              <a:t>Increase Gross Margin dollars (and revenue) by adding work through QC</a:t>
            </a:r>
          </a:p>
          <a:p>
            <a:endParaRPr lang="en-US" dirty="0"/>
          </a:p>
          <a:p>
            <a:r>
              <a:rPr lang="en-US" dirty="0"/>
              <a:t>Improve shop communication by making improvements in SDL notes and improved responsiveness to PREQ requests</a:t>
            </a:r>
          </a:p>
          <a:p>
            <a:endParaRPr lang="en-US" dirty="0"/>
          </a:p>
          <a:p>
            <a:r>
              <a:rPr lang="en-US" dirty="0"/>
              <a:t>Increase shop utilization by adding techs, both through recruiting campaigns and our technician training institute.</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 - 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dirty="0"/>
              <a:t>Drive increased margin through weekly audits of both best billing/estimating practices as well as execution of KEA SOP</a:t>
            </a:r>
          </a:p>
          <a:p>
            <a:endParaRPr lang="en-US" dirty="0"/>
          </a:p>
          <a:p>
            <a:r>
              <a:rPr lang="en-US" dirty="0"/>
              <a:t>Use combination of QC Process and new upsell compensation to drive more low level work to the shop to increase margin dollars and reduce unapplied time.</a:t>
            </a:r>
          </a:p>
          <a:p>
            <a:endParaRPr lang="en-US" dirty="0"/>
          </a:p>
          <a:p>
            <a:r>
              <a:rPr lang="en-US" dirty="0"/>
              <a:t>Create process to audit SDL notes as well as process improvement on PREQ process to improve communication.</a:t>
            </a:r>
          </a:p>
          <a:p>
            <a:endParaRPr lang="en-US" dirty="0"/>
          </a:p>
          <a:p>
            <a:r>
              <a:rPr lang="en-US" dirty="0"/>
              <a:t>Develop technicians through our new institute, hire additional experienced technicians even if a market premium is required.</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478685920"/>
              </p:ext>
            </p:extLst>
          </p:nvPr>
        </p:nvGraphicFramePr>
        <p:xfrm>
          <a:off x="677334" y="1818624"/>
          <a:ext cx="9132492" cy="6965804"/>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Weekly Audit of billing / estimating process per existing SOP</a:t>
                      </a:r>
                    </a:p>
                  </a:txBody>
                  <a:tcPr/>
                </a:tc>
                <a:tc>
                  <a:txBody>
                    <a:bodyPr/>
                    <a:lstStyle/>
                    <a:p>
                      <a:r>
                        <a:rPr lang="en-US" dirty="0"/>
                        <a:t>Service Manager</a:t>
                      </a:r>
                    </a:p>
                  </a:txBody>
                  <a:tcPr/>
                </a:tc>
                <a:tc>
                  <a:txBody>
                    <a:bodyPr/>
                    <a:lstStyle/>
                    <a:p>
                      <a:r>
                        <a:rPr lang="en-US" dirty="0"/>
                        <a:t>Weekly</a:t>
                      </a:r>
                    </a:p>
                  </a:txBody>
                  <a:tcPr/>
                </a:tc>
                <a:extLst>
                  <a:ext uri="{0D108BD9-81ED-4DB2-BD59-A6C34878D82A}">
                    <a16:rowId xmlns:a16="http://schemas.microsoft.com/office/drawing/2014/main" val="2400365483"/>
                  </a:ext>
                </a:extLst>
              </a:tr>
              <a:tr h="565004">
                <a:tc>
                  <a:txBody>
                    <a:bodyPr/>
                    <a:lstStyle/>
                    <a:p>
                      <a:r>
                        <a:rPr lang="en-US" dirty="0"/>
                        <a:t>Finalize comp structure for upsold operations</a:t>
                      </a:r>
                    </a:p>
                  </a:txBody>
                  <a:tcPr/>
                </a:tc>
                <a:tc>
                  <a:txBody>
                    <a:bodyPr/>
                    <a:lstStyle/>
                    <a:p>
                      <a:r>
                        <a:rPr lang="en-US" dirty="0"/>
                        <a:t>VP Ops / Dealer Principal / Service Director </a:t>
                      </a:r>
                    </a:p>
                  </a:txBody>
                  <a:tcPr/>
                </a:tc>
                <a:tc>
                  <a:txBody>
                    <a:bodyPr/>
                    <a:lstStyle/>
                    <a:p>
                      <a:r>
                        <a:rPr lang="en-US" dirty="0"/>
                        <a:t>Done by 3/30</a:t>
                      </a:r>
                    </a:p>
                  </a:txBody>
                  <a:tcPr/>
                </a:tc>
                <a:extLst>
                  <a:ext uri="{0D108BD9-81ED-4DB2-BD59-A6C34878D82A}">
                    <a16:rowId xmlns:a16="http://schemas.microsoft.com/office/drawing/2014/main" val="107845787"/>
                  </a:ext>
                </a:extLst>
              </a:tr>
              <a:tr h="565004">
                <a:tc>
                  <a:txBody>
                    <a:bodyPr/>
                    <a:lstStyle/>
                    <a:p>
                      <a:r>
                        <a:rPr lang="en-US" dirty="0"/>
                        <a:t>Roll out QC SOP along with new comp structure</a:t>
                      </a:r>
                    </a:p>
                  </a:txBody>
                  <a:tcPr/>
                </a:tc>
                <a:tc>
                  <a:txBody>
                    <a:bodyPr/>
                    <a:lstStyle/>
                    <a:p>
                      <a:r>
                        <a:rPr lang="en-US" dirty="0"/>
                        <a:t>VP Ops / GMs</a:t>
                      </a:r>
                    </a:p>
                  </a:txBody>
                  <a:tcPr/>
                </a:tc>
                <a:tc>
                  <a:txBody>
                    <a:bodyPr/>
                    <a:lstStyle/>
                    <a:p>
                      <a:r>
                        <a:rPr lang="en-US" dirty="0"/>
                        <a:t>4/1</a:t>
                      </a:r>
                    </a:p>
                  </a:txBody>
                  <a:tcPr/>
                </a:tc>
                <a:extLst>
                  <a:ext uri="{0D108BD9-81ED-4DB2-BD59-A6C34878D82A}">
                    <a16:rowId xmlns:a16="http://schemas.microsoft.com/office/drawing/2014/main" val="1530126605"/>
                  </a:ext>
                </a:extLst>
              </a:tr>
              <a:tr h="565004">
                <a:tc>
                  <a:txBody>
                    <a:bodyPr/>
                    <a:lstStyle/>
                    <a:p>
                      <a:r>
                        <a:rPr lang="en-US" dirty="0"/>
                        <a:t>Create Process to audit SDL Notes; weekly audits to follow</a:t>
                      </a:r>
                    </a:p>
                  </a:txBody>
                  <a:tcPr/>
                </a:tc>
                <a:tc>
                  <a:txBody>
                    <a:bodyPr/>
                    <a:lstStyle/>
                    <a:p>
                      <a:r>
                        <a:rPr lang="en-US" dirty="0"/>
                        <a:t>Service Director</a:t>
                      </a:r>
                    </a:p>
                  </a:txBody>
                  <a:tcPr/>
                </a:tc>
                <a:tc>
                  <a:txBody>
                    <a:bodyPr/>
                    <a:lstStyle/>
                    <a:p>
                      <a:r>
                        <a:rPr lang="en-US" dirty="0"/>
                        <a:t>4/1</a:t>
                      </a:r>
                    </a:p>
                  </a:txBody>
                  <a:tcPr/>
                </a:tc>
                <a:extLst>
                  <a:ext uri="{0D108BD9-81ED-4DB2-BD59-A6C34878D82A}">
                    <a16:rowId xmlns:a16="http://schemas.microsoft.com/office/drawing/2014/main" val="1950345431"/>
                  </a:ext>
                </a:extLst>
              </a:tr>
              <a:tr h="565004">
                <a:tc>
                  <a:txBody>
                    <a:bodyPr/>
                    <a:lstStyle/>
                    <a:p>
                      <a:r>
                        <a:rPr lang="en-US" dirty="0"/>
                        <a:t>Research “ticketing system” alternative to current PREQ process, select vendor and implement </a:t>
                      </a:r>
                    </a:p>
                  </a:txBody>
                  <a:tcPr/>
                </a:tc>
                <a:tc>
                  <a:txBody>
                    <a:bodyPr/>
                    <a:lstStyle/>
                    <a:p>
                      <a:r>
                        <a:rPr lang="en-US" dirty="0" err="1"/>
                        <a:t>Vp</a:t>
                      </a:r>
                      <a:r>
                        <a:rPr lang="en-US" dirty="0"/>
                        <a:t> ops, service director, Milwaukee GM</a:t>
                      </a:r>
                    </a:p>
                  </a:txBody>
                  <a:tcPr/>
                </a:tc>
                <a:tc>
                  <a:txBody>
                    <a:bodyPr/>
                    <a:lstStyle/>
                    <a:p>
                      <a:r>
                        <a:rPr lang="en-US" dirty="0"/>
                        <a:t>6/1</a:t>
                      </a:r>
                    </a:p>
                  </a:txBody>
                  <a:tcPr/>
                </a:tc>
                <a:extLst>
                  <a:ext uri="{0D108BD9-81ED-4DB2-BD59-A6C34878D82A}">
                    <a16:rowId xmlns:a16="http://schemas.microsoft.com/office/drawing/2014/main" val="1960891333"/>
                  </a:ext>
                </a:extLst>
              </a:tr>
              <a:tr h="565004">
                <a:tc>
                  <a:txBody>
                    <a:bodyPr/>
                    <a:lstStyle/>
                    <a:p>
                      <a:r>
                        <a:rPr lang="en-US" dirty="0"/>
                        <a:t>Place 2 current technicians in </a:t>
                      </a:r>
                      <a:r>
                        <a:rPr lang="en-US" dirty="0" err="1"/>
                        <a:t>Inaugeral</a:t>
                      </a:r>
                      <a:r>
                        <a:rPr lang="en-US" dirty="0"/>
                        <a:t> Tech center class to improve their capabilities</a:t>
                      </a:r>
                    </a:p>
                  </a:txBody>
                  <a:tcPr/>
                </a:tc>
                <a:tc>
                  <a:txBody>
                    <a:bodyPr/>
                    <a:lstStyle/>
                    <a:p>
                      <a:r>
                        <a:rPr lang="en-US" dirty="0"/>
                        <a:t>Milwaukee GM</a:t>
                      </a:r>
                    </a:p>
                  </a:txBody>
                  <a:tcPr/>
                </a:tc>
                <a:tc>
                  <a:txBody>
                    <a:bodyPr/>
                    <a:lstStyle/>
                    <a:p>
                      <a:r>
                        <a:rPr lang="en-US" dirty="0"/>
                        <a:t>4/1</a:t>
                      </a:r>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r>
              <a:rPr lang="en-US" dirty="0"/>
              <a:t>We have a lot of work to do administratively to improve our service department operations in Milwaukee.  </a:t>
            </a:r>
          </a:p>
          <a:p>
            <a:pPr marL="0" indent="0">
              <a:buNone/>
            </a:pPr>
            <a:br>
              <a:rPr lang="en-US" dirty="0"/>
            </a:br>
            <a:r>
              <a:rPr lang="en-US" dirty="0"/>
              <a:t>Easier PREQ process will improve communication, but we will need to aggressively audit and then coach our advisors to make sure we are maximizing our opportunities in terms of SRTs, labor rate</a:t>
            </a:r>
            <a:r>
              <a:rPr lang="en-US"/>
              <a:t>, shop supplies, etc.</a:t>
            </a:r>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4051300"/>
          </a:xfrm>
        </p:spPr>
        <p:txBody>
          <a:bodyPr>
            <a:normAutofit fontScale="70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Gross Margin continues to be below benchmark, especially on customer pay work.</a:t>
            </a:r>
          </a:p>
          <a:p>
            <a:pPr marL="0" indent="0">
              <a:buNone/>
            </a:pP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Currently several initiatives in place to increase gross margin; revised SRTs; improved estimating process, training on estimating, process to eliminate stealth discounting via tiered labor rates.</a:t>
            </a:r>
          </a:p>
          <a:p>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are doing weekly audits by service managers, biweekly audits by GMs and monthly audits by service director to review SRTs, estimate, labor rate collected, etc.</a:t>
            </a:r>
          </a:p>
          <a:p>
            <a:r>
              <a:rPr lang="en-US" sz="1800" b="0" i="0" u="none" strike="noStrike" baseline="0" dirty="0">
                <a:solidFill>
                  <a:srgbClr val="221E1F"/>
                </a:solidFill>
                <a:latin typeface="Calibri" panose="020F0502020204030204" pitchFamily="34" charset="0"/>
              </a:rPr>
              <a:t>We are evaluating our progress weekly, checking all relevant audits that week.</a:t>
            </a:r>
          </a:p>
          <a:p>
            <a:endParaRPr lang="en-US"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are also working with KEA to audit new service SOPs put into place.</a:t>
            </a:r>
          </a:p>
          <a:p>
            <a:endParaRPr lang="en-US" dirty="0"/>
          </a:p>
        </p:txBody>
      </p:sp>
      <p:pic>
        <p:nvPicPr>
          <p:cNvPr id="9" name="Picture 8">
            <a:extLst>
              <a:ext uri="{FF2B5EF4-FFF2-40B4-BE49-F238E27FC236}">
                <a16:creationId xmlns:a16="http://schemas.microsoft.com/office/drawing/2014/main" id="{2E5FFF7A-A0C9-C7D4-FAF5-7749568900BF}"/>
              </a:ext>
            </a:extLst>
          </p:cNvPr>
          <p:cNvPicPr>
            <a:picLocks noChangeAspect="1"/>
          </p:cNvPicPr>
          <p:nvPr/>
        </p:nvPicPr>
        <p:blipFill>
          <a:blip r:embed="rId2"/>
          <a:stretch>
            <a:fillRect/>
          </a:stretch>
        </p:blipFill>
        <p:spPr>
          <a:xfrm>
            <a:off x="5088379" y="1766931"/>
            <a:ext cx="6896100" cy="2971800"/>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Expenses being too high a percentage of gross is a function of the gross being too low, not expenses necessarily being too high.</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Personnel expense is a little elevated due to higher head count to compensate for skill deficiency.  We are working on training our admin employees.</a:t>
            </a:r>
          </a:p>
          <a:p>
            <a:r>
              <a:rPr lang="en-US" sz="1800" b="0" i="0" u="none" strike="noStrike" baseline="0" dirty="0">
                <a:solidFill>
                  <a:srgbClr val="221E1F"/>
                </a:solidFill>
                <a:latin typeface="Calibri" panose="020F0502020204030204" pitchFamily="34" charset="0"/>
              </a:rPr>
              <a:t>We expected expense structure to rise as we increase margi</a:t>
            </a:r>
            <a:r>
              <a:rPr lang="en-US" dirty="0">
                <a:solidFill>
                  <a:srgbClr val="221E1F"/>
                </a:solidFill>
                <a:latin typeface="Calibri" panose="020F0502020204030204" pitchFamily="34" charset="0"/>
              </a:rPr>
              <a:t>n through efficiency improvement.</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also </a:t>
            </a:r>
            <a:r>
              <a:rPr lang="en-US" dirty="0">
                <a:solidFill>
                  <a:srgbClr val="221E1F"/>
                </a:solidFill>
                <a:latin typeface="Calibri" panose="020F0502020204030204" pitchFamily="34" charset="0"/>
              </a:rPr>
              <a:t>plan to increase </a:t>
            </a:r>
            <a:r>
              <a:rPr lang="en-US" dirty="0" err="1">
                <a:solidFill>
                  <a:srgbClr val="221E1F"/>
                </a:solidFill>
                <a:latin typeface="Calibri" panose="020F0502020204030204" pitchFamily="34" charset="0"/>
              </a:rPr>
              <a:t>revenueand</a:t>
            </a:r>
            <a:r>
              <a:rPr lang="en-US" dirty="0">
                <a:solidFill>
                  <a:srgbClr val="221E1F"/>
                </a:solidFill>
                <a:latin typeface="Calibri" panose="020F0502020204030204" pitchFamily="34" charset="0"/>
              </a:rPr>
              <a:t> gross  (decreasing expense as a percentage of gross) through new QC initiative to be deployed next month.</a:t>
            </a:r>
            <a:endParaRPr lang="en-US" sz="1800" b="0" i="0" u="none" strike="noStrike" baseline="0" dirty="0">
              <a:solidFill>
                <a:srgbClr val="221E1F"/>
              </a:solidFill>
              <a:latin typeface="Calibri" panose="020F0502020204030204" pitchFamily="34" charset="0"/>
            </a:endParaRPr>
          </a:p>
          <a:p>
            <a:endParaRPr lang="en-US" dirty="0"/>
          </a:p>
        </p:txBody>
      </p:sp>
      <p:pic>
        <p:nvPicPr>
          <p:cNvPr id="10" name="Picture 9">
            <a:extLst>
              <a:ext uri="{FF2B5EF4-FFF2-40B4-BE49-F238E27FC236}">
                <a16:creationId xmlns:a16="http://schemas.microsoft.com/office/drawing/2014/main" id="{5D1E0DA8-3181-FC30-2410-4747E035BA56}"/>
              </a:ext>
            </a:extLst>
          </p:cNvPr>
          <p:cNvPicPr>
            <a:picLocks noChangeAspect="1"/>
          </p:cNvPicPr>
          <p:nvPr/>
        </p:nvPicPr>
        <p:blipFill>
          <a:blip r:embed="rId2"/>
          <a:stretch>
            <a:fillRect/>
          </a:stretch>
        </p:blipFill>
        <p:spPr>
          <a:xfrm>
            <a:off x="4975668" y="1492584"/>
            <a:ext cx="5210175" cy="3000375"/>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6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Given our current tech count, we are losing over 400 hours a month to low productivity.</a:t>
            </a:r>
          </a:p>
          <a:p>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Unapplied time is mostly driven by imbalance in the work we have vs the labor we have.  Our high end techs have significant backlog of high end work and our less experienced techs don’t have enough low level work.</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are working on a marketing effort to pursue more low level work.</a:t>
            </a:r>
          </a:p>
          <a:p>
            <a:r>
              <a:rPr lang="en-US" dirty="0">
                <a:solidFill>
                  <a:srgbClr val="221E1F"/>
                </a:solidFill>
                <a:latin typeface="Calibri" panose="020F0502020204030204" pitchFamily="34" charset="0"/>
              </a:rPr>
              <a:t>We also have a significant QC effort that we will be deploying next month that we expect to significantly help by adding lower end work to help keep our less experienced techs busy.</a:t>
            </a:r>
          </a:p>
          <a:p>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We track this on a monthly basis and are very focused on addressing the under performance by increasing revenue.</a:t>
            </a:r>
            <a:endParaRPr lang="en-US" sz="1800" b="0" i="0" u="none" strike="noStrike" baseline="0" dirty="0">
              <a:solidFill>
                <a:srgbClr val="221E1F"/>
              </a:solidFill>
              <a:latin typeface="Calibri" panose="020F0502020204030204" pitchFamily="34" charset="0"/>
            </a:endParaRPr>
          </a:p>
          <a:p>
            <a:endParaRPr lang="en-US" dirty="0"/>
          </a:p>
        </p:txBody>
      </p:sp>
      <p:pic>
        <p:nvPicPr>
          <p:cNvPr id="10" name="Picture 9">
            <a:extLst>
              <a:ext uri="{FF2B5EF4-FFF2-40B4-BE49-F238E27FC236}">
                <a16:creationId xmlns:a16="http://schemas.microsoft.com/office/drawing/2014/main" id="{472B56DD-F44E-4FA4-C77A-C61F8BEB8BDA}"/>
              </a:ext>
            </a:extLst>
          </p:cNvPr>
          <p:cNvPicPr>
            <a:picLocks noChangeAspect="1"/>
          </p:cNvPicPr>
          <p:nvPr/>
        </p:nvPicPr>
        <p:blipFill>
          <a:blip r:embed="rId2"/>
          <a:stretch>
            <a:fillRect/>
          </a:stretch>
        </p:blipFill>
        <p:spPr>
          <a:xfrm>
            <a:off x="5258630" y="806611"/>
            <a:ext cx="6389158" cy="4746902"/>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3088" y="2177367"/>
            <a:ext cx="4184035" cy="3880772"/>
          </a:xfrm>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Milwaukee Dealership is significantly underutilized due to staffing constraints.  Third shift has been eliminated, second shift is small.  We have no constraints on operations based on the facility, our constraints are based on tech count.</a:t>
            </a:r>
          </a:p>
          <a:p>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Our goal is to improve facility utilization by 25% (an increase TO 25%) over the next 18 months.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have a number of initiatives to significantly increase tech count.  In addition to recruiting initiatives, we are opening Lakeside Technical Academy to train our own techs.</a:t>
            </a:r>
            <a:endParaRPr lang="en-US"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As we are focusing on tech count as a driver of facility utilization, we will be able to track our progress both in terms of revenue but also in terms of tech count.</a:t>
            </a:r>
          </a:p>
          <a:p>
            <a:endParaRPr lang="en-US" dirty="0"/>
          </a:p>
        </p:txBody>
      </p:sp>
      <p:pic>
        <p:nvPicPr>
          <p:cNvPr id="10" name="Picture 9">
            <a:extLst>
              <a:ext uri="{FF2B5EF4-FFF2-40B4-BE49-F238E27FC236}">
                <a16:creationId xmlns:a16="http://schemas.microsoft.com/office/drawing/2014/main" id="{0BB16056-DB43-F01A-E661-EEB43C3F2368}"/>
              </a:ext>
            </a:extLst>
          </p:cNvPr>
          <p:cNvPicPr>
            <a:picLocks noChangeAspect="1"/>
          </p:cNvPicPr>
          <p:nvPr/>
        </p:nvPicPr>
        <p:blipFill>
          <a:blip r:embed="rId2"/>
          <a:stretch>
            <a:fillRect/>
          </a:stretch>
        </p:blipFill>
        <p:spPr>
          <a:xfrm>
            <a:off x="6096000" y="1023587"/>
            <a:ext cx="4648200" cy="3971925"/>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852479-605F-0F97-6838-9B4F1BEA2C7A}"/>
              </a:ext>
            </a:extLst>
          </p:cNvPr>
          <p:cNvSpPr>
            <a:spLocks noGrp="1"/>
          </p:cNvSpPr>
          <p:nvPr>
            <p:ph type="title"/>
          </p:nvPr>
        </p:nvSpPr>
        <p:spPr/>
        <p:txBody>
          <a:bodyPr/>
          <a:lstStyle/>
          <a:p>
            <a:r>
              <a:rPr lang="en-US" dirty="0">
                <a:solidFill>
                  <a:schemeClr val="tx1"/>
                </a:solidFill>
              </a:rPr>
              <a:t>Level of current training</a:t>
            </a:r>
          </a:p>
        </p:txBody>
      </p:sp>
      <p:sp>
        <p:nvSpPr>
          <p:cNvPr id="3" name="Content Placeholder 2">
            <a:extLst>
              <a:ext uri="{FF2B5EF4-FFF2-40B4-BE49-F238E27FC236}">
                <a16:creationId xmlns:a16="http://schemas.microsoft.com/office/drawing/2014/main" id="{9D414812-1DC4-25C3-C4F1-1FD91DC3043E}"/>
              </a:ext>
            </a:extLst>
          </p:cNvPr>
          <p:cNvSpPr>
            <a:spLocks noGrp="1"/>
          </p:cNvSpPr>
          <p:nvPr>
            <p:ph sz="half" idx="1"/>
          </p:nvPr>
        </p:nvSpPr>
        <p:spPr/>
        <p:txBody>
          <a:bodyPr>
            <a:normAutofit fontScale="85000" lnSpcReduction="10000"/>
          </a:bodyPr>
          <a:lstStyle/>
          <a:p>
            <a:r>
              <a:rPr lang="en-US" dirty="0"/>
              <a:t>We have a multi-pronged approach to tech training.</a:t>
            </a:r>
          </a:p>
          <a:p>
            <a:r>
              <a:rPr lang="en-US" dirty="0"/>
              <a:t>We utilize all available online factory training (Navistar and Cummins)</a:t>
            </a:r>
          </a:p>
          <a:p>
            <a:r>
              <a:rPr lang="en-US" dirty="0"/>
              <a:t>We send technicians to in-person training through the OEM</a:t>
            </a:r>
          </a:p>
          <a:p>
            <a:r>
              <a:rPr lang="en-US" dirty="0"/>
              <a:t>We are launching our own technical school in April 2024, facility and classroom are complete and trainer is in place.</a:t>
            </a:r>
          </a:p>
          <a:p>
            <a:r>
              <a:rPr lang="en-US" dirty="0"/>
              <a:t>We have a training schedule for service office employees for all of 2024, including training for all employees and also areas for each individual office employee to be trained on.</a:t>
            </a:r>
          </a:p>
          <a:p>
            <a:endParaRPr lang="en-US" dirty="0"/>
          </a:p>
        </p:txBody>
      </p:sp>
      <p:pic>
        <p:nvPicPr>
          <p:cNvPr id="1026" name="Picture 2">
            <a:extLst>
              <a:ext uri="{FF2B5EF4-FFF2-40B4-BE49-F238E27FC236}">
                <a16:creationId xmlns:a16="http://schemas.microsoft.com/office/drawing/2014/main" id="{837B5AC6-E964-068F-3DA3-B94E858310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2238375"/>
            <a:ext cx="4429125" cy="2952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14297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 Strengths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endParaRPr lang="en-US" dirty="0"/>
          </a:p>
          <a:p>
            <a:r>
              <a:rPr lang="en-US" dirty="0"/>
              <a:t>Expertise at fixing International Trucks</a:t>
            </a:r>
          </a:p>
          <a:p>
            <a:pPr marL="0" indent="0">
              <a:buNone/>
            </a:pPr>
            <a:endParaRPr lang="en-US" dirty="0"/>
          </a:p>
          <a:p>
            <a:pPr marL="0" indent="0">
              <a:buNone/>
            </a:pPr>
            <a:r>
              <a:rPr lang="en-US" dirty="0"/>
              <a:t>Quality workmanship</a:t>
            </a:r>
          </a:p>
          <a:p>
            <a:endParaRPr lang="en-US" dirty="0"/>
          </a:p>
          <a:p>
            <a:r>
              <a:rPr lang="en-US" dirty="0"/>
              <a:t>Management Listens and is engaged in improvement</a:t>
            </a:r>
          </a:p>
          <a:p>
            <a:endParaRPr lang="en-US" dirty="0"/>
          </a:p>
          <a:p>
            <a:r>
              <a:rPr lang="en-US" dirty="0"/>
              <a:t>Training Opportunities</a:t>
            </a:r>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 -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SPEED AND EFFICIENCY: </a:t>
            </a:r>
          </a:p>
          <a:p>
            <a:endParaRPr lang="en-US" dirty="0"/>
          </a:p>
          <a:p>
            <a:r>
              <a:rPr lang="en-US" dirty="0"/>
              <a:t>Miscommunication</a:t>
            </a:r>
          </a:p>
          <a:p>
            <a:r>
              <a:rPr lang="en-US" dirty="0"/>
              <a:t>Tool Room organization</a:t>
            </a:r>
          </a:p>
          <a:p>
            <a:r>
              <a:rPr lang="en-US" dirty="0"/>
              <a:t>Jobs ready for Techs</a:t>
            </a:r>
          </a:p>
          <a:p>
            <a:r>
              <a:rPr lang="en-US" dirty="0"/>
              <a:t>Service office not fast enough or responsive enough on PREQ process</a:t>
            </a:r>
            <a:br>
              <a:rPr lang="en-US" dirty="0"/>
            </a:br>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 -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endParaRPr lang="en-US" dirty="0"/>
          </a:p>
          <a:p>
            <a:r>
              <a:rPr lang="en-US" dirty="0"/>
              <a:t>Improved Communication with both service office and parts</a:t>
            </a:r>
          </a:p>
          <a:p>
            <a:r>
              <a:rPr lang="en-US" dirty="0"/>
              <a:t>Improved processes for contacting customers</a:t>
            </a:r>
          </a:p>
          <a:p>
            <a:r>
              <a:rPr lang="en-US" dirty="0"/>
              <a:t>Continued improvement and execution on KEA SOP engagement</a:t>
            </a:r>
          </a:p>
          <a:p>
            <a:endParaRPr lang="en-US" dirty="0"/>
          </a:p>
        </p:txBody>
      </p:sp>
    </p:spTree>
    <p:extLst>
      <p:ext uri="{BB962C8B-B14F-4D97-AF65-F5344CB8AC3E}">
        <p14:creationId xmlns:p14="http://schemas.microsoft.com/office/powerpoint/2010/main" val="3912869560"/>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emplate>Facet</Template>
  <TotalTime>509</TotalTime>
  <Words>1030</Words>
  <Application>Microsoft Office PowerPoint</Application>
  <PresentationFormat>Widescreen</PresentationFormat>
  <Paragraphs>117</Paragraphs>
  <Slides>15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Trebuchet MS</vt:lpstr>
      <vt:lpstr>Wingdings 3</vt:lpstr>
      <vt:lpstr>Facet</vt:lpstr>
      <vt:lpstr>ATD Service Homework </vt:lpstr>
      <vt:lpstr>  Analyze Cost of Labor   </vt:lpstr>
      <vt:lpstr> Changes in Expense Structure    </vt:lpstr>
      <vt:lpstr> Productivity   </vt:lpstr>
      <vt:lpstr> Facility   </vt:lpstr>
      <vt:lpstr>Level of current training</vt:lpstr>
      <vt:lpstr>SWOT Analysis- Strengths</vt:lpstr>
      <vt:lpstr>SWOT Analysis - Weaknesses</vt:lpstr>
      <vt:lpstr>SWOT Analysis - Opportunities</vt:lpstr>
      <vt:lpstr>SWOT Analysis – Threats</vt:lpstr>
      <vt:lpstr>SWOT Analysis - Objectives</vt:lpstr>
      <vt:lpstr>SWOT Analysis - Strategies</vt:lpstr>
      <vt:lpstr>SWOT Analysis - Tactics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Peter Klein</cp:lastModifiedBy>
  <cp:revision>16</cp:revision>
  <dcterms:created xsi:type="dcterms:W3CDTF">2022-12-04T13:10:55Z</dcterms:created>
  <dcterms:modified xsi:type="dcterms:W3CDTF">2024-03-10T03:21:52Z</dcterms:modified>
</cp:coreProperties>
</file>