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0" autoAdjust="0"/>
    <p:restoredTop sz="94660"/>
  </p:normalViewPr>
  <p:slideViewPr>
    <p:cSldViewPr snapToGrid="0">
      <p:cViewPr varScale="1">
        <p:scale>
          <a:sx n="79" d="100"/>
          <a:sy n="79" d="100"/>
        </p:scale>
        <p:origin x="114" y="7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722F66-727D-4150-ADA5-49CF3A0F68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1122363"/>
            <a:ext cx="9829800" cy="2387600"/>
          </a:xfrm>
        </p:spPr>
        <p:txBody>
          <a:bodyPr anchor="b">
            <a:normAutofit/>
          </a:bodyPr>
          <a:lstStyle>
            <a:lvl1pPr algn="l">
              <a:defRPr sz="5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D9A1FE-C39F-4D7C-B93D-F8C203A1D6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829800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008AAC-7D41-4304-8D59-EF34B232682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136525"/>
            <a:ext cx="2743200" cy="365125"/>
          </a:xfrm>
        </p:spPr>
        <p:txBody>
          <a:bodyPr/>
          <a:lstStyle>
            <a:lvl1pPr algn="l">
              <a:defRPr/>
            </a:lvl1pPr>
          </a:lstStyle>
          <a:p>
            <a:fld id="{9549D6DC-E1CB-4874-BF52-C3407230D20E}" type="datetime1">
              <a:rPr lang="en-US" smtClean="0"/>
              <a:t>2/26/2024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24D078-DE22-4F23-8B48-21FB1415C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411480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64C1F5-608B-4335-9F2A-17F63D5FA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AE12-D270-459D-897B-6833652BB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129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29F2C5-A3FC-44EF-BA15-CEC83C83D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5040D3-67DB-455C-AD79-49E185DB63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B2B07A-258E-42DD-9A68-2C76F7D54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01D81-C4B9-4A87-89A7-22E29E6C9200}" type="datetime1">
              <a:rPr lang="en-US" smtClean="0"/>
              <a:t>2/26/2024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01E9BC-3BB8-40CD-9294-59A2E59E1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13979D-5589-4770-9D29-046F2B506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AE12-D270-459D-897B-6833652BB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541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C6693CD-CB65-4F37-A6DA-F300B93C14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731520"/>
            <a:ext cx="2628900" cy="53780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448D117-7AE6-4831-9867-5145F64A0C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731520"/>
            <a:ext cx="7734300" cy="53780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988CF8-397F-485E-8081-AFA4DADD4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07718-69F7-427E-95A3-C1246AF46913}" type="datetime1">
              <a:rPr lang="en-US" smtClean="0"/>
              <a:t>2/26/2024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CE4773-4660-4F21-83CF-1A449395BB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B59537-EB47-40FA-893E-785D6FE00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AE12-D270-459D-897B-6833652BB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357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E7B4A7-C566-48F4-B4B8-3A5E7B6C5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3B93F5-BC8B-452C-ACE2-C7E01D1B80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9A49B3-A57D-46C5-8462-0C52509F8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13E51-B7F7-4C24-B8E3-5471755DC0E0}" type="datetime1">
              <a:rPr lang="en-US" smtClean="0"/>
              <a:t>2/26/2024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C8C810-EAF4-4D86-84DD-2E574122D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87E738-8574-490B-974B-9AD3B2AAE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AE12-D270-459D-897B-6833652BB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740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39764E-4B3D-4B6A-A210-B50E4F60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5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30AEC2-B6E6-4C09-A16F-5E2A1C9A0D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A37CAB-B545-4E42-BB5A-F1DAA9335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1A59F-D956-4598-A3C1-AE72A5387751}" type="datetime1">
              <a:rPr lang="en-US" smtClean="0"/>
              <a:t>2/26/2024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6D720B-7E58-43F4-9659-ADB2403A5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95F53F-2FA5-4B5C-A151-F07BBC002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AE12-D270-459D-897B-6833652BB16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1381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3D3-0F03-4BF4-831F-34E80BAC55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C09409-59F2-486F-A6D0-FAEE8FFF25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195847"/>
            <a:ext cx="5181600" cy="39811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087241-B390-47A6-8070-C3D4652F88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195847"/>
            <a:ext cx="5181600" cy="39811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80B360-2ACA-4B93-9439-591B6D3FBC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BBD69-7BD3-4731-8064-242619E92CBE}" type="datetime1">
              <a:rPr lang="en-US" smtClean="0"/>
              <a:t>2/26/2024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4A73E2-CF78-404C-A86F-E70A284AE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A8F42A-11E1-42A0-8ECF-A5BBA3B8C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AE12-D270-459D-897B-6833652BB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427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BECA31-EE14-41DD-9914-DA71382204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31520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B22AB6-1657-4AE2-8607-2C77A25D79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2149131"/>
            <a:ext cx="5157787" cy="693696"/>
          </a:xfrm>
        </p:spPr>
        <p:txBody>
          <a:bodyPr anchor="b">
            <a:normAutofit/>
          </a:bodyPr>
          <a:lstStyle>
            <a:lvl1pPr marL="0" indent="0">
              <a:buNone/>
              <a:defRPr sz="2000" b="0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AA6DC0-D4D5-4164-A3FD-6BB5CBB2BB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910625"/>
            <a:ext cx="5157787" cy="31005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9B35F8-95F3-43D1-8917-5836BAA904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2149131"/>
            <a:ext cx="5183188" cy="693696"/>
          </a:xfrm>
        </p:spPr>
        <p:txBody>
          <a:bodyPr anchor="b">
            <a:normAutofit/>
          </a:bodyPr>
          <a:lstStyle>
            <a:lvl1pPr marL="0" indent="0">
              <a:buNone/>
              <a:defRPr sz="2000" b="0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2B639E7-F4A3-4ADE-B290-0A4F9761B9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10625"/>
            <a:ext cx="5183188" cy="31005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D6F296B-429F-4DFC-ABC3-0A078EA99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77D9-239F-488B-9358-023C46BC7084}" type="datetime1">
              <a:rPr lang="en-US" smtClean="0"/>
              <a:t>2/26/2024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B7103B9-D521-4910-AC15-F12F25CB9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73A6D9-123D-492C-B5CE-294EF2559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AE12-D270-459D-897B-6833652BB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126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592A22-4B4D-4F58-9783-A0469DA4D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31520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B5EE610-5457-4E8C-B568-B8D560773B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61C24-7140-4FDE-92F3-654C6E2D3C1C}" type="datetime1">
              <a:rPr lang="en-US" smtClean="0"/>
              <a:t>2/26/2024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BA57BB-288A-4A30-A4EC-FF0537BC2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414C89-B968-4A85-A035-E2997A5F8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AE12-D270-459D-897B-6833652BB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181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7A339C-4093-4B40-8C90-52F005CA9A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D6ACF-ECB9-4B5F-A429-08B8AC75E8EF}" type="datetime1">
              <a:rPr lang="en-US" smtClean="0"/>
              <a:t>2/26/2024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FA33F04-8E0A-4165-930C-527D781A7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62F57B-BEB6-4973-A362-38F638E0D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AE12-D270-459D-897B-6833652BB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585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8FAC90-C2CA-44DD-8EF8-20BDD67242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31520"/>
            <a:ext cx="3932237" cy="2346326"/>
          </a:xfrm>
        </p:spPr>
        <p:txBody>
          <a:bodyPr anchor="b"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E915FB-D5F4-4CAD-AE70-3644E81802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731521"/>
            <a:ext cx="6172200" cy="512953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374DA3-3BAC-4045-825F-B3C27B8973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429000"/>
            <a:ext cx="3932237" cy="24399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5A0D65-0423-4E45-947A-E08C8569F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B429B-EE2A-486A-BDB9-0C848B4FAFDD}" type="datetime1">
              <a:rPr lang="en-US" smtClean="0"/>
              <a:t>2/26/2024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E6FBD0-E49F-4DE6-9264-CEDB9BAA01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16B246-A768-4B2D-96C6-9F4178526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AE12-D270-459D-897B-6833652BB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606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0CB0C8-915E-4BF2-976E-B8D7EDC59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31520"/>
            <a:ext cx="3932237" cy="2341564"/>
          </a:xfrm>
        </p:spPr>
        <p:txBody>
          <a:bodyPr anchor="b"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10714E6-8E50-4B50-A2E0-F9D20155EB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687257"/>
            <a:ext cx="6172200" cy="51737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D67A6C-5CA5-4EF0-B1C4-ED85FF255A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429000"/>
            <a:ext cx="3932237" cy="243998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C76474-31D4-4567-B4EC-B6AF24488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5FE4A-CB8D-40AB-BFFC-AAF37EA071CB}" type="datetime1">
              <a:rPr lang="en-US" smtClean="0"/>
              <a:t>2/26/2024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902DE0-33F5-4372-8EB5-F5746D344A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C5C2EF-849D-4B2C-8ED6-D26553657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AE12-D270-459D-897B-6833652BB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129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293296F-4C3A-4530-98F5-F83646ACE9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189" y="0"/>
            <a:ext cx="12192000" cy="685799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914D2BD-3C47-433D-81FE-DC6C39595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72" y="-1"/>
            <a:ext cx="12192000" cy="6857996"/>
            <a:chOff x="572" y="-1"/>
            <a:chExt cx="12192000" cy="6857996"/>
          </a:xfrm>
        </p:grpSpPr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3DD55E4-EA4F-4874-8B5B-6E0EAF4BBFC4}"/>
                </a:ext>
              </a:extLst>
            </p:cNvPr>
            <p:cNvCxnSpPr>
              <a:cxnSpLocks/>
            </p:cNvCxnSpPr>
            <p:nvPr/>
          </p:nvCxnSpPr>
          <p:spPr>
            <a:xfrm>
              <a:off x="1667" y="6276706"/>
              <a:ext cx="12189811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32950BAF-7673-4138-AEA2-DE7D368CC357}"/>
                </a:ext>
              </a:extLst>
            </p:cNvPr>
            <p:cNvCxnSpPr>
              <a:cxnSpLocks/>
            </p:cNvCxnSpPr>
            <p:nvPr/>
          </p:nvCxnSpPr>
          <p:spPr>
            <a:xfrm>
              <a:off x="572" y="580876"/>
              <a:ext cx="12192000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6BE3E2B5-EA1C-415A-941A-843C7EA148E1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134324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87FA3A6-E398-4576-B6B8-3328028D84B2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-2794261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Graphic 33">
              <a:extLst>
                <a:ext uri="{FF2B5EF4-FFF2-40B4-BE49-F238E27FC236}">
                  <a16:creationId xmlns:a16="http://schemas.microsoft.com/office/drawing/2014/main" id="{EFB597D7-65E0-476A-B9EB-3AA6ED33884C}"/>
                </a:ext>
              </a:extLst>
            </p:cNvPr>
            <p:cNvSpPr/>
            <p:nvPr/>
          </p:nvSpPr>
          <p:spPr>
            <a:xfrm>
              <a:off x="4277016" y="-1"/>
              <a:ext cx="3637968" cy="580875"/>
            </a:xfrm>
            <a:custGeom>
              <a:avLst/>
              <a:gdLst>
                <a:gd name="connsiteX0" fmla="*/ 0 w 2679858"/>
                <a:gd name="connsiteY0" fmla="*/ 4953 h 434911"/>
                <a:gd name="connsiteX1" fmla="*/ 1336548 w 2679858"/>
                <a:gd name="connsiteY1" fmla="*/ 434912 h 434911"/>
                <a:gd name="connsiteX2" fmla="*/ 2679859 w 2679858"/>
                <a:gd name="connsiteY2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9858" h="434911">
                  <a:moveTo>
                    <a:pt x="0" y="4953"/>
                  </a:moveTo>
                  <a:cubicBezTo>
                    <a:pt x="370427" y="274606"/>
                    <a:pt x="833723" y="434912"/>
                    <a:pt x="1336548" y="434912"/>
                  </a:cubicBezTo>
                  <a:cubicBezTo>
                    <a:pt x="1842326" y="434912"/>
                    <a:pt x="2308289" y="272701"/>
                    <a:pt x="2679859" y="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" name="Graphic 33">
              <a:extLst>
                <a:ext uri="{FF2B5EF4-FFF2-40B4-BE49-F238E27FC236}">
                  <a16:creationId xmlns:a16="http://schemas.microsoft.com/office/drawing/2014/main" id="{11AA060A-BE0E-4687-8F9E-0E2955D9796D}"/>
                </a:ext>
              </a:extLst>
            </p:cNvPr>
            <p:cNvSpPr/>
            <p:nvPr/>
          </p:nvSpPr>
          <p:spPr>
            <a:xfrm rot="10800000">
              <a:off x="4305089" y="6276705"/>
              <a:ext cx="3581824" cy="581290"/>
            </a:xfrm>
            <a:custGeom>
              <a:avLst/>
              <a:gdLst>
                <a:gd name="connsiteX0" fmla="*/ 0 w 2679858"/>
                <a:gd name="connsiteY0" fmla="*/ 4953 h 434911"/>
                <a:gd name="connsiteX1" fmla="*/ 1336548 w 2679858"/>
                <a:gd name="connsiteY1" fmla="*/ 434912 h 434911"/>
                <a:gd name="connsiteX2" fmla="*/ 2679859 w 2679858"/>
                <a:gd name="connsiteY2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9858" h="434911">
                  <a:moveTo>
                    <a:pt x="0" y="4953"/>
                  </a:moveTo>
                  <a:cubicBezTo>
                    <a:pt x="370427" y="274606"/>
                    <a:pt x="833723" y="434912"/>
                    <a:pt x="1336548" y="434912"/>
                  </a:cubicBezTo>
                  <a:cubicBezTo>
                    <a:pt x="1842326" y="434912"/>
                    <a:pt x="2308289" y="272701"/>
                    <a:pt x="2679859" y="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78318D-FE3E-41D7-9A8C-2065A2C46A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732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B06718-79E7-4159-A003-F86FE7B3D8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189408"/>
            <a:ext cx="10515600" cy="3821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1F99FF-FFE2-431D-A0C8-A46C21712A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13652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spc="150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C0517C94-3B1E-4991-BED3-41F8B0158A00}" type="datetime1">
              <a:rPr lang="en-US" smtClean="0"/>
              <a:t>2/26/2024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C3547E-668D-4191-847C-7424F75496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356350"/>
            <a:ext cx="345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spc="150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BB6E6E-8527-4F63-A0C7-84CD44A2B0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3467" y="3246434"/>
            <a:ext cx="6285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cap="all" spc="150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273BAE12-D270-459D-897B-6833652BB1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7774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kern="1200">
          <a:solidFill>
            <a:schemeClr val="tx2">
              <a:lumMod val="60000"/>
              <a:lumOff val="40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38827F1-3359-44F6-9009-43AE2B17FE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3"/>
            <a:ext cx="12192001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17AFAD67-5350-4773-886F-D6DD7E66DB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73465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B0764FC6-9095-14AC-C989-DD771F4BC8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t="24818" r="-2" b="-2"/>
          <a:stretch/>
        </p:blipFill>
        <p:spPr>
          <a:xfrm>
            <a:off x="20" y="-1"/>
            <a:ext cx="12189789" cy="6873457"/>
          </a:xfrm>
          <a:prstGeom prst="rect">
            <a:avLst/>
          </a:prstGeom>
          <a:ln w="12700">
            <a:noFill/>
          </a:ln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3914D2BD-3C47-433D-81FE-DC6C39595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"/>
            <a:ext cx="12192000" cy="6857996"/>
            <a:chOff x="572" y="-1"/>
            <a:chExt cx="12192000" cy="6857996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D3DD55E4-EA4F-4874-8B5B-6E0EAF4BBF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7" y="6276706"/>
              <a:ext cx="12189811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32950BAF-7673-4138-AEA2-DE7D368CC3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72" y="580876"/>
              <a:ext cx="12192000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6BE3E2B5-EA1C-415A-941A-843C7EA148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rot="16200000">
              <a:off x="8134324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87FA3A6-E398-4576-B6B8-3328028D84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rot="16200000">
              <a:off x="-2794261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Graphic 33">
              <a:extLst>
                <a:ext uri="{FF2B5EF4-FFF2-40B4-BE49-F238E27FC236}">
                  <a16:creationId xmlns:a16="http://schemas.microsoft.com/office/drawing/2014/main" id="{EFB597D7-65E0-476A-B9EB-3AA6ED3388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277016" y="-1"/>
              <a:ext cx="3637968" cy="580875"/>
            </a:xfrm>
            <a:custGeom>
              <a:avLst/>
              <a:gdLst>
                <a:gd name="connsiteX0" fmla="*/ 0 w 2679858"/>
                <a:gd name="connsiteY0" fmla="*/ 4953 h 434911"/>
                <a:gd name="connsiteX1" fmla="*/ 1336548 w 2679858"/>
                <a:gd name="connsiteY1" fmla="*/ 434912 h 434911"/>
                <a:gd name="connsiteX2" fmla="*/ 2679859 w 2679858"/>
                <a:gd name="connsiteY2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9858" h="434911">
                  <a:moveTo>
                    <a:pt x="0" y="4953"/>
                  </a:moveTo>
                  <a:cubicBezTo>
                    <a:pt x="370427" y="274606"/>
                    <a:pt x="833723" y="434912"/>
                    <a:pt x="1336548" y="434912"/>
                  </a:cubicBezTo>
                  <a:cubicBezTo>
                    <a:pt x="1842326" y="434912"/>
                    <a:pt x="2308289" y="272701"/>
                    <a:pt x="2679859" y="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8" name="Graphic 33">
              <a:extLst>
                <a:ext uri="{FF2B5EF4-FFF2-40B4-BE49-F238E27FC236}">
                  <a16:creationId xmlns:a16="http://schemas.microsoft.com/office/drawing/2014/main" id="{11AA060A-BE0E-4687-8F9E-0E2955D979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4305089" y="6276705"/>
              <a:ext cx="3581824" cy="581290"/>
            </a:xfrm>
            <a:custGeom>
              <a:avLst/>
              <a:gdLst>
                <a:gd name="connsiteX0" fmla="*/ 0 w 2679858"/>
                <a:gd name="connsiteY0" fmla="*/ 4953 h 434911"/>
                <a:gd name="connsiteX1" fmla="*/ 1336548 w 2679858"/>
                <a:gd name="connsiteY1" fmla="*/ 434912 h 434911"/>
                <a:gd name="connsiteX2" fmla="*/ 2679859 w 2679858"/>
                <a:gd name="connsiteY2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9858" h="434911">
                  <a:moveTo>
                    <a:pt x="0" y="4953"/>
                  </a:moveTo>
                  <a:cubicBezTo>
                    <a:pt x="370427" y="274606"/>
                    <a:pt x="833723" y="434912"/>
                    <a:pt x="1336548" y="434912"/>
                  </a:cubicBezTo>
                  <a:cubicBezTo>
                    <a:pt x="1842326" y="434912"/>
                    <a:pt x="2308289" y="272701"/>
                    <a:pt x="2679859" y="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A35990F-4C29-BF68-7DC5-871CE5F115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7203" y="2525637"/>
            <a:ext cx="7151357" cy="2387600"/>
          </a:xfrm>
        </p:spPr>
        <p:txBody>
          <a:bodyPr anchor="t">
            <a:normAutofit fontScale="90000"/>
          </a:bodyPr>
          <a:lstStyle/>
          <a:p>
            <a:pPr algn="ctr"/>
            <a:r>
              <a:rPr lang="en-US" dirty="0">
                <a:solidFill>
                  <a:srgbClr val="FFFFFF"/>
                </a:solidFill>
              </a:rPr>
              <a:t>ATD 050 Service </a:t>
            </a:r>
            <a:br>
              <a:rPr lang="en-US" dirty="0">
                <a:solidFill>
                  <a:srgbClr val="FFFFFF"/>
                </a:solidFill>
              </a:rPr>
            </a:br>
            <a:r>
              <a:rPr lang="en-US" dirty="0">
                <a:solidFill>
                  <a:srgbClr val="FFFFFF"/>
                </a:solidFill>
              </a:rPr>
              <a:t>Homework</a:t>
            </a:r>
            <a:br>
              <a:rPr lang="en-US" dirty="0">
                <a:solidFill>
                  <a:srgbClr val="FFFFFF"/>
                </a:solidFill>
              </a:rPr>
            </a:br>
            <a:r>
              <a:rPr lang="en-US" dirty="0">
                <a:solidFill>
                  <a:srgbClr val="FFFFFF"/>
                </a:solidFill>
              </a:rPr>
              <a:t>Colton Pinchin</a:t>
            </a:r>
          </a:p>
        </p:txBody>
      </p:sp>
    </p:spTree>
    <p:extLst>
      <p:ext uri="{BB962C8B-B14F-4D97-AF65-F5344CB8AC3E}">
        <p14:creationId xmlns:p14="http://schemas.microsoft.com/office/powerpoint/2010/main" val="33143554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3597ED9-A37F-B6E3-F6DA-5301F5D49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6A13646-35D6-FCA0-28E7-6F2FD47816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3"/>
            <a:ext cx="12192001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47DD357A-C7EE-8CB6-4290-9CCEFFADBB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73465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A2BD861F-58D8-B1CE-61A9-7D8C7660FFC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t="24818" r="-2" b="-2"/>
          <a:stretch/>
        </p:blipFill>
        <p:spPr>
          <a:xfrm>
            <a:off x="20" y="-1"/>
            <a:ext cx="12189789" cy="6873457"/>
          </a:xfrm>
          <a:prstGeom prst="rect">
            <a:avLst/>
          </a:prstGeom>
          <a:ln w="12700">
            <a:noFill/>
          </a:ln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BF73FBF6-097B-34BC-4C02-1A2FADEA14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"/>
            <a:ext cx="12192000" cy="6857996"/>
            <a:chOff x="572" y="-1"/>
            <a:chExt cx="12192000" cy="6857996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C9CE7B8F-2EE1-6489-D98C-0AE8331D2D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7" y="6276706"/>
              <a:ext cx="12189811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3ACD6112-E33C-174E-30AD-5D8C1B95BD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72" y="580876"/>
              <a:ext cx="12192000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472897C6-D387-F3E6-805F-59FB4444C0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rot="16200000">
              <a:off x="8134324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CF7892D7-ECA0-B504-9E23-A215C16AD1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rot="16200000">
              <a:off x="-2794261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Graphic 33">
              <a:extLst>
                <a:ext uri="{FF2B5EF4-FFF2-40B4-BE49-F238E27FC236}">
                  <a16:creationId xmlns:a16="http://schemas.microsoft.com/office/drawing/2014/main" id="{6E4A306C-2549-BFBE-E70C-375350858C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277016" y="-1"/>
              <a:ext cx="3637968" cy="580875"/>
            </a:xfrm>
            <a:custGeom>
              <a:avLst/>
              <a:gdLst>
                <a:gd name="connsiteX0" fmla="*/ 0 w 2679858"/>
                <a:gd name="connsiteY0" fmla="*/ 4953 h 434911"/>
                <a:gd name="connsiteX1" fmla="*/ 1336548 w 2679858"/>
                <a:gd name="connsiteY1" fmla="*/ 434912 h 434911"/>
                <a:gd name="connsiteX2" fmla="*/ 2679859 w 2679858"/>
                <a:gd name="connsiteY2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9858" h="434911">
                  <a:moveTo>
                    <a:pt x="0" y="4953"/>
                  </a:moveTo>
                  <a:cubicBezTo>
                    <a:pt x="370427" y="274606"/>
                    <a:pt x="833723" y="434912"/>
                    <a:pt x="1336548" y="434912"/>
                  </a:cubicBezTo>
                  <a:cubicBezTo>
                    <a:pt x="1842326" y="434912"/>
                    <a:pt x="2308289" y="272701"/>
                    <a:pt x="2679859" y="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8" name="Graphic 33">
              <a:extLst>
                <a:ext uri="{FF2B5EF4-FFF2-40B4-BE49-F238E27FC236}">
                  <a16:creationId xmlns:a16="http://schemas.microsoft.com/office/drawing/2014/main" id="{32AFC0AE-E1B6-1DF6-944C-A35F785E5B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4305089" y="6276705"/>
              <a:ext cx="3581824" cy="581290"/>
            </a:xfrm>
            <a:custGeom>
              <a:avLst/>
              <a:gdLst>
                <a:gd name="connsiteX0" fmla="*/ 0 w 2679858"/>
                <a:gd name="connsiteY0" fmla="*/ 4953 h 434911"/>
                <a:gd name="connsiteX1" fmla="*/ 1336548 w 2679858"/>
                <a:gd name="connsiteY1" fmla="*/ 434912 h 434911"/>
                <a:gd name="connsiteX2" fmla="*/ 2679859 w 2679858"/>
                <a:gd name="connsiteY2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9858" h="434911">
                  <a:moveTo>
                    <a:pt x="0" y="4953"/>
                  </a:moveTo>
                  <a:cubicBezTo>
                    <a:pt x="370427" y="274606"/>
                    <a:pt x="833723" y="434912"/>
                    <a:pt x="1336548" y="434912"/>
                  </a:cubicBezTo>
                  <a:cubicBezTo>
                    <a:pt x="1842326" y="434912"/>
                    <a:pt x="2308289" y="272701"/>
                    <a:pt x="2679859" y="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2C20C01-B4C6-05B9-04FC-5970D5E530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68092" y="543568"/>
            <a:ext cx="4453644" cy="784626"/>
          </a:xfrm>
        </p:spPr>
        <p:txBody>
          <a:bodyPr anchor="t">
            <a:normAutofit fontScale="90000"/>
          </a:bodyPr>
          <a:lstStyle/>
          <a:p>
            <a:pPr algn="ctr"/>
            <a:r>
              <a:rPr lang="en-US" sz="4000" dirty="0">
                <a:solidFill>
                  <a:srgbClr val="FFFFFF"/>
                </a:solidFill>
              </a:rPr>
              <a:t>SWOT Analysis - Threats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CB2F455-FFCF-AFA2-95E6-222942D9DDE1}"/>
              </a:ext>
            </a:extLst>
          </p:cNvPr>
          <p:cNvSpPr txBox="1"/>
          <p:nvPr/>
        </p:nvSpPr>
        <p:spPr>
          <a:xfrm>
            <a:off x="987552" y="1962912"/>
            <a:ext cx="10447091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Inland Kenworth will be opening a large shop around the corner in the next 3 years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dirty="0"/>
              <a:t>Will being large competition and potentially reduce our service work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With an increase in new hires, the threat of safety related incidents rises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dirty="0"/>
              <a:t>Need to ensure technicians don’t become injured as there is no replacement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In Canada we are in a recession and costs keep going up causing customers to repair their own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As an OEM, we need to be careful to keep our customers trust and not become a “</a:t>
            </a:r>
            <a:r>
              <a:rPr lang="en-US" dirty="0" err="1"/>
              <a:t>Stealership</a:t>
            </a:r>
            <a:r>
              <a:rPr lang="en-US" dirty="0"/>
              <a:t>”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Due to the size of our building, customer may go elsewhere to get quicker service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dirty="0"/>
              <a:t>Idle time during shift changeover can take away from proficiencies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As we implement a technician bonus, team work may go down as good numbers rewarded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As a young dealership constantly handling change, too much change could create burnout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18883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3A15CEA-5326-4E72-4B10-C736DD817D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D52302F-1E62-F25A-F6C2-0DBCF9E568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3"/>
            <a:ext cx="12192001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C50191A3-3413-4F62-16FA-3CB8D68945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73465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4B305434-B1B6-E26C-FAED-96724C9E9D2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t="24818" r="-2" b="-2"/>
          <a:stretch/>
        </p:blipFill>
        <p:spPr>
          <a:xfrm>
            <a:off x="20" y="-1"/>
            <a:ext cx="12189789" cy="6873457"/>
          </a:xfrm>
          <a:prstGeom prst="rect">
            <a:avLst/>
          </a:prstGeom>
          <a:ln w="12700">
            <a:noFill/>
          </a:ln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E2419D02-3BAB-4E93-557B-EA4A4CBEB5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"/>
            <a:ext cx="12192000" cy="6857996"/>
            <a:chOff x="572" y="-1"/>
            <a:chExt cx="12192000" cy="6857996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94E0E77F-2768-06A3-7295-E69AD9C104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7" y="6276706"/>
              <a:ext cx="12189811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CE68C7FB-E3F3-1F54-1223-F259FC4045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72" y="580876"/>
              <a:ext cx="12192000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E25EFD92-6E33-4EDD-5D89-2C2D7EAB96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rot="16200000">
              <a:off x="8134324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1E10D3E6-D54C-ADE2-4C20-8EF347680C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rot="16200000">
              <a:off x="-2794261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Graphic 33">
              <a:extLst>
                <a:ext uri="{FF2B5EF4-FFF2-40B4-BE49-F238E27FC236}">
                  <a16:creationId xmlns:a16="http://schemas.microsoft.com/office/drawing/2014/main" id="{3755C818-BED1-5EBA-6607-30E9CF7AC8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277016" y="-1"/>
              <a:ext cx="3637968" cy="580875"/>
            </a:xfrm>
            <a:custGeom>
              <a:avLst/>
              <a:gdLst>
                <a:gd name="connsiteX0" fmla="*/ 0 w 2679858"/>
                <a:gd name="connsiteY0" fmla="*/ 4953 h 434911"/>
                <a:gd name="connsiteX1" fmla="*/ 1336548 w 2679858"/>
                <a:gd name="connsiteY1" fmla="*/ 434912 h 434911"/>
                <a:gd name="connsiteX2" fmla="*/ 2679859 w 2679858"/>
                <a:gd name="connsiteY2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9858" h="434911">
                  <a:moveTo>
                    <a:pt x="0" y="4953"/>
                  </a:moveTo>
                  <a:cubicBezTo>
                    <a:pt x="370427" y="274606"/>
                    <a:pt x="833723" y="434912"/>
                    <a:pt x="1336548" y="434912"/>
                  </a:cubicBezTo>
                  <a:cubicBezTo>
                    <a:pt x="1842326" y="434912"/>
                    <a:pt x="2308289" y="272701"/>
                    <a:pt x="2679859" y="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8" name="Graphic 33">
              <a:extLst>
                <a:ext uri="{FF2B5EF4-FFF2-40B4-BE49-F238E27FC236}">
                  <a16:creationId xmlns:a16="http://schemas.microsoft.com/office/drawing/2014/main" id="{E5CCA13A-1A71-2955-6535-82D3776BCF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4305089" y="6276705"/>
              <a:ext cx="3581824" cy="581290"/>
            </a:xfrm>
            <a:custGeom>
              <a:avLst/>
              <a:gdLst>
                <a:gd name="connsiteX0" fmla="*/ 0 w 2679858"/>
                <a:gd name="connsiteY0" fmla="*/ 4953 h 434911"/>
                <a:gd name="connsiteX1" fmla="*/ 1336548 w 2679858"/>
                <a:gd name="connsiteY1" fmla="*/ 434912 h 434911"/>
                <a:gd name="connsiteX2" fmla="*/ 2679859 w 2679858"/>
                <a:gd name="connsiteY2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9858" h="434911">
                  <a:moveTo>
                    <a:pt x="0" y="4953"/>
                  </a:moveTo>
                  <a:cubicBezTo>
                    <a:pt x="370427" y="274606"/>
                    <a:pt x="833723" y="434912"/>
                    <a:pt x="1336548" y="434912"/>
                  </a:cubicBezTo>
                  <a:cubicBezTo>
                    <a:pt x="1842326" y="434912"/>
                    <a:pt x="2308289" y="272701"/>
                    <a:pt x="2679859" y="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8F3132F-63BC-0EBF-9718-B75E4F594F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68092" y="543568"/>
            <a:ext cx="4453644" cy="784626"/>
          </a:xfrm>
        </p:spPr>
        <p:txBody>
          <a:bodyPr anchor="t">
            <a:normAutofit fontScale="90000"/>
          </a:bodyPr>
          <a:lstStyle/>
          <a:p>
            <a:pPr algn="ctr"/>
            <a:r>
              <a:rPr lang="en-US" sz="4000" dirty="0">
                <a:solidFill>
                  <a:srgbClr val="FFFFFF"/>
                </a:solidFill>
              </a:rPr>
              <a:t>SWOT Analysis - Objectives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72CD55A-DFFA-F199-E075-FC6E146D8594}"/>
              </a:ext>
            </a:extLst>
          </p:cNvPr>
          <p:cNvSpPr txBox="1"/>
          <p:nvPr/>
        </p:nvSpPr>
        <p:spPr>
          <a:xfrm>
            <a:off x="1267151" y="2219984"/>
            <a:ext cx="9810763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dirty="0"/>
              <a:t>Increase foreman leadership training to allow for better relationships in the shop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dirty="0"/>
              <a:t>Increase technician proficiency to 95% by end of 2</a:t>
            </a:r>
            <a:r>
              <a:rPr lang="en-US" sz="2000" baseline="30000" dirty="0"/>
              <a:t>nd</a:t>
            </a:r>
            <a:r>
              <a:rPr lang="en-US" sz="2000" dirty="0"/>
              <a:t> quarter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dirty="0"/>
              <a:t>Implement service technician bonus and encourage teamwork to gain bonus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dirty="0"/>
              <a:t>Implement one new technician improvement per month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dirty="0"/>
              <a:t>Increase facility utilization from 42% to 65% by end of 2</a:t>
            </a:r>
            <a:r>
              <a:rPr lang="en-US" sz="2000" baseline="30000" dirty="0"/>
              <a:t>nd</a:t>
            </a:r>
            <a:r>
              <a:rPr lang="en-US" sz="2000" dirty="0"/>
              <a:t> quarter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20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871124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D0E65A2-C23D-A0B8-86C5-D919519E75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F0717CC-CF2F-683F-7828-01EAB2D43E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3"/>
            <a:ext cx="12192001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CBAEC468-C775-B842-6DD8-0E2836A530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73465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4248AAA0-31A6-D130-CB3A-47E06622B7F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t="24818" r="-2" b="-2"/>
          <a:stretch/>
        </p:blipFill>
        <p:spPr>
          <a:xfrm>
            <a:off x="20" y="-1"/>
            <a:ext cx="12189789" cy="6873457"/>
          </a:xfrm>
          <a:prstGeom prst="rect">
            <a:avLst/>
          </a:prstGeom>
          <a:ln w="12700">
            <a:noFill/>
          </a:ln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9DDE3557-4981-D7E2-946B-18647B5393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"/>
            <a:ext cx="12192000" cy="6857996"/>
            <a:chOff x="572" y="-1"/>
            <a:chExt cx="12192000" cy="6857996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843766FA-9736-DC6C-BB33-8222B4D2BC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7" y="6276706"/>
              <a:ext cx="12189811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2AF450AB-D516-7BC8-EDDF-152F52DAE1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72" y="580876"/>
              <a:ext cx="12192000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8BEBDB1B-01E0-1402-1C07-FE305E8F93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rot="16200000">
              <a:off x="8134324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A073683B-159E-94A5-9528-F7511489D7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rot="16200000">
              <a:off x="-2794261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Graphic 33">
              <a:extLst>
                <a:ext uri="{FF2B5EF4-FFF2-40B4-BE49-F238E27FC236}">
                  <a16:creationId xmlns:a16="http://schemas.microsoft.com/office/drawing/2014/main" id="{6531C0C0-8AB5-B389-1079-116142F24C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277016" y="-1"/>
              <a:ext cx="3637968" cy="580875"/>
            </a:xfrm>
            <a:custGeom>
              <a:avLst/>
              <a:gdLst>
                <a:gd name="connsiteX0" fmla="*/ 0 w 2679858"/>
                <a:gd name="connsiteY0" fmla="*/ 4953 h 434911"/>
                <a:gd name="connsiteX1" fmla="*/ 1336548 w 2679858"/>
                <a:gd name="connsiteY1" fmla="*/ 434912 h 434911"/>
                <a:gd name="connsiteX2" fmla="*/ 2679859 w 2679858"/>
                <a:gd name="connsiteY2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9858" h="434911">
                  <a:moveTo>
                    <a:pt x="0" y="4953"/>
                  </a:moveTo>
                  <a:cubicBezTo>
                    <a:pt x="370427" y="274606"/>
                    <a:pt x="833723" y="434912"/>
                    <a:pt x="1336548" y="434912"/>
                  </a:cubicBezTo>
                  <a:cubicBezTo>
                    <a:pt x="1842326" y="434912"/>
                    <a:pt x="2308289" y="272701"/>
                    <a:pt x="2679859" y="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8" name="Graphic 33">
              <a:extLst>
                <a:ext uri="{FF2B5EF4-FFF2-40B4-BE49-F238E27FC236}">
                  <a16:creationId xmlns:a16="http://schemas.microsoft.com/office/drawing/2014/main" id="{12AFE3AA-2CEB-B08B-8C1C-EC04ADF0ED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4305089" y="6276705"/>
              <a:ext cx="3581824" cy="581290"/>
            </a:xfrm>
            <a:custGeom>
              <a:avLst/>
              <a:gdLst>
                <a:gd name="connsiteX0" fmla="*/ 0 w 2679858"/>
                <a:gd name="connsiteY0" fmla="*/ 4953 h 434911"/>
                <a:gd name="connsiteX1" fmla="*/ 1336548 w 2679858"/>
                <a:gd name="connsiteY1" fmla="*/ 434912 h 434911"/>
                <a:gd name="connsiteX2" fmla="*/ 2679859 w 2679858"/>
                <a:gd name="connsiteY2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9858" h="434911">
                  <a:moveTo>
                    <a:pt x="0" y="4953"/>
                  </a:moveTo>
                  <a:cubicBezTo>
                    <a:pt x="370427" y="274606"/>
                    <a:pt x="833723" y="434912"/>
                    <a:pt x="1336548" y="434912"/>
                  </a:cubicBezTo>
                  <a:cubicBezTo>
                    <a:pt x="1842326" y="434912"/>
                    <a:pt x="2308289" y="272701"/>
                    <a:pt x="2679859" y="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DB679D1-CA76-18B7-436B-6F0FB13BDA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68092" y="543568"/>
            <a:ext cx="4453644" cy="784626"/>
          </a:xfrm>
        </p:spPr>
        <p:txBody>
          <a:bodyPr anchor="t">
            <a:normAutofit fontScale="90000"/>
          </a:bodyPr>
          <a:lstStyle/>
          <a:p>
            <a:pPr algn="ctr"/>
            <a:r>
              <a:rPr lang="en-US" sz="4000" dirty="0">
                <a:solidFill>
                  <a:srgbClr val="FFFFFF"/>
                </a:solidFill>
              </a:rPr>
              <a:t>SWOT Analysis - Strategies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E18EBC6-E449-CD58-0C4E-C5A441CEEBC2}"/>
              </a:ext>
            </a:extLst>
          </p:cNvPr>
          <p:cNvSpPr txBox="1"/>
          <p:nvPr/>
        </p:nvSpPr>
        <p:spPr>
          <a:xfrm>
            <a:off x="1109472" y="2243328"/>
            <a:ext cx="10464724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Have each foreman take a leadership training course through BCIT by the end of the 4</a:t>
            </a:r>
            <a:r>
              <a:rPr lang="en-US" baseline="30000" dirty="0"/>
              <a:t>th</a:t>
            </a:r>
            <a:r>
              <a:rPr lang="en-US" dirty="0"/>
              <a:t> quarter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Implementing the technician bonus, and having weekly/monthly discussions on proficiency</a:t>
            </a:r>
          </a:p>
          <a:p>
            <a:pPr lvl="1"/>
            <a:r>
              <a:rPr lang="en-US" dirty="0"/>
              <a:t>with each technician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Post weekly technician numbers that show proficiency and cut time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Fully explain technician bonus program and illustrate how 80% of the bonus is team based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Have more open discussions with technicians to hear their ideas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Increase technician proficiency through </a:t>
            </a:r>
            <a:r>
              <a:rPr lang="en-US" dirty="0" err="1"/>
              <a:t>Pencilwrench</a:t>
            </a:r>
            <a:r>
              <a:rPr lang="en-US" dirty="0"/>
              <a:t> implementation, foreman crossover</a:t>
            </a:r>
          </a:p>
          <a:p>
            <a:pPr lvl="1"/>
            <a:r>
              <a:rPr lang="en-US" dirty="0"/>
              <a:t>planning, technician training and technician bonus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9564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C1FEE26-B202-7447-18E6-68C6E7D6D1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C3A2341-DF0C-050F-E055-EF181CC4F3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3"/>
            <a:ext cx="12192001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0D98AC1A-EC3D-C8DB-D0CF-D8A80CC7B8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73465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4020EBE0-4D50-B928-0BC5-F1FE4D4A4B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t="24818" r="-2" b="-2"/>
          <a:stretch/>
        </p:blipFill>
        <p:spPr>
          <a:xfrm>
            <a:off x="20" y="-1"/>
            <a:ext cx="12189789" cy="6873457"/>
          </a:xfrm>
          <a:prstGeom prst="rect">
            <a:avLst/>
          </a:prstGeom>
          <a:ln w="12700">
            <a:noFill/>
          </a:ln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54006F8B-9088-C598-07A2-643F8029E3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"/>
            <a:ext cx="12192000" cy="6857996"/>
            <a:chOff x="572" y="-1"/>
            <a:chExt cx="12192000" cy="6857996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F82AFBD-7340-4E88-3DC5-3315F229BF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7" y="6276706"/>
              <a:ext cx="12189811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8F7785BF-CFE6-BB49-1E60-5D622962A4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72" y="580876"/>
              <a:ext cx="12192000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197F1280-BEE5-CDB9-B708-096E4BC00E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rot="16200000">
              <a:off x="8134324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B6E8D264-E1F2-DD13-DDCC-2986578CFC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rot="16200000">
              <a:off x="-2794261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Graphic 33">
              <a:extLst>
                <a:ext uri="{FF2B5EF4-FFF2-40B4-BE49-F238E27FC236}">
                  <a16:creationId xmlns:a16="http://schemas.microsoft.com/office/drawing/2014/main" id="{EB0E89AF-FD5A-CD51-EDAC-EC1E946E39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277016" y="-1"/>
              <a:ext cx="3637968" cy="580875"/>
            </a:xfrm>
            <a:custGeom>
              <a:avLst/>
              <a:gdLst>
                <a:gd name="connsiteX0" fmla="*/ 0 w 2679858"/>
                <a:gd name="connsiteY0" fmla="*/ 4953 h 434911"/>
                <a:gd name="connsiteX1" fmla="*/ 1336548 w 2679858"/>
                <a:gd name="connsiteY1" fmla="*/ 434912 h 434911"/>
                <a:gd name="connsiteX2" fmla="*/ 2679859 w 2679858"/>
                <a:gd name="connsiteY2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9858" h="434911">
                  <a:moveTo>
                    <a:pt x="0" y="4953"/>
                  </a:moveTo>
                  <a:cubicBezTo>
                    <a:pt x="370427" y="274606"/>
                    <a:pt x="833723" y="434912"/>
                    <a:pt x="1336548" y="434912"/>
                  </a:cubicBezTo>
                  <a:cubicBezTo>
                    <a:pt x="1842326" y="434912"/>
                    <a:pt x="2308289" y="272701"/>
                    <a:pt x="2679859" y="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8" name="Graphic 33">
              <a:extLst>
                <a:ext uri="{FF2B5EF4-FFF2-40B4-BE49-F238E27FC236}">
                  <a16:creationId xmlns:a16="http://schemas.microsoft.com/office/drawing/2014/main" id="{34AB51AA-C287-0396-2050-E28C58E4C3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4305089" y="6276705"/>
              <a:ext cx="3581824" cy="581290"/>
            </a:xfrm>
            <a:custGeom>
              <a:avLst/>
              <a:gdLst>
                <a:gd name="connsiteX0" fmla="*/ 0 w 2679858"/>
                <a:gd name="connsiteY0" fmla="*/ 4953 h 434911"/>
                <a:gd name="connsiteX1" fmla="*/ 1336548 w 2679858"/>
                <a:gd name="connsiteY1" fmla="*/ 434912 h 434911"/>
                <a:gd name="connsiteX2" fmla="*/ 2679859 w 2679858"/>
                <a:gd name="connsiteY2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9858" h="434911">
                  <a:moveTo>
                    <a:pt x="0" y="4953"/>
                  </a:moveTo>
                  <a:cubicBezTo>
                    <a:pt x="370427" y="274606"/>
                    <a:pt x="833723" y="434912"/>
                    <a:pt x="1336548" y="434912"/>
                  </a:cubicBezTo>
                  <a:cubicBezTo>
                    <a:pt x="1842326" y="434912"/>
                    <a:pt x="2308289" y="272701"/>
                    <a:pt x="2679859" y="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1352811-FD1E-51D6-B67F-6C45ECB7C3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68092" y="543568"/>
            <a:ext cx="4453644" cy="784626"/>
          </a:xfrm>
        </p:spPr>
        <p:txBody>
          <a:bodyPr anchor="t">
            <a:normAutofit fontScale="90000"/>
          </a:bodyPr>
          <a:lstStyle/>
          <a:p>
            <a:pPr algn="ctr"/>
            <a:r>
              <a:rPr lang="en-US" sz="4000" dirty="0">
                <a:solidFill>
                  <a:srgbClr val="FFFFFF"/>
                </a:solidFill>
              </a:rPr>
              <a:t>SWOT Analysis - Tactics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DEBE576-6956-63E5-EE56-D2768639F38C}"/>
              </a:ext>
            </a:extLst>
          </p:cNvPr>
          <p:cNvSpPr txBox="1"/>
          <p:nvPr/>
        </p:nvSpPr>
        <p:spPr>
          <a:xfrm>
            <a:off x="841248" y="1889760"/>
            <a:ext cx="10504927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We need our foremen to realize their leadership skills are just as important as truck knowledge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dirty="0"/>
              <a:t>To do this, we will have one on ones with technicians and include foremen in the discussion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Technicians do not know how proficient they are naturally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dirty="0"/>
              <a:t>After posting their proficiency numbers, we will have one on one discussions to highlight</a:t>
            </a:r>
          </a:p>
          <a:p>
            <a:pPr lvl="2"/>
            <a:r>
              <a:rPr lang="en-US" dirty="0"/>
              <a:t>areas of improvement and to hear them out on their struggles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With the implementation of the technician bonus, we need to continue to promote teamwork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dirty="0"/>
              <a:t>Show each technician in a one on one how the bonus works and ensure they understand</a:t>
            </a:r>
          </a:p>
          <a:p>
            <a:pPr marL="1200150" lvl="2" indent="-285750">
              <a:buFont typeface="Wingdings" panose="05000000000000000000" pitchFamily="2" charset="2"/>
              <a:buChar char="q"/>
            </a:pPr>
            <a:r>
              <a:rPr lang="en-US" dirty="0"/>
              <a:t>Show that we get better / fail together as a company and that we are only as strong as</a:t>
            </a:r>
          </a:p>
          <a:p>
            <a:pPr lvl="3"/>
            <a:r>
              <a:rPr lang="en-US" dirty="0"/>
              <a:t>our weakest tech, so instill the importance of helping others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Hold bi-weekly toolbox talk meetings to hear out all ideas and implement group decisions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Show entire shop and back counter parts person the monthly facility utilization calculation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dirty="0"/>
              <a:t>Train all service personnel what effects the utilization and discuss any and all roadblocks that</a:t>
            </a:r>
          </a:p>
          <a:p>
            <a:pPr lvl="2"/>
            <a:r>
              <a:rPr lang="en-US" dirty="0"/>
              <a:t>need to be removed</a:t>
            </a:r>
          </a:p>
        </p:txBody>
      </p:sp>
    </p:spTree>
    <p:extLst>
      <p:ext uri="{BB962C8B-B14F-4D97-AF65-F5344CB8AC3E}">
        <p14:creationId xmlns:p14="http://schemas.microsoft.com/office/powerpoint/2010/main" val="31560284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AE29ECA-5E98-F17F-61AF-1D8FEC1CF0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E920584-5916-E57F-CF31-A802EDD542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3"/>
            <a:ext cx="12192001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254A1C97-2213-CAE0-6DE5-6460656869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73465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4EC751F0-EA61-E895-6C00-8A61399F10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t="24818" r="-2" b="-2"/>
          <a:stretch/>
        </p:blipFill>
        <p:spPr>
          <a:xfrm>
            <a:off x="20" y="-1"/>
            <a:ext cx="12189789" cy="6873457"/>
          </a:xfrm>
          <a:prstGeom prst="rect">
            <a:avLst/>
          </a:prstGeom>
          <a:ln w="12700">
            <a:noFill/>
          </a:ln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93F31808-08E8-0124-40EA-B09196849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"/>
            <a:ext cx="12192000" cy="6857996"/>
            <a:chOff x="572" y="-1"/>
            <a:chExt cx="12192000" cy="6857996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74A99284-90EB-D016-E1E9-89089C4085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7" y="6276706"/>
              <a:ext cx="12189811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4A156935-F7C6-D5BA-A3D6-DCF1D97B79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72" y="580876"/>
              <a:ext cx="12192000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2B8E2B66-A7F4-3C64-6F89-0663593D88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rot="16200000">
              <a:off x="8134324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5CE68C46-9584-E883-6E9B-6A2B110FD3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rot="16200000">
              <a:off x="-2794261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Graphic 33">
              <a:extLst>
                <a:ext uri="{FF2B5EF4-FFF2-40B4-BE49-F238E27FC236}">
                  <a16:creationId xmlns:a16="http://schemas.microsoft.com/office/drawing/2014/main" id="{70BCC52A-8F78-46DC-A67A-8714151B13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277016" y="-1"/>
              <a:ext cx="3637968" cy="580875"/>
            </a:xfrm>
            <a:custGeom>
              <a:avLst/>
              <a:gdLst>
                <a:gd name="connsiteX0" fmla="*/ 0 w 2679858"/>
                <a:gd name="connsiteY0" fmla="*/ 4953 h 434911"/>
                <a:gd name="connsiteX1" fmla="*/ 1336548 w 2679858"/>
                <a:gd name="connsiteY1" fmla="*/ 434912 h 434911"/>
                <a:gd name="connsiteX2" fmla="*/ 2679859 w 2679858"/>
                <a:gd name="connsiteY2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9858" h="434911">
                  <a:moveTo>
                    <a:pt x="0" y="4953"/>
                  </a:moveTo>
                  <a:cubicBezTo>
                    <a:pt x="370427" y="274606"/>
                    <a:pt x="833723" y="434912"/>
                    <a:pt x="1336548" y="434912"/>
                  </a:cubicBezTo>
                  <a:cubicBezTo>
                    <a:pt x="1842326" y="434912"/>
                    <a:pt x="2308289" y="272701"/>
                    <a:pt x="2679859" y="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8" name="Graphic 33">
              <a:extLst>
                <a:ext uri="{FF2B5EF4-FFF2-40B4-BE49-F238E27FC236}">
                  <a16:creationId xmlns:a16="http://schemas.microsoft.com/office/drawing/2014/main" id="{608B2B03-CCD0-C820-9BB9-18CB8E40B4E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4305089" y="6276705"/>
              <a:ext cx="3581824" cy="581290"/>
            </a:xfrm>
            <a:custGeom>
              <a:avLst/>
              <a:gdLst>
                <a:gd name="connsiteX0" fmla="*/ 0 w 2679858"/>
                <a:gd name="connsiteY0" fmla="*/ 4953 h 434911"/>
                <a:gd name="connsiteX1" fmla="*/ 1336548 w 2679858"/>
                <a:gd name="connsiteY1" fmla="*/ 434912 h 434911"/>
                <a:gd name="connsiteX2" fmla="*/ 2679859 w 2679858"/>
                <a:gd name="connsiteY2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9858" h="434911">
                  <a:moveTo>
                    <a:pt x="0" y="4953"/>
                  </a:moveTo>
                  <a:cubicBezTo>
                    <a:pt x="370427" y="274606"/>
                    <a:pt x="833723" y="434912"/>
                    <a:pt x="1336548" y="434912"/>
                  </a:cubicBezTo>
                  <a:cubicBezTo>
                    <a:pt x="1842326" y="434912"/>
                    <a:pt x="2308289" y="272701"/>
                    <a:pt x="2679859" y="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47238A0-2868-CCB0-3F48-4F48513FC7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68092" y="543568"/>
            <a:ext cx="4453644" cy="784626"/>
          </a:xfrm>
        </p:spPr>
        <p:txBody>
          <a:bodyPr anchor="t">
            <a:normAutofit fontScale="90000"/>
          </a:bodyPr>
          <a:lstStyle/>
          <a:p>
            <a:pPr algn="ctr"/>
            <a:r>
              <a:rPr lang="en-US" sz="4000" dirty="0">
                <a:solidFill>
                  <a:srgbClr val="FFFFFF"/>
                </a:solidFill>
              </a:rPr>
              <a:t>SWOT Analysis – Action Plan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9009D42-5606-5F03-8192-7E54F9CC7D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1039351"/>
              </p:ext>
            </p:extLst>
          </p:nvPr>
        </p:nvGraphicFramePr>
        <p:xfrm>
          <a:off x="1528668" y="1719324"/>
          <a:ext cx="9132492" cy="384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164">
                  <a:extLst>
                    <a:ext uri="{9D8B030D-6E8A-4147-A177-3AD203B41FA5}">
                      <a16:colId xmlns:a16="http://schemas.microsoft.com/office/drawing/2014/main" val="2213453465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3752756774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4180119625"/>
                    </a:ext>
                  </a:extLst>
                </a:gridCol>
              </a:tblGrid>
              <a:tr h="616446">
                <a:tc>
                  <a:txBody>
                    <a:bodyPr/>
                    <a:lstStyle/>
                    <a:p>
                      <a:r>
                        <a:rPr lang="en-US" dirty="0"/>
                        <a:t>TASK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Position responsible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Check in/completion schedule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7810847"/>
                  </a:ext>
                </a:extLst>
              </a:tr>
              <a:tr h="544143">
                <a:tc>
                  <a:txBody>
                    <a:bodyPr/>
                    <a:lstStyle/>
                    <a:p>
                      <a:r>
                        <a:rPr lang="en-US" dirty="0"/>
                        <a:t>Bi-weekly toolbox talk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Every two weeks starting 03/04/2024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7714543"/>
                  </a:ext>
                </a:extLst>
              </a:tr>
              <a:tr h="544143">
                <a:tc>
                  <a:txBody>
                    <a:bodyPr/>
                    <a:lstStyle/>
                    <a:p>
                      <a:r>
                        <a:rPr lang="en-US" dirty="0"/>
                        <a:t>Post technician proficiency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Beginning of every month starting 03/01/2024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2694635"/>
                  </a:ext>
                </a:extLst>
              </a:tr>
              <a:tr h="544143">
                <a:tc>
                  <a:txBody>
                    <a:bodyPr/>
                    <a:lstStyle/>
                    <a:p>
                      <a:r>
                        <a:rPr lang="en-US" dirty="0"/>
                        <a:t>Foreman leadership training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Foreman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November 2024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2015460"/>
                  </a:ext>
                </a:extLst>
              </a:tr>
              <a:tr h="544143">
                <a:tc>
                  <a:txBody>
                    <a:bodyPr/>
                    <a:lstStyle/>
                    <a:p>
                      <a:r>
                        <a:rPr lang="en-US" dirty="0"/>
                        <a:t>Train technician about bonus structure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 / Foreman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April 1</a:t>
                      </a:r>
                      <a:r>
                        <a:rPr lang="en-US" baseline="30000" dirty="0"/>
                        <a:t>st</a:t>
                      </a:r>
                      <a:r>
                        <a:rPr lang="en-US" dirty="0"/>
                        <a:t>, 2024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35518"/>
                  </a:ext>
                </a:extLst>
              </a:tr>
              <a:tr h="544143">
                <a:tc>
                  <a:txBody>
                    <a:bodyPr/>
                    <a:lstStyle/>
                    <a:p>
                      <a:r>
                        <a:rPr lang="en-US" dirty="0"/>
                        <a:t>Implement technician ideas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 / Foreman / technicians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First of every month starting 03/01/2024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2903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81720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BD2B92F-49E0-D45D-07A6-8141476CEA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167B991-3228-6F8E-34E0-47FE02E4DC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3"/>
            <a:ext cx="12192001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056D1304-01EB-E45A-84CE-C4611B2AC7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73465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EDDABD34-C32F-2F64-FDDB-7E6E9B248E9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t="24818" r="-2" b="-2"/>
          <a:stretch/>
        </p:blipFill>
        <p:spPr>
          <a:xfrm>
            <a:off x="20" y="-1"/>
            <a:ext cx="12189789" cy="6873457"/>
          </a:xfrm>
          <a:prstGeom prst="rect">
            <a:avLst/>
          </a:prstGeom>
          <a:ln w="12700">
            <a:noFill/>
          </a:ln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39621320-C207-CFC1-B10C-C67A46BAF3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"/>
            <a:ext cx="12192000" cy="6857996"/>
            <a:chOff x="572" y="-1"/>
            <a:chExt cx="12192000" cy="6857996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CB600CD0-D3D0-DDE9-9424-906484E993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7" y="6276706"/>
              <a:ext cx="12189811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63BD7B8C-CC3F-52C9-EB40-CE9E45F66A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72" y="580876"/>
              <a:ext cx="12192000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496E334D-5C03-D5BF-1952-C81E91ABF5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rot="16200000">
              <a:off x="8134324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93BD831A-548F-468A-FFD1-A1FE07DB3F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rot="16200000">
              <a:off x="-2794261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Graphic 33">
              <a:extLst>
                <a:ext uri="{FF2B5EF4-FFF2-40B4-BE49-F238E27FC236}">
                  <a16:creationId xmlns:a16="http://schemas.microsoft.com/office/drawing/2014/main" id="{94CF1A6A-6CAC-C7DF-8D6F-502B95FB6B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277016" y="-1"/>
              <a:ext cx="3637968" cy="580875"/>
            </a:xfrm>
            <a:custGeom>
              <a:avLst/>
              <a:gdLst>
                <a:gd name="connsiteX0" fmla="*/ 0 w 2679858"/>
                <a:gd name="connsiteY0" fmla="*/ 4953 h 434911"/>
                <a:gd name="connsiteX1" fmla="*/ 1336548 w 2679858"/>
                <a:gd name="connsiteY1" fmla="*/ 434912 h 434911"/>
                <a:gd name="connsiteX2" fmla="*/ 2679859 w 2679858"/>
                <a:gd name="connsiteY2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9858" h="434911">
                  <a:moveTo>
                    <a:pt x="0" y="4953"/>
                  </a:moveTo>
                  <a:cubicBezTo>
                    <a:pt x="370427" y="274606"/>
                    <a:pt x="833723" y="434912"/>
                    <a:pt x="1336548" y="434912"/>
                  </a:cubicBezTo>
                  <a:cubicBezTo>
                    <a:pt x="1842326" y="434912"/>
                    <a:pt x="2308289" y="272701"/>
                    <a:pt x="2679859" y="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8" name="Graphic 33">
              <a:extLst>
                <a:ext uri="{FF2B5EF4-FFF2-40B4-BE49-F238E27FC236}">
                  <a16:creationId xmlns:a16="http://schemas.microsoft.com/office/drawing/2014/main" id="{F211F88B-B357-D6C5-BDFC-1CF2466F95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4305089" y="6276705"/>
              <a:ext cx="3581824" cy="581290"/>
            </a:xfrm>
            <a:custGeom>
              <a:avLst/>
              <a:gdLst>
                <a:gd name="connsiteX0" fmla="*/ 0 w 2679858"/>
                <a:gd name="connsiteY0" fmla="*/ 4953 h 434911"/>
                <a:gd name="connsiteX1" fmla="*/ 1336548 w 2679858"/>
                <a:gd name="connsiteY1" fmla="*/ 434912 h 434911"/>
                <a:gd name="connsiteX2" fmla="*/ 2679859 w 2679858"/>
                <a:gd name="connsiteY2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9858" h="434911">
                  <a:moveTo>
                    <a:pt x="0" y="4953"/>
                  </a:moveTo>
                  <a:cubicBezTo>
                    <a:pt x="370427" y="274606"/>
                    <a:pt x="833723" y="434912"/>
                    <a:pt x="1336548" y="434912"/>
                  </a:cubicBezTo>
                  <a:cubicBezTo>
                    <a:pt x="1842326" y="434912"/>
                    <a:pt x="2308289" y="272701"/>
                    <a:pt x="2679859" y="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A9DC3DB-9245-DC5B-5A74-19A81118CC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9291" y="634227"/>
            <a:ext cx="2650356" cy="784626"/>
          </a:xfrm>
        </p:spPr>
        <p:txBody>
          <a:bodyPr anchor="t">
            <a:normAutofit/>
          </a:bodyPr>
          <a:lstStyle/>
          <a:p>
            <a:pPr algn="ctr"/>
            <a:r>
              <a:rPr lang="en-US" sz="4000" dirty="0">
                <a:solidFill>
                  <a:srgbClr val="FFFFFF"/>
                </a:solidFill>
              </a:rPr>
              <a:t>Synopsis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530DA4-7500-D8C0-6C5E-0D9269800D5C}"/>
              </a:ext>
            </a:extLst>
          </p:cNvPr>
          <p:cNvSpPr txBox="1"/>
          <p:nvPr/>
        </p:nvSpPr>
        <p:spPr>
          <a:xfrm>
            <a:off x="1487424" y="1999488"/>
            <a:ext cx="9414180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We have a strong base in our service department, but there is still a large amount of</a:t>
            </a:r>
          </a:p>
          <a:p>
            <a:r>
              <a:rPr lang="en-US" dirty="0"/>
              <a:t>improvements that can be made. With the implementation of our technician bonus, we</a:t>
            </a:r>
          </a:p>
          <a:p>
            <a:r>
              <a:rPr lang="en-US" dirty="0"/>
              <a:t>can now start to push both our technicians and foremen to make a concerted effort to</a:t>
            </a:r>
          </a:p>
          <a:p>
            <a:r>
              <a:rPr lang="en-US" dirty="0"/>
              <a:t>focus on proficiency and </a:t>
            </a:r>
            <a:r>
              <a:rPr lang="en-US"/>
              <a:t>facility utilization. </a:t>
            </a:r>
            <a:r>
              <a:rPr lang="en-US" dirty="0"/>
              <a:t>This doesn’t come without the proper training</a:t>
            </a:r>
          </a:p>
          <a:p>
            <a:r>
              <a:rPr lang="en-US" dirty="0"/>
              <a:t>and focus on teamwork. For us to succeed, we all need to be bought in with the same</a:t>
            </a:r>
          </a:p>
          <a:p>
            <a:r>
              <a:rPr lang="en-US" dirty="0"/>
              <a:t>goal in mind. We will continue to implement ideas brought forward and respect the</a:t>
            </a:r>
          </a:p>
          <a:p>
            <a:r>
              <a:rPr lang="en-US" dirty="0"/>
              <a:t>recommendations made by all employees. </a:t>
            </a:r>
          </a:p>
        </p:txBody>
      </p:sp>
    </p:spTree>
    <p:extLst>
      <p:ext uri="{BB962C8B-B14F-4D97-AF65-F5344CB8AC3E}">
        <p14:creationId xmlns:p14="http://schemas.microsoft.com/office/powerpoint/2010/main" val="22204768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986A22-94F0-0822-51F0-3AC0E51D1B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2C08B46-9A93-9F57-9264-1714E03086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3"/>
            <a:ext cx="12192001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D5428A2E-6689-F966-1AC8-8BC6990B33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73465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8C9F6D04-549E-A8C8-505A-4236BE656C0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t="24818" r="-2" b="-2"/>
          <a:stretch/>
        </p:blipFill>
        <p:spPr>
          <a:xfrm>
            <a:off x="20" y="-1"/>
            <a:ext cx="12189789" cy="6873457"/>
          </a:xfrm>
          <a:prstGeom prst="rect">
            <a:avLst/>
          </a:prstGeom>
          <a:ln w="12700">
            <a:noFill/>
          </a:ln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D345D83A-1285-091C-63D6-66D871A53D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"/>
            <a:ext cx="12192000" cy="6857996"/>
            <a:chOff x="572" y="-1"/>
            <a:chExt cx="12192000" cy="6857996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C7F76E3F-B352-C8C1-A6A9-6E47ADD653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7" y="6276706"/>
              <a:ext cx="12189811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E8570F43-F8AD-AA33-A183-A706DD4358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72" y="580876"/>
              <a:ext cx="12192000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E997F889-6660-AE7F-D5CB-A4C5BC88E7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rot="16200000">
              <a:off x="8134324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D459A6CA-79DF-CF3D-E7F0-D8649937EE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rot="16200000">
              <a:off x="-2794261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Graphic 33">
              <a:extLst>
                <a:ext uri="{FF2B5EF4-FFF2-40B4-BE49-F238E27FC236}">
                  <a16:creationId xmlns:a16="http://schemas.microsoft.com/office/drawing/2014/main" id="{1DEBB9B7-B6E4-C234-6ADE-CE996013BD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277016" y="-1"/>
              <a:ext cx="3637968" cy="580875"/>
            </a:xfrm>
            <a:custGeom>
              <a:avLst/>
              <a:gdLst>
                <a:gd name="connsiteX0" fmla="*/ 0 w 2679858"/>
                <a:gd name="connsiteY0" fmla="*/ 4953 h 434911"/>
                <a:gd name="connsiteX1" fmla="*/ 1336548 w 2679858"/>
                <a:gd name="connsiteY1" fmla="*/ 434912 h 434911"/>
                <a:gd name="connsiteX2" fmla="*/ 2679859 w 2679858"/>
                <a:gd name="connsiteY2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9858" h="434911">
                  <a:moveTo>
                    <a:pt x="0" y="4953"/>
                  </a:moveTo>
                  <a:cubicBezTo>
                    <a:pt x="370427" y="274606"/>
                    <a:pt x="833723" y="434912"/>
                    <a:pt x="1336548" y="434912"/>
                  </a:cubicBezTo>
                  <a:cubicBezTo>
                    <a:pt x="1842326" y="434912"/>
                    <a:pt x="2308289" y="272701"/>
                    <a:pt x="2679859" y="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8" name="Graphic 33">
              <a:extLst>
                <a:ext uri="{FF2B5EF4-FFF2-40B4-BE49-F238E27FC236}">
                  <a16:creationId xmlns:a16="http://schemas.microsoft.com/office/drawing/2014/main" id="{C6EB7990-478C-0B43-28A9-C7136180A0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4305089" y="6276705"/>
              <a:ext cx="3581824" cy="581290"/>
            </a:xfrm>
            <a:custGeom>
              <a:avLst/>
              <a:gdLst>
                <a:gd name="connsiteX0" fmla="*/ 0 w 2679858"/>
                <a:gd name="connsiteY0" fmla="*/ 4953 h 434911"/>
                <a:gd name="connsiteX1" fmla="*/ 1336548 w 2679858"/>
                <a:gd name="connsiteY1" fmla="*/ 434912 h 434911"/>
                <a:gd name="connsiteX2" fmla="*/ 2679859 w 2679858"/>
                <a:gd name="connsiteY2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9858" h="434911">
                  <a:moveTo>
                    <a:pt x="0" y="4953"/>
                  </a:moveTo>
                  <a:cubicBezTo>
                    <a:pt x="370427" y="274606"/>
                    <a:pt x="833723" y="434912"/>
                    <a:pt x="1336548" y="434912"/>
                  </a:cubicBezTo>
                  <a:cubicBezTo>
                    <a:pt x="1842326" y="434912"/>
                    <a:pt x="2308289" y="272701"/>
                    <a:pt x="2679859" y="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7832A86-A102-9460-6B4A-3A62301C33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72547" y="733413"/>
            <a:ext cx="7151357" cy="2387600"/>
          </a:xfrm>
        </p:spPr>
        <p:txBody>
          <a:bodyPr anchor="t">
            <a:normAutofit/>
          </a:bodyPr>
          <a:lstStyle/>
          <a:p>
            <a:pPr algn="ctr"/>
            <a:r>
              <a:rPr lang="en-US" dirty="0">
                <a:solidFill>
                  <a:srgbClr val="FFFFFF"/>
                </a:solidFill>
              </a:rPr>
              <a:t>Cost of Labor Analysis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818558F-C68C-E81A-2374-EC53732731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6902" y="2088752"/>
            <a:ext cx="5458577" cy="2387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7FC5EFE-E831-6F43-8F76-8B27CD519277}"/>
              </a:ext>
            </a:extLst>
          </p:cNvPr>
          <p:cNvSpPr txBox="1"/>
          <p:nvPr/>
        </p:nvSpPr>
        <p:spPr>
          <a:xfrm>
            <a:off x="757817" y="1695184"/>
            <a:ext cx="511185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Currently have 60% customer sales with only a 70.09% GP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dirty="0"/>
              <a:t>Raised labor rate from $184.00 to $194.00 in Jan 24 to improve GP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dirty="0"/>
              <a:t>Plan to improve technician proficiency to increase GP through tech bonus</a:t>
            </a:r>
          </a:p>
          <a:p>
            <a:pPr marL="1200150" lvl="2" indent="-285750">
              <a:buFont typeface="Wingdings" panose="05000000000000000000" pitchFamily="2" charset="2"/>
              <a:buChar char="q"/>
            </a:pPr>
            <a:r>
              <a:rPr lang="en-US" dirty="0"/>
              <a:t>Share repair time expectations with technicians and hold technicians accountable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Currently have high warranty % sales contribution with low GP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dirty="0"/>
              <a:t>Increase warranty labor rate by end of February 24 to increase GP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dirty="0"/>
              <a:t>Focus on customer work instead of warranty by implementing courtesy inspection sheets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E2A593-0A19-56E3-AC11-090752770261}"/>
              </a:ext>
            </a:extLst>
          </p:cNvPr>
          <p:cNvSpPr txBox="1"/>
          <p:nvPr/>
        </p:nvSpPr>
        <p:spPr>
          <a:xfrm>
            <a:off x="5993366" y="4899443"/>
            <a:ext cx="567463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We will review technician proficiency weekly and</a:t>
            </a:r>
          </a:p>
          <a:p>
            <a:r>
              <a:rPr lang="en-US" dirty="0"/>
              <a:t>also review customer/warranty mix each month until</a:t>
            </a:r>
          </a:p>
          <a:p>
            <a:r>
              <a:rPr lang="en-US" dirty="0"/>
              <a:t>70% retail is met through increased customer focus.</a:t>
            </a:r>
          </a:p>
        </p:txBody>
      </p:sp>
    </p:spTree>
    <p:extLst>
      <p:ext uri="{BB962C8B-B14F-4D97-AF65-F5344CB8AC3E}">
        <p14:creationId xmlns:p14="http://schemas.microsoft.com/office/powerpoint/2010/main" val="22543572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00680EA-FC41-919E-06F6-7734639738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CADC2A0-539D-B2DE-A80B-DD101FE95E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3"/>
            <a:ext cx="12192001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B829C346-A43A-DD4B-EE6D-4C7607F046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73465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08C2AAE0-8ED2-89CA-6596-C376CEA7E3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t="24818" r="-2" b="-2"/>
          <a:stretch/>
        </p:blipFill>
        <p:spPr>
          <a:xfrm>
            <a:off x="20" y="-1"/>
            <a:ext cx="12189789" cy="6873457"/>
          </a:xfrm>
          <a:prstGeom prst="rect">
            <a:avLst/>
          </a:prstGeom>
          <a:ln w="12700">
            <a:noFill/>
          </a:ln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F52606DB-F6F2-42C7-CF45-E50897218A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"/>
            <a:ext cx="12192000" cy="6857996"/>
            <a:chOff x="572" y="-1"/>
            <a:chExt cx="12192000" cy="6857996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BDDA03A0-0FE7-117C-F439-8FB8B55F84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7" y="6276706"/>
              <a:ext cx="12189811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AB9D4C3A-6B4B-61AA-7136-278D4ADF59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72" y="580876"/>
              <a:ext cx="12192000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12A88DE0-F40D-2A4E-FDE0-B804AD14C5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rot="16200000">
              <a:off x="8134324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6D0B3E3-3DD1-6291-7760-971CA69D28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rot="16200000">
              <a:off x="-2794261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Graphic 33">
              <a:extLst>
                <a:ext uri="{FF2B5EF4-FFF2-40B4-BE49-F238E27FC236}">
                  <a16:creationId xmlns:a16="http://schemas.microsoft.com/office/drawing/2014/main" id="{0FF29900-90D4-A12B-18C0-FBD89EB535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277016" y="-1"/>
              <a:ext cx="3637968" cy="580875"/>
            </a:xfrm>
            <a:custGeom>
              <a:avLst/>
              <a:gdLst>
                <a:gd name="connsiteX0" fmla="*/ 0 w 2679858"/>
                <a:gd name="connsiteY0" fmla="*/ 4953 h 434911"/>
                <a:gd name="connsiteX1" fmla="*/ 1336548 w 2679858"/>
                <a:gd name="connsiteY1" fmla="*/ 434912 h 434911"/>
                <a:gd name="connsiteX2" fmla="*/ 2679859 w 2679858"/>
                <a:gd name="connsiteY2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9858" h="434911">
                  <a:moveTo>
                    <a:pt x="0" y="4953"/>
                  </a:moveTo>
                  <a:cubicBezTo>
                    <a:pt x="370427" y="274606"/>
                    <a:pt x="833723" y="434912"/>
                    <a:pt x="1336548" y="434912"/>
                  </a:cubicBezTo>
                  <a:cubicBezTo>
                    <a:pt x="1842326" y="434912"/>
                    <a:pt x="2308289" y="272701"/>
                    <a:pt x="2679859" y="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8" name="Graphic 33">
              <a:extLst>
                <a:ext uri="{FF2B5EF4-FFF2-40B4-BE49-F238E27FC236}">
                  <a16:creationId xmlns:a16="http://schemas.microsoft.com/office/drawing/2014/main" id="{16380280-E405-C875-9F10-87C4036F74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4305089" y="6276705"/>
              <a:ext cx="3581824" cy="581290"/>
            </a:xfrm>
            <a:custGeom>
              <a:avLst/>
              <a:gdLst>
                <a:gd name="connsiteX0" fmla="*/ 0 w 2679858"/>
                <a:gd name="connsiteY0" fmla="*/ 4953 h 434911"/>
                <a:gd name="connsiteX1" fmla="*/ 1336548 w 2679858"/>
                <a:gd name="connsiteY1" fmla="*/ 434912 h 434911"/>
                <a:gd name="connsiteX2" fmla="*/ 2679859 w 2679858"/>
                <a:gd name="connsiteY2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9858" h="434911">
                  <a:moveTo>
                    <a:pt x="0" y="4953"/>
                  </a:moveTo>
                  <a:cubicBezTo>
                    <a:pt x="370427" y="274606"/>
                    <a:pt x="833723" y="434912"/>
                    <a:pt x="1336548" y="434912"/>
                  </a:cubicBezTo>
                  <a:cubicBezTo>
                    <a:pt x="1842326" y="434912"/>
                    <a:pt x="2308289" y="272701"/>
                    <a:pt x="2679859" y="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F4D0D3B-B5E2-F197-22C9-3632DE562F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8148" y="580877"/>
            <a:ext cx="6409611" cy="784626"/>
          </a:xfrm>
        </p:spPr>
        <p:txBody>
          <a:bodyPr anchor="t">
            <a:normAutofit/>
          </a:bodyPr>
          <a:lstStyle/>
          <a:p>
            <a:pPr algn="ctr"/>
            <a:r>
              <a:rPr lang="en-US" sz="4000" dirty="0">
                <a:solidFill>
                  <a:srgbClr val="FFFFFF"/>
                </a:solidFill>
              </a:rPr>
              <a:t>Changes in Expense Structure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8621EA-39AC-CB66-F9C8-14AE477AAFBF}"/>
              </a:ext>
            </a:extLst>
          </p:cNvPr>
          <p:cNvSpPr txBox="1"/>
          <p:nvPr/>
        </p:nvSpPr>
        <p:spPr>
          <a:xfrm>
            <a:off x="757817" y="1695184"/>
            <a:ext cx="594778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We currently have a heavy focus on keeping expenses down by controlling idle, building maintenance and training time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We plan on improving by implementing all our expense RO’s into our DOC for better monitoring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dirty="0"/>
              <a:t>This will help us to find when technicians are clocking onto training / building maintenance instead of applying time to income generating RO’s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Our goal would be to reduce our personnel expense by becoming more proficient thus reducing the need to overtime. We currently spend around 20+ </a:t>
            </a:r>
            <a:r>
              <a:rPr lang="en-US" dirty="0" err="1"/>
              <a:t>hrs</a:t>
            </a:r>
            <a:r>
              <a:rPr lang="en-US" dirty="0"/>
              <a:t> per pay period on overtime for technicians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dirty="0"/>
              <a:t>By focusing on technician proficiency, we can reach our goal of reducing OT to under 5 </a:t>
            </a:r>
            <a:r>
              <a:rPr lang="en-US" dirty="0" err="1"/>
              <a:t>hrs</a:t>
            </a:r>
            <a:r>
              <a:rPr lang="en-US" dirty="0"/>
              <a:t> per pay period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7EB1D0-F8C7-4881-331A-72D66E88BED2}"/>
              </a:ext>
            </a:extLst>
          </p:cNvPr>
          <p:cNvSpPr txBox="1"/>
          <p:nvPr/>
        </p:nvSpPr>
        <p:spPr>
          <a:xfrm>
            <a:off x="7079650" y="3818842"/>
            <a:ext cx="463023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We will monitor our technician OT pay on a bi-weekly basis and review their proficiency with the foreperson to ensure proper planning and execution is happening in the shop each.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8A6CC3C-3AE9-306A-EDF8-136AEF8F5F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9951" y="638087"/>
            <a:ext cx="4417470" cy="2564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7938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E106C7-B9D1-172B-63C1-F88BEED92B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7FFE2B2-6138-F3A8-3FC4-9ADA3587FD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3"/>
            <a:ext cx="12192001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DFAAD39D-8CEA-4DC1-6424-106ADFBBBE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73465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5EC961E8-5B95-2534-3405-FFA9CB3AFCA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t="24818" r="-2" b="-2"/>
          <a:stretch/>
        </p:blipFill>
        <p:spPr>
          <a:xfrm>
            <a:off x="20" y="-1"/>
            <a:ext cx="12189789" cy="6873457"/>
          </a:xfrm>
          <a:prstGeom prst="rect">
            <a:avLst/>
          </a:prstGeom>
          <a:ln w="12700">
            <a:noFill/>
          </a:ln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3A5B246A-BA07-4813-82CB-DDB9D1D50A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"/>
            <a:ext cx="12192000" cy="6857996"/>
            <a:chOff x="572" y="-1"/>
            <a:chExt cx="12192000" cy="6857996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CB1FCE23-168E-3880-12BA-41D4C9F918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7" y="6276706"/>
              <a:ext cx="12189811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FE1378C1-7D6D-6451-86E0-E5A4CC506C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72" y="580876"/>
              <a:ext cx="12192000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36CB8AFA-43C2-2DC3-6AF4-0E9029BFA6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rot="16200000">
              <a:off x="8134324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A2CE1575-CE2C-A4B5-AAF8-90356E6C8D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rot="16200000">
              <a:off x="-2794261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Graphic 33">
              <a:extLst>
                <a:ext uri="{FF2B5EF4-FFF2-40B4-BE49-F238E27FC236}">
                  <a16:creationId xmlns:a16="http://schemas.microsoft.com/office/drawing/2014/main" id="{F12F2723-9472-FA48-827D-EB89F9B262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277016" y="-1"/>
              <a:ext cx="3637968" cy="580875"/>
            </a:xfrm>
            <a:custGeom>
              <a:avLst/>
              <a:gdLst>
                <a:gd name="connsiteX0" fmla="*/ 0 w 2679858"/>
                <a:gd name="connsiteY0" fmla="*/ 4953 h 434911"/>
                <a:gd name="connsiteX1" fmla="*/ 1336548 w 2679858"/>
                <a:gd name="connsiteY1" fmla="*/ 434912 h 434911"/>
                <a:gd name="connsiteX2" fmla="*/ 2679859 w 2679858"/>
                <a:gd name="connsiteY2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9858" h="434911">
                  <a:moveTo>
                    <a:pt x="0" y="4953"/>
                  </a:moveTo>
                  <a:cubicBezTo>
                    <a:pt x="370427" y="274606"/>
                    <a:pt x="833723" y="434912"/>
                    <a:pt x="1336548" y="434912"/>
                  </a:cubicBezTo>
                  <a:cubicBezTo>
                    <a:pt x="1842326" y="434912"/>
                    <a:pt x="2308289" y="272701"/>
                    <a:pt x="2679859" y="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8" name="Graphic 33">
              <a:extLst>
                <a:ext uri="{FF2B5EF4-FFF2-40B4-BE49-F238E27FC236}">
                  <a16:creationId xmlns:a16="http://schemas.microsoft.com/office/drawing/2014/main" id="{13712F9A-4D82-C64E-1F88-DBD07E9572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4305089" y="6276705"/>
              <a:ext cx="3581824" cy="581290"/>
            </a:xfrm>
            <a:custGeom>
              <a:avLst/>
              <a:gdLst>
                <a:gd name="connsiteX0" fmla="*/ 0 w 2679858"/>
                <a:gd name="connsiteY0" fmla="*/ 4953 h 434911"/>
                <a:gd name="connsiteX1" fmla="*/ 1336548 w 2679858"/>
                <a:gd name="connsiteY1" fmla="*/ 434912 h 434911"/>
                <a:gd name="connsiteX2" fmla="*/ 2679859 w 2679858"/>
                <a:gd name="connsiteY2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9858" h="434911">
                  <a:moveTo>
                    <a:pt x="0" y="4953"/>
                  </a:moveTo>
                  <a:cubicBezTo>
                    <a:pt x="370427" y="274606"/>
                    <a:pt x="833723" y="434912"/>
                    <a:pt x="1336548" y="434912"/>
                  </a:cubicBezTo>
                  <a:cubicBezTo>
                    <a:pt x="1842326" y="434912"/>
                    <a:pt x="2308289" y="272701"/>
                    <a:pt x="2679859" y="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7B563DF-BAED-12F1-83E8-BB648BB608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43266" y="577676"/>
            <a:ext cx="6409611" cy="784626"/>
          </a:xfrm>
        </p:spPr>
        <p:txBody>
          <a:bodyPr anchor="t">
            <a:normAutofit/>
          </a:bodyPr>
          <a:lstStyle/>
          <a:p>
            <a:pPr algn="ctr"/>
            <a:r>
              <a:rPr lang="en-US" sz="4000" dirty="0">
                <a:solidFill>
                  <a:srgbClr val="FFFFFF"/>
                </a:solidFill>
              </a:rPr>
              <a:t>Productivity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A9C520-2F30-7F38-7DA2-997D1748B484}"/>
              </a:ext>
            </a:extLst>
          </p:cNvPr>
          <p:cNvSpPr txBox="1"/>
          <p:nvPr/>
        </p:nvSpPr>
        <p:spPr>
          <a:xfrm>
            <a:off x="757820" y="1152226"/>
            <a:ext cx="5338179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Sitting at 85.95% proficiency is not something we aim to keep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Our goal is to improve our proficiency to at least 95% by end of Q2 2024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To improve proficiency, we will start by making sure each technician knows the allotted time allowed for each job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dirty="0"/>
              <a:t>We will also focus on the flow of the shop and ensure technicians are taking minimal steps to get their tooling and parts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dirty="0"/>
              <a:t>We will properly track training for new jobs by creating the expectation of what is training before the job starts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To evaluate these changes, we will be running the ATD spreadsheet each month that we get our Paccar statement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We will also track proficiency in our DMS weekly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endParaRPr lang="en-US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29E7112C-0877-E580-9572-9674C1D99E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7017" y="1494386"/>
            <a:ext cx="5197163" cy="3884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1115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8900DA9-8ABB-9203-2A5F-A29304E6D1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D3AF1E9-987B-61DF-A45C-EB02BE9900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3"/>
            <a:ext cx="12192001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13AB84E9-CD75-86EF-7D15-0F7E4D1119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73465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50CAE1FE-F490-E88B-7A7D-769B416497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t="24818" r="-2" b="-2"/>
          <a:stretch/>
        </p:blipFill>
        <p:spPr>
          <a:xfrm>
            <a:off x="20" y="-1"/>
            <a:ext cx="12189789" cy="6873457"/>
          </a:xfrm>
          <a:prstGeom prst="rect">
            <a:avLst/>
          </a:prstGeom>
          <a:ln w="12700">
            <a:noFill/>
          </a:ln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05992A4A-9710-561B-0BA9-6AD7525566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"/>
            <a:ext cx="12192000" cy="6857996"/>
            <a:chOff x="572" y="-1"/>
            <a:chExt cx="12192000" cy="6857996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69F911C3-F309-D8A0-50E2-8387E8C495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7" y="6276706"/>
              <a:ext cx="12189811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1A39775B-7B40-3F9D-10BE-34C1C9B711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72" y="580876"/>
              <a:ext cx="12192000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3C72B4D3-8810-9156-8777-7A370CB4B6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rot="16200000">
              <a:off x="8134324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FCFE8B54-E84F-30BF-C870-6101B10028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rot="16200000">
              <a:off x="-2794261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Graphic 33">
              <a:extLst>
                <a:ext uri="{FF2B5EF4-FFF2-40B4-BE49-F238E27FC236}">
                  <a16:creationId xmlns:a16="http://schemas.microsoft.com/office/drawing/2014/main" id="{F8C514D7-4194-14E7-A02F-01D6A9A58B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277016" y="-1"/>
              <a:ext cx="3637968" cy="580875"/>
            </a:xfrm>
            <a:custGeom>
              <a:avLst/>
              <a:gdLst>
                <a:gd name="connsiteX0" fmla="*/ 0 w 2679858"/>
                <a:gd name="connsiteY0" fmla="*/ 4953 h 434911"/>
                <a:gd name="connsiteX1" fmla="*/ 1336548 w 2679858"/>
                <a:gd name="connsiteY1" fmla="*/ 434912 h 434911"/>
                <a:gd name="connsiteX2" fmla="*/ 2679859 w 2679858"/>
                <a:gd name="connsiteY2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9858" h="434911">
                  <a:moveTo>
                    <a:pt x="0" y="4953"/>
                  </a:moveTo>
                  <a:cubicBezTo>
                    <a:pt x="370427" y="274606"/>
                    <a:pt x="833723" y="434912"/>
                    <a:pt x="1336548" y="434912"/>
                  </a:cubicBezTo>
                  <a:cubicBezTo>
                    <a:pt x="1842326" y="434912"/>
                    <a:pt x="2308289" y="272701"/>
                    <a:pt x="2679859" y="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8" name="Graphic 33">
              <a:extLst>
                <a:ext uri="{FF2B5EF4-FFF2-40B4-BE49-F238E27FC236}">
                  <a16:creationId xmlns:a16="http://schemas.microsoft.com/office/drawing/2014/main" id="{A06D26D5-B808-46A7-BBA0-66B4FDFDA6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4305089" y="6276705"/>
              <a:ext cx="3581824" cy="581290"/>
            </a:xfrm>
            <a:custGeom>
              <a:avLst/>
              <a:gdLst>
                <a:gd name="connsiteX0" fmla="*/ 0 w 2679858"/>
                <a:gd name="connsiteY0" fmla="*/ 4953 h 434911"/>
                <a:gd name="connsiteX1" fmla="*/ 1336548 w 2679858"/>
                <a:gd name="connsiteY1" fmla="*/ 434912 h 434911"/>
                <a:gd name="connsiteX2" fmla="*/ 2679859 w 2679858"/>
                <a:gd name="connsiteY2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9858" h="434911">
                  <a:moveTo>
                    <a:pt x="0" y="4953"/>
                  </a:moveTo>
                  <a:cubicBezTo>
                    <a:pt x="370427" y="274606"/>
                    <a:pt x="833723" y="434912"/>
                    <a:pt x="1336548" y="434912"/>
                  </a:cubicBezTo>
                  <a:cubicBezTo>
                    <a:pt x="1842326" y="434912"/>
                    <a:pt x="2308289" y="272701"/>
                    <a:pt x="2679859" y="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AD30618-7822-7EFE-F5E5-FE5A2A0106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8148" y="577676"/>
            <a:ext cx="4453644" cy="784626"/>
          </a:xfrm>
        </p:spPr>
        <p:txBody>
          <a:bodyPr anchor="t">
            <a:normAutofit/>
          </a:bodyPr>
          <a:lstStyle/>
          <a:p>
            <a:pPr algn="ctr"/>
            <a:r>
              <a:rPr lang="en-US" sz="4000" dirty="0">
                <a:solidFill>
                  <a:srgbClr val="FFFFFF"/>
                </a:solidFill>
              </a:rPr>
              <a:t>Facility Utilization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7F6029C-F949-A96B-CE5F-DC3FFA86C9FE}"/>
              </a:ext>
            </a:extLst>
          </p:cNvPr>
          <p:cNvSpPr txBox="1"/>
          <p:nvPr/>
        </p:nvSpPr>
        <p:spPr>
          <a:xfrm>
            <a:off x="757820" y="1313067"/>
            <a:ext cx="6003771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With our facility only being utilized at a whopping 41.65% rate, this required investigation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dirty="0"/>
              <a:t>We found that our night shift was severely under utilized often only having 2 techs working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dirty="0"/>
              <a:t>We also found our dayshift required more work to stay busy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Our goal was to have a minimum of 4 techs working each night starting in Jan 2024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dirty="0"/>
              <a:t>We have reached that goal and now we are working to properly balance our workload</a:t>
            </a:r>
          </a:p>
          <a:p>
            <a:pPr marL="1200150" lvl="2" indent="-285750">
              <a:buFont typeface="Wingdings" panose="05000000000000000000" pitchFamily="2" charset="2"/>
              <a:buChar char="q"/>
            </a:pPr>
            <a:r>
              <a:rPr lang="en-US" dirty="0"/>
              <a:t>We are focusing on determining the hours required for each job to properly schedule in 80% while leaving 20% for walk ins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We will evaluate our changes by daily reviewing our workload in the shop and monthly producing our facility utilization numbers to review with service advisors and shop forepersons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0BFEBAD-4803-C34B-4E77-8E5B0CEBEC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0121" y="1517171"/>
            <a:ext cx="4544059" cy="3839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0328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0F58FE-632D-A15F-6836-9A8D70AD6A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A6BD503-CBE1-1FA2-B778-AE847442AB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3"/>
            <a:ext cx="12192001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1EB2C3B6-A1BA-4BDB-5A0E-EF7DD394A3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73465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D43345D4-6DFC-48D0-CAB3-2B1C8426D4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t="24818" r="-2" b="-2"/>
          <a:stretch/>
        </p:blipFill>
        <p:spPr>
          <a:xfrm>
            <a:off x="20" y="-1"/>
            <a:ext cx="12189789" cy="6873457"/>
          </a:xfrm>
          <a:prstGeom prst="rect">
            <a:avLst/>
          </a:prstGeom>
          <a:ln w="12700">
            <a:noFill/>
          </a:ln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FC9704A2-E105-219F-C634-0C1C237E97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"/>
            <a:ext cx="12192000" cy="6857996"/>
            <a:chOff x="572" y="-1"/>
            <a:chExt cx="12192000" cy="6857996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13DD6747-773D-8D77-7850-400D921E65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7" y="6276706"/>
              <a:ext cx="12189811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91FDC2A4-57EF-AEA5-9B4B-2930D16202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72" y="580876"/>
              <a:ext cx="12192000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AB078636-7CC0-5752-28E9-B5814720CD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rot="16200000">
              <a:off x="8134324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D88AF47E-C53A-6470-600A-F422DE1170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rot="16200000">
              <a:off x="-2794261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Graphic 33">
              <a:extLst>
                <a:ext uri="{FF2B5EF4-FFF2-40B4-BE49-F238E27FC236}">
                  <a16:creationId xmlns:a16="http://schemas.microsoft.com/office/drawing/2014/main" id="{844F0FEA-F8B0-F551-1129-4843227AE0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277016" y="-1"/>
              <a:ext cx="3637968" cy="580875"/>
            </a:xfrm>
            <a:custGeom>
              <a:avLst/>
              <a:gdLst>
                <a:gd name="connsiteX0" fmla="*/ 0 w 2679858"/>
                <a:gd name="connsiteY0" fmla="*/ 4953 h 434911"/>
                <a:gd name="connsiteX1" fmla="*/ 1336548 w 2679858"/>
                <a:gd name="connsiteY1" fmla="*/ 434912 h 434911"/>
                <a:gd name="connsiteX2" fmla="*/ 2679859 w 2679858"/>
                <a:gd name="connsiteY2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9858" h="434911">
                  <a:moveTo>
                    <a:pt x="0" y="4953"/>
                  </a:moveTo>
                  <a:cubicBezTo>
                    <a:pt x="370427" y="274606"/>
                    <a:pt x="833723" y="434912"/>
                    <a:pt x="1336548" y="434912"/>
                  </a:cubicBezTo>
                  <a:cubicBezTo>
                    <a:pt x="1842326" y="434912"/>
                    <a:pt x="2308289" y="272701"/>
                    <a:pt x="2679859" y="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8" name="Graphic 33">
              <a:extLst>
                <a:ext uri="{FF2B5EF4-FFF2-40B4-BE49-F238E27FC236}">
                  <a16:creationId xmlns:a16="http://schemas.microsoft.com/office/drawing/2014/main" id="{0E49EBC2-6970-500B-8966-849F6ABFB5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4305089" y="6276705"/>
              <a:ext cx="3581824" cy="581290"/>
            </a:xfrm>
            <a:custGeom>
              <a:avLst/>
              <a:gdLst>
                <a:gd name="connsiteX0" fmla="*/ 0 w 2679858"/>
                <a:gd name="connsiteY0" fmla="*/ 4953 h 434911"/>
                <a:gd name="connsiteX1" fmla="*/ 1336548 w 2679858"/>
                <a:gd name="connsiteY1" fmla="*/ 434912 h 434911"/>
                <a:gd name="connsiteX2" fmla="*/ 2679859 w 2679858"/>
                <a:gd name="connsiteY2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9858" h="434911">
                  <a:moveTo>
                    <a:pt x="0" y="4953"/>
                  </a:moveTo>
                  <a:cubicBezTo>
                    <a:pt x="370427" y="274606"/>
                    <a:pt x="833723" y="434912"/>
                    <a:pt x="1336548" y="434912"/>
                  </a:cubicBezTo>
                  <a:cubicBezTo>
                    <a:pt x="1842326" y="434912"/>
                    <a:pt x="2308289" y="272701"/>
                    <a:pt x="2679859" y="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9B4F5C8-363F-2F49-F82D-2DA2B631D8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68092" y="543568"/>
            <a:ext cx="4453644" cy="784626"/>
          </a:xfrm>
        </p:spPr>
        <p:txBody>
          <a:bodyPr anchor="t">
            <a:normAutofit/>
          </a:bodyPr>
          <a:lstStyle/>
          <a:p>
            <a:pPr algn="ctr"/>
            <a:r>
              <a:rPr lang="en-US" sz="4000" dirty="0">
                <a:solidFill>
                  <a:srgbClr val="FFFFFF"/>
                </a:solidFill>
              </a:rPr>
              <a:t>Training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9141DE-A893-3186-7FF5-8921F968BBC2}"/>
              </a:ext>
            </a:extLst>
          </p:cNvPr>
          <p:cNvSpPr txBox="1"/>
          <p:nvPr/>
        </p:nvSpPr>
        <p:spPr>
          <a:xfrm>
            <a:off x="2124508" y="2115957"/>
            <a:ext cx="7947815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We are currently sitting at 99.67% of training thanks to new training courses being introduced in 2024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Minimum standard is 100% training at all times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Our plan to maintain minimum standards is to hold strong with making the service technician bonus qualifier being at 100% of training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dirty="0"/>
              <a:t>Also, for any new hires, they do not get their full technician wage until they have reached 100% training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Training Technicians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dirty="0"/>
              <a:t>Send yearly to OEM training courses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Training Service Advisors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dirty="0"/>
              <a:t>Send to NADA advisor training and OEM advisor training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Training Service Managers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dirty="0"/>
              <a:t>Send to NADA service week and send yearly to leadership training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B570F56-3040-C8FF-065F-22802A9F8A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773" y="1341081"/>
            <a:ext cx="10703285" cy="555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7162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D0304D8-86C8-7B0D-A9D6-526304143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A25F779-28E2-1DE3-FCE7-104EF21BFF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3"/>
            <a:ext cx="12192001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D469534F-56E8-1B09-216F-793067FDF1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73465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4FC65504-1B3A-E6DA-60CE-F7CB53EB9D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t="24818" r="-2" b="-2"/>
          <a:stretch/>
        </p:blipFill>
        <p:spPr>
          <a:xfrm>
            <a:off x="0" y="8"/>
            <a:ext cx="12189789" cy="6873457"/>
          </a:xfrm>
          <a:prstGeom prst="rect">
            <a:avLst/>
          </a:prstGeom>
          <a:ln w="12700">
            <a:noFill/>
          </a:ln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4D70A81D-9E1E-53C5-8376-4178FE36D4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"/>
            <a:ext cx="12192000" cy="6857996"/>
            <a:chOff x="572" y="-1"/>
            <a:chExt cx="12192000" cy="6857996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64FE93C-9916-EE66-2862-1EE7F4AF05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7" y="6276706"/>
              <a:ext cx="12189811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4B74A6A-DD1A-142A-94BC-FD4098705D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72" y="580876"/>
              <a:ext cx="12192000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40A52808-2B65-7E36-8A1E-7A2FE48B2B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rot="16200000">
              <a:off x="8134324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EDE886B9-324C-233C-2042-0B07703BAE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rot="16200000">
              <a:off x="-2794261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Graphic 33">
              <a:extLst>
                <a:ext uri="{FF2B5EF4-FFF2-40B4-BE49-F238E27FC236}">
                  <a16:creationId xmlns:a16="http://schemas.microsoft.com/office/drawing/2014/main" id="{47D8465F-3C2C-5CC2-9B10-8AEF879136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277016" y="-1"/>
              <a:ext cx="3637968" cy="580875"/>
            </a:xfrm>
            <a:custGeom>
              <a:avLst/>
              <a:gdLst>
                <a:gd name="connsiteX0" fmla="*/ 0 w 2679858"/>
                <a:gd name="connsiteY0" fmla="*/ 4953 h 434911"/>
                <a:gd name="connsiteX1" fmla="*/ 1336548 w 2679858"/>
                <a:gd name="connsiteY1" fmla="*/ 434912 h 434911"/>
                <a:gd name="connsiteX2" fmla="*/ 2679859 w 2679858"/>
                <a:gd name="connsiteY2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9858" h="434911">
                  <a:moveTo>
                    <a:pt x="0" y="4953"/>
                  </a:moveTo>
                  <a:cubicBezTo>
                    <a:pt x="370427" y="274606"/>
                    <a:pt x="833723" y="434912"/>
                    <a:pt x="1336548" y="434912"/>
                  </a:cubicBezTo>
                  <a:cubicBezTo>
                    <a:pt x="1842326" y="434912"/>
                    <a:pt x="2308289" y="272701"/>
                    <a:pt x="2679859" y="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8" name="Graphic 33">
              <a:extLst>
                <a:ext uri="{FF2B5EF4-FFF2-40B4-BE49-F238E27FC236}">
                  <a16:creationId xmlns:a16="http://schemas.microsoft.com/office/drawing/2014/main" id="{782B7C11-58F7-F14F-8530-D9E0090F9D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4305089" y="6276705"/>
              <a:ext cx="3581824" cy="581290"/>
            </a:xfrm>
            <a:custGeom>
              <a:avLst/>
              <a:gdLst>
                <a:gd name="connsiteX0" fmla="*/ 0 w 2679858"/>
                <a:gd name="connsiteY0" fmla="*/ 4953 h 434911"/>
                <a:gd name="connsiteX1" fmla="*/ 1336548 w 2679858"/>
                <a:gd name="connsiteY1" fmla="*/ 434912 h 434911"/>
                <a:gd name="connsiteX2" fmla="*/ 2679859 w 2679858"/>
                <a:gd name="connsiteY2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9858" h="434911">
                  <a:moveTo>
                    <a:pt x="0" y="4953"/>
                  </a:moveTo>
                  <a:cubicBezTo>
                    <a:pt x="370427" y="274606"/>
                    <a:pt x="833723" y="434912"/>
                    <a:pt x="1336548" y="434912"/>
                  </a:cubicBezTo>
                  <a:cubicBezTo>
                    <a:pt x="1842326" y="434912"/>
                    <a:pt x="2308289" y="272701"/>
                    <a:pt x="2679859" y="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47780CB-3A02-B9E7-0C67-8B208AF44E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68092" y="543568"/>
            <a:ext cx="4453644" cy="784626"/>
          </a:xfrm>
        </p:spPr>
        <p:txBody>
          <a:bodyPr anchor="t">
            <a:normAutofit fontScale="90000"/>
          </a:bodyPr>
          <a:lstStyle/>
          <a:p>
            <a:pPr algn="ctr"/>
            <a:r>
              <a:rPr lang="en-US" sz="4000" dirty="0">
                <a:solidFill>
                  <a:srgbClr val="FFFFFF"/>
                </a:solidFill>
              </a:rPr>
              <a:t>SWOT Analysis - Strengths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EC5EE12-3187-95C3-9CFD-518886F31414}"/>
              </a:ext>
            </a:extLst>
          </p:cNvPr>
          <p:cNvSpPr txBox="1"/>
          <p:nvPr/>
        </p:nvSpPr>
        <p:spPr>
          <a:xfrm>
            <a:off x="874667" y="2398721"/>
            <a:ext cx="9651232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400" dirty="0"/>
              <a:t>Ability to work as a team between departments and management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400" dirty="0"/>
              <a:t>Younger crew not afraid of changes / trying new things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400" dirty="0"/>
              <a:t> Great culture and support within the branch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400" dirty="0"/>
              <a:t>Customer is always looked after and relationships are </a:t>
            </a:r>
            <a:r>
              <a:rPr lang="en-US" sz="2400" dirty="0" err="1"/>
              <a:t>stron</a:t>
            </a:r>
            <a:endParaRPr lang="en-US" sz="2400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400" dirty="0"/>
              <a:t>Senior technicians willing to share knowledge and train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400" dirty="0"/>
              <a:t>Understanding management that works to strengthen team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08977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5FCB02-55FF-3BD4-5528-A6934DE1B2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4CC64E8-78C4-AB22-FD74-737884734B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3"/>
            <a:ext cx="12192001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955E7C6B-D38D-B52A-AB2D-746FEAAF0A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73465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CB58C860-0CAB-5FC9-0B06-55162ECD179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t="24818" r="-2" b="-2"/>
          <a:stretch/>
        </p:blipFill>
        <p:spPr>
          <a:xfrm>
            <a:off x="20" y="-1"/>
            <a:ext cx="12189789" cy="6873457"/>
          </a:xfrm>
          <a:prstGeom prst="rect">
            <a:avLst/>
          </a:prstGeom>
          <a:ln w="12700">
            <a:noFill/>
          </a:ln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0D83D9DD-9CD5-F5F4-BFB7-D7B914AF1F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"/>
            <a:ext cx="12192000" cy="6857996"/>
            <a:chOff x="572" y="-1"/>
            <a:chExt cx="12192000" cy="6857996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264884EA-032F-05E0-8E09-73B05E9CCB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7" y="6276706"/>
              <a:ext cx="12189811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C1442642-5552-9137-FE00-4502CF3CD2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72" y="580876"/>
              <a:ext cx="12192000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415EA3F-13C0-2E4F-4068-6B3F4BB170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rot="16200000">
              <a:off x="8134324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7B82CA1-3AC7-BF6D-6BE6-8FF459AF4D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rot="16200000">
              <a:off x="-2794261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Graphic 33">
              <a:extLst>
                <a:ext uri="{FF2B5EF4-FFF2-40B4-BE49-F238E27FC236}">
                  <a16:creationId xmlns:a16="http://schemas.microsoft.com/office/drawing/2014/main" id="{B2E5A7CC-630E-D4A9-E963-0E04C6FA36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277016" y="-1"/>
              <a:ext cx="3637968" cy="580875"/>
            </a:xfrm>
            <a:custGeom>
              <a:avLst/>
              <a:gdLst>
                <a:gd name="connsiteX0" fmla="*/ 0 w 2679858"/>
                <a:gd name="connsiteY0" fmla="*/ 4953 h 434911"/>
                <a:gd name="connsiteX1" fmla="*/ 1336548 w 2679858"/>
                <a:gd name="connsiteY1" fmla="*/ 434912 h 434911"/>
                <a:gd name="connsiteX2" fmla="*/ 2679859 w 2679858"/>
                <a:gd name="connsiteY2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9858" h="434911">
                  <a:moveTo>
                    <a:pt x="0" y="4953"/>
                  </a:moveTo>
                  <a:cubicBezTo>
                    <a:pt x="370427" y="274606"/>
                    <a:pt x="833723" y="434912"/>
                    <a:pt x="1336548" y="434912"/>
                  </a:cubicBezTo>
                  <a:cubicBezTo>
                    <a:pt x="1842326" y="434912"/>
                    <a:pt x="2308289" y="272701"/>
                    <a:pt x="2679859" y="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8" name="Graphic 33">
              <a:extLst>
                <a:ext uri="{FF2B5EF4-FFF2-40B4-BE49-F238E27FC236}">
                  <a16:creationId xmlns:a16="http://schemas.microsoft.com/office/drawing/2014/main" id="{6599E2D2-6C2A-4AEA-D7FF-EC68B6DA93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4305089" y="6276705"/>
              <a:ext cx="3581824" cy="581290"/>
            </a:xfrm>
            <a:custGeom>
              <a:avLst/>
              <a:gdLst>
                <a:gd name="connsiteX0" fmla="*/ 0 w 2679858"/>
                <a:gd name="connsiteY0" fmla="*/ 4953 h 434911"/>
                <a:gd name="connsiteX1" fmla="*/ 1336548 w 2679858"/>
                <a:gd name="connsiteY1" fmla="*/ 434912 h 434911"/>
                <a:gd name="connsiteX2" fmla="*/ 2679859 w 2679858"/>
                <a:gd name="connsiteY2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9858" h="434911">
                  <a:moveTo>
                    <a:pt x="0" y="4953"/>
                  </a:moveTo>
                  <a:cubicBezTo>
                    <a:pt x="370427" y="274606"/>
                    <a:pt x="833723" y="434912"/>
                    <a:pt x="1336548" y="434912"/>
                  </a:cubicBezTo>
                  <a:cubicBezTo>
                    <a:pt x="1842326" y="434912"/>
                    <a:pt x="2308289" y="272701"/>
                    <a:pt x="2679859" y="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3F8F562-FD79-2782-965E-C03C3B374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68092" y="543568"/>
            <a:ext cx="4453644" cy="784626"/>
          </a:xfrm>
        </p:spPr>
        <p:txBody>
          <a:bodyPr anchor="t">
            <a:normAutofit fontScale="90000"/>
          </a:bodyPr>
          <a:lstStyle/>
          <a:p>
            <a:pPr algn="ctr"/>
            <a:r>
              <a:rPr lang="en-US" sz="4000" dirty="0">
                <a:solidFill>
                  <a:srgbClr val="FFFFFF"/>
                </a:solidFill>
              </a:rPr>
              <a:t>SWOT Analysis - Weaknesses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896654-E026-2819-C22E-D7963B83AE11}"/>
              </a:ext>
            </a:extLst>
          </p:cNvPr>
          <p:cNvSpPr txBox="1"/>
          <p:nvPr/>
        </p:nvSpPr>
        <p:spPr>
          <a:xfrm>
            <a:off x="965661" y="2085637"/>
            <a:ext cx="10708509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New technicians / young crew lack experience on many repairs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We have a small shop meaning toolboxes / equipment always in the way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Planning a technician's day and keeping one/two techs on a job instead of 5 techs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Trusting the following technician on job to catch errors instead of doing job correctly the first time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Throwing out warranty parts creates unnecessary write off’s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Lack of confidence to make proper decision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Incomplete work orders – missing mileage / incomplete customer complaints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Not implementing technician suggestions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Mistakes get swept under the rug instead of owning up to it and having it fixed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Shop is disorganized and messy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Lack of cohesion from one foreman to another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Not accepting help or asking for help when needed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29440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29C0C85-17D4-8FE2-CA63-8E0E1C8A6E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A3E5116-2A1B-71C7-EA17-A72BC4A4C1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3"/>
            <a:ext cx="12192001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07A6451F-F8E7-468C-19B5-1A99B3F2D6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73465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18F5C51F-A76F-B0D5-2129-35B30CE1CE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t="24818" r="-2" b="-2"/>
          <a:stretch/>
        </p:blipFill>
        <p:spPr>
          <a:xfrm>
            <a:off x="20" y="-1"/>
            <a:ext cx="12189789" cy="6873457"/>
          </a:xfrm>
          <a:prstGeom prst="rect">
            <a:avLst/>
          </a:prstGeom>
          <a:ln w="12700">
            <a:noFill/>
          </a:ln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A5AC3C53-EBB3-E1DB-99C6-96A76693A9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"/>
            <a:ext cx="12192000" cy="6857996"/>
            <a:chOff x="572" y="-1"/>
            <a:chExt cx="12192000" cy="6857996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3DFA6CE4-3617-BD36-0A92-0865ED25FA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7" y="6276706"/>
              <a:ext cx="12189811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0B613B-CD56-9C51-6794-9D76A2A42F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72" y="580876"/>
              <a:ext cx="12192000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F3D45B85-9217-EFF0-66C6-FE7843AD60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rot="16200000">
              <a:off x="8134324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720AEED3-28C9-DC73-53E8-D71D898DF1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rot="16200000">
              <a:off x="-2794261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Graphic 33">
              <a:extLst>
                <a:ext uri="{FF2B5EF4-FFF2-40B4-BE49-F238E27FC236}">
                  <a16:creationId xmlns:a16="http://schemas.microsoft.com/office/drawing/2014/main" id="{4F3ACE38-DEFC-F496-39F9-EF797A16D5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277016" y="-1"/>
              <a:ext cx="3637968" cy="580875"/>
            </a:xfrm>
            <a:custGeom>
              <a:avLst/>
              <a:gdLst>
                <a:gd name="connsiteX0" fmla="*/ 0 w 2679858"/>
                <a:gd name="connsiteY0" fmla="*/ 4953 h 434911"/>
                <a:gd name="connsiteX1" fmla="*/ 1336548 w 2679858"/>
                <a:gd name="connsiteY1" fmla="*/ 434912 h 434911"/>
                <a:gd name="connsiteX2" fmla="*/ 2679859 w 2679858"/>
                <a:gd name="connsiteY2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9858" h="434911">
                  <a:moveTo>
                    <a:pt x="0" y="4953"/>
                  </a:moveTo>
                  <a:cubicBezTo>
                    <a:pt x="370427" y="274606"/>
                    <a:pt x="833723" y="434912"/>
                    <a:pt x="1336548" y="434912"/>
                  </a:cubicBezTo>
                  <a:cubicBezTo>
                    <a:pt x="1842326" y="434912"/>
                    <a:pt x="2308289" y="272701"/>
                    <a:pt x="2679859" y="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8" name="Graphic 33">
              <a:extLst>
                <a:ext uri="{FF2B5EF4-FFF2-40B4-BE49-F238E27FC236}">
                  <a16:creationId xmlns:a16="http://schemas.microsoft.com/office/drawing/2014/main" id="{004FC689-C6EF-1E51-9D28-CD6157C8BB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4305089" y="6276705"/>
              <a:ext cx="3581824" cy="581290"/>
            </a:xfrm>
            <a:custGeom>
              <a:avLst/>
              <a:gdLst>
                <a:gd name="connsiteX0" fmla="*/ 0 w 2679858"/>
                <a:gd name="connsiteY0" fmla="*/ 4953 h 434911"/>
                <a:gd name="connsiteX1" fmla="*/ 1336548 w 2679858"/>
                <a:gd name="connsiteY1" fmla="*/ 434912 h 434911"/>
                <a:gd name="connsiteX2" fmla="*/ 2679859 w 2679858"/>
                <a:gd name="connsiteY2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9858" h="434911">
                  <a:moveTo>
                    <a:pt x="0" y="4953"/>
                  </a:moveTo>
                  <a:cubicBezTo>
                    <a:pt x="370427" y="274606"/>
                    <a:pt x="833723" y="434912"/>
                    <a:pt x="1336548" y="434912"/>
                  </a:cubicBezTo>
                  <a:cubicBezTo>
                    <a:pt x="1842326" y="434912"/>
                    <a:pt x="2308289" y="272701"/>
                    <a:pt x="2679859" y="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9E77A47-3808-39F3-FBE7-EE52F920C9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68092" y="543568"/>
            <a:ext cx="4453644" cy="784626"/>
          </a:xfrm>
        </p:spPr>
        <p:txBody>
          <a:bodyPr anchor="t">
            <a:normAutofit fontScale="90000"/>
          </a:bodyPr>
          <a:lstStyle/>
          <a:p>
            <a:pPr algn="ctr"/>
            <a:r>
              <a:rPr lang="en-US" sz="4000" dirty="0">
                <a:solidFill>
                  <a:srgbClr val="FFFFFF"/>
                </a:solidFill>
              </a:rPr>
              <a:t>SWOT Analysis - Opportunities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0A809D8-AD48-955E-AA25-F4EEDDB663D6}"/>
              </a:ext>
            </a:extLst>
          </p:cNvPr>
          <p:cNvSpPr txBox="1"/>
          <p:nvPr/>
        </p:nvSpPr>
        <p:spPr>
          <a:xfrm>
            <a:off x="631931" y="2001957"/>
            <a:ext cx="11078417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With our current good relationship with our fleet customers, we can utilize this and find ways to</a:t>
            </a:r>
          </a:p>
          <a:p>
            <a:pPr lvl="1"/>
            <a:r>
              <a:rPr lang="en-US" dirty="0"/>
              <a:t>Increase workflow through the parts and service department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The more that we increase our service proficiency, the more work we can push through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dirty="0"/>
              <a:t>This will result in the opportunity to prove that we need a new building due to increase demand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With new hires and new technicians, sending for training will help improve proficiencies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Utilize our outside parts sales to advertise our DPF cleaning and technician services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To increase proficiencies, have technicians include photos of failures so next tech on job doesn’t have</a:t>
            </a:r>
          </a:p>
          <a:p>
            <a:pPr lvl="1"/>
            <a:r>
              <a:rPr lang="en-US" dirty="0"/>
              <a:t>to guess what needs to be done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Continue to train and promote from within to properly utilize employees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Large amount of opportunities for current apprentices to learn from journeymen a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With EV and FCEV technology coming, training is needed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Develop a stronger new hire orientation to better train of Peterbilt Pacific systems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Checking in on technicians and being proactive with help with increase proficiencies</a:t>
            </a:r>
          </a:p>
        </p:txBody>
      </p:sp>
    </p:spTree>
    <p:extLst>
      <p:ext uri="{BB962C8B-B14F-4D97-AF65-F5344CB8AC3E}">
        <p14:creationId xmlns:p14="http://schemas.microsoft.com/office/powerpoint/2010/main" val="31985463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ArchVTI">
  <a:themeElements>
    <a:clrScheme name="AnalogousFromDarkSeedLeftStep">
      <a:dk1>
        <a:srgbClr val="000000"/>
      </a:dk1>
      <a:lt1>
        <a:srgbClr val="FFFFFF"/>
      </a:lt1>
      <a:dk2>
        <a:srgbClr val="1C311C"/>
      </a:dk2>
      <a:lt2>
        <a:srgbClr val="F1F3F0"/>
      </a:lt2>
      <a:accent1>
        <a:srgbClr val="A442CE"/>
      </a:accent1>
      <a:accent2>
        <a:srgbClr val="6540C1"/>
      </a:accent2>
      <a:accent3>
        <a:srgbClr val="4254CE"/>
      </a:accent3>
      <a:accent4>
        <a:srgbClr val="307DBC"/>
      </a:accent4>
      <a:accent5>
        <a:srgbClr val="3EBDC2"/>
      </a:accent5>
      <a:accent6>
        <a:srgbClr val="30BC87"/>
      </a:accent6>
      <a:hlink>
        <a:srgbClr val="3A96AE"/>
      </a:hlink>
      <a:folHlink>
        <a:srgbClr val="7F7F7F"/>
      </a:folHlink>
    </a:clrScheme>
    <a:fontScheme name="Custom 16">
      <a:majorFont>
        <a:latin typeface="Footlight MT Light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rchVTI" id="{23FE938F-4DF0-4C94-8546-C2AC6D26660D}" vid="{62E62DA1-385F-4EE3-8841-58A87FAE206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628</TotalTime>
  <Words>1634</Words>
  <Application>Microsoft Office PowerPoint</Application>
  <PresentationFormat>Widescreen</PresentationFormat>
  <Paragraphs>147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Avenir Next LT Pro</vt:lpstr>
      <vt:lpstr>Footlight MT Light</vt:lpstr>
      <vt:lpstr>Wingdings</vt:lpstr>
      <vt:lpstr>ArchVTI</vt:lpstr>
      <vt:lpstr>ATD 050 Service  Homework Colton Pinchin</vt:lpstr>
      <vt:lpstr>Cost of Labor Analysis</vt:lpstr>
      <vt:lpstr>Changes in Expense Structure</vt:lpstr>
      <vt:lpstr>Productivity</vt:lpstr>
      <vt:lpstr>Facility Utilization</vt:lpstr>
      <vt:lpstr>Training</vt:lpstr>
      <vt:lpstr>SWOT Analysis - Strengths</vt:lpstr>
      <vt:lpstr>SWOT Analysis - Weaknesses</vt:lpstr>
      <vt:lpstr>SWOT Analysis - Opportunities</vt:lpstr>
      <vt:lpstr>SWOT Analysis - Threats</vt:lpstr>
      <vt:lpstr>SWOT Analysis - Objectives</vt:lpstr>
      <vt:lpstr>SWOT Analysis - Strategies</vt:lpstr>
      <vt:lpstr>SWOT Analysis - Tactics</vt:lpstr>
      <vt:lpstr>SWOT Analysis – Action Plan</vt:lpstr>
      <vt:lpstr>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ATD 050 Service Homework</dc:title>
  <dc:creator>Colton Pinchin</dc:creator>
  <cp:lastModifiedBy>Colton Pinchin</cp:lastModifiedBy>
  <cp:revision>8</cp:revision>
  <dcterms:created xsi:type="dcterms:W3CDTF">2024-02-13T17:18:03Z</dcterms:created>
  <dcterms:modified xsi:type="dcterms:W3CDTF">2024-02-27T00:36:11Z</dcterms:modified>
</cp:coreProperties>
</file>