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26" r:id="rId1"/>
  </p:sldMasterIdLst>
  <p:sldIdLst>
    <p:sldId id="256" r:id="rId2"/>
    <p:sldId id="270" r:id="rId3"/>
    <p:sldId id="271" r:id="rId4"/>
    <p:sldId id="272" r:id="rId5"/>
    <p:sldId id="273" r:id="rId6"/>
    <p:sldId id="274" r:id="rId7"/>
    <p:sldId id="257" r:id="rId8"/>
    <p:sldId id="262" r:id="rId9"/>
    <p:sldId id="263" r:id="rId10"/>
    <p:sldId id="264" r:id="rId11"/>
    <p:sldId id="265" r:id="rId12"/>
    <p:sldId id="266" r:id="rId13"/>
    <p:sldId id="267" r:id="rId14"/>
    <p:sldId id="268" r:id="rId15"/>
    <p:sldId id="269"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35BF051-102A-4FD8-B3F2-BBE3E124583E}" v="1" dt="2024-02-26T02:14:07.56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5" d="100"/>
          <a:sy n="85" d="100"/>
        </p:scale>
        <p:origin x="590"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n Steckman" userId="da1a23a1-e709-453c-840a-4513fe38d82e" providerId="ADAL" clId="{635BF051-102A-4FD8-B3F2-BBE3E124583E}"/>
    <pc:docChg chg="custSel modSld">
      <pc:chgData name="Jon Steckman" userId="da1a23a1-e709-453c-840a-4513fe38d82e" providerId="ADAL" clId="{635BF051-102A-4FD8-B3F2-BBE3E124583E}" dt="2024-02-26T02:14:13.861" v="5330" actId="20577"/>
      <pc:docMkLst>
        <pc:docMk/>
      </pc:docMkLst>
      <pc:sldChg chg="modSp mod">
        <pc:chgData name="Jon Steckman" userId="da1a23a1-e709-453c-840a-4513fe38d82e" providerId="ADAL" clId="{635BF051-102A-4FD8-B3F2-BBE3E124583E}" dt="2024-02-26T01:55:01.370" v="3903" actId="20577"/>
        <pc:sldMkLst>
          <pc:docMk/>
          <pc:sldMk cId="3912869560" sldId="263"/>
        </pc:sldMkLst>
        <pc:spChg chg="mod">
          <ac:chgData name="Jon Steckman" userId="da1a23a1-e709-453c-840a-4513fe38d82e" providerId="ADAL" clId="{635BF051-102A-4FD8-B3F2-BBE3E124583E}" dt="2024-02-26T01:55:01.370" v="3903" actId="20577"/>
          <ac:spMkLst>
            <pc:docMk/>
            <pc:sldMk cId="3912869560" sldId="263"/>
            <ac:spMk id="3" creationId="{203A9D90-6288-FF85-A14B-EAAC61E0E9A8}"/>
          </ac:spMkLst>
        </pc:spChg>
      </pc:sldChg>
      <pc:sldChg chg="modSp mod">
        <pc:chgData name="Jon Steckman" userId="da1a23a1-e709-453c-840a-4513fe38d82e" providerId="ADAL" clId="{635BF051-102A-4FD8-B3F2-BBE3E124583E}" dt="2024-02-26T01:43:03.812" v="3156" actId="33524"/>
        <pc:sldMkLst>
          <pc:docMk/>
          <pc:sldMk cId="627664966" sldId="264"/>
        </pc:sldMkLst>
        <pc:spChg chg="mod">
          <ac:chgData name="Jon Steckman" userId="da1a23a1-e709-453c-840a-4513fe38d82e" providerId="ADAL" clId="{635BF051-102A-4FD8-B3F2-BBE3E124583E}" dt="2024-02-26T01:43:03.812" v="3156" actId="33524"/>
          <ac:spMkLst>
            <pc:docMk/>
            <pc:sldMk cId="627664966" sldId="264"/>
            <ac:spMk id="3" creationId="{203A9D90-6288-FF85-A14B-EAAC61E0E9A8}"/>
          </ac:spMkLst>
        </pc:spChg>
      </pc:sldChg>
      <pc:sldChg chg="modSp mod">
        <pc:chgData name="Jon Steckman" userId="da1a23a1-e709-453c-840a-4513fe38d82e" providerId="ADAL" clId="{635BF051-102A-4FD8-B3F2-BBE3E124583E}" dt="2024-02-26T01:19:41.309" v="826" actId="20577"/>
        <pc:sldMkLst>
          <pc:docMk/>
          <pc:sldMk cId="3985272254" sldId="265"/>
        </pc:sldMkLst>
        <pc:spChg chg="mod">
          <ac:chgData name="Jon Steckman" userId="da1a23a1-e709-453c-840a-4513fe38d82e" providerId="ADAL" clId="{635BF051-102A-4FD8-B3F2-BBE3E124583E}" dt="2024-02-26T01:19:41.309" v="826" actId="20577"/>
          <ac:spMkLst>
            <pc:docMk/>
            <pc:sldMk cId="3985272254" sldId="265"/>
            <ac:spMk id="3" creationId="{203A9D90-6288-FF85-A14B-EAAC61E0E9A8}"/>
          </ac:spMkLst>
        </pc:spChg>
      </pc:sldChg>
      <pc:sldChg chg="modSp mod">
        <pc:chgData name="Jon Steckman" userId="da1a23a1-e709-453c-840a-4513fe38d82e" providerId="ADAL" clId="{635BF051-102A-4FD8-B3F2-BBE3E124583E}" dt="2024-02-26T01:29:02.374" v="2143" actId="33524"/>
        <pc:sldMkLst>
          <pc:docMk/>
          <pc:sldMk cId="4226099158" sldId="266"/>
        </pc:sldMkLst>
        <pc:spChg chg="mod">
          <ac:chgData name="Jon Steckman" userId="da1a23a1-e709-453c-840a-4513fe38d82e" providerId="ADAL" clId="{635BF051-102A-4FD8-B3F2-BBE3E124583E}" dt="2024-02-26T01:20:04.610" v="833" actId="27636"/>
          <ac:spMkLst>
            <pc:docMk/>
            <pc:sldMk cId="4226099158" sldId="266"/>
            <ac:spMk id="2" creationId="{103DC290-7A27-95C0-53A2-21B3816BBA33}"/>
          </ac:spMkLst>
        </pc:spChg>
        <pc:spChg chg="mod">
          <ac:chgData name="Jon Steckman" userId="da1a23a1-e709-453c-840a-4513fe38d82e" providerId="ADAL" clId="{635BF051-102A-4FD8-B3F2-BBE3E124583E}" dt="2024-02-26T01:29:02.374" v="2143" actId="33524"/>
          <ac:spMkLst>
            <pc:docMk/>
            <pc:sldMk cId="4226099158" sldId="266"/>
            <ac:spMk id="3" creationId="{203A9D90-6288-FF85-A14B-EAAC61E0E9A8}"/>
          </ac:spMkLst>
        </pc:spChg>
      </pc:sldChg>
      <pc:sldChg chg="modSp mod">
        <pc:chgData name="Jon Steckman" userId="da1a23a1-e709-453c-840a-4513fe38d82e" providerId="ADAL" clId="{635BF051-102A-4FD8-B3F2-BBE3E124583E}" dt="2024-02-26T01:42:32.771" v="3155" actId="20577"/>
        <pc:sldMkLst>
          <pc:docMk/>
          <pc:sldMk cId="850427537" sldId="267"/>
        </pc:sldMkLst>
        <pc:spChg chg="mod">
          <ac:chgData name="Jon Steckman" userId="da1a23a1-e709-453c-840a-4513fe38d82e" providerId="ADAL" clId="{635BF051-102A-4FD8-B3F2-BBE3E124583E}" dt="2024-02-26T01:34:11.890" v="2148" actId="27636"/>
          <ac:spMkLst>
            <pc:docMk/>
            <pc:sldMk cId="850427537" sldId="267"/>
            <ac:spMk id="2" creationId="{103DC290-7A27-95C0-53A2-21B3816BBA33}"/>
          </ac:spMkLst>
        </pc:spChg>
        <pc:spChg chg="mod">
          <ac:chgData name="Jon Steckman" userId="da1a23a1-e709-453c-840a-4513fe38d82e" providerId="ADAL" clId="{635BF051-102A-4FD8-B3F2-BBE3E124583E}" dt="2024-02-26T01:42:32.771" v="3155" actId="20577"/>
          <ac:spMkLst>
            <pc:docMk/>
            <pc:sldMk cId="850427537" sldId="267"/>
            <ac:spMk id="3" creationId="{203A9D90-6288-FF85-A14B-EAAC61E0E9A8}"/>
          </ac:spMkLst>
        </pc:spChg>
      </pc:sldChg>
      <pc:sldChg chg="modSp mod">
        <pc:chgData name="Jon Steckman" userId="da1a23a1-e709-453c-840a-4513fe38d82e" providerId="ADAL" clId="{635BF051-102A-4FD8-B3F2-BBE3E124583E}" dt="2024-02-26T01:56:39.944" v="4036" actId="20577"/>
        <pc:sldMkLst>
          <pc:docMk/>
          <pc:sldMk cId="3364109993" sldId="268"/>
        </pc:sldMkLst>
        <pc:spChg chg="mod">
          <ac:chgData name="Jon Steckman" userId="da1a23a1-e709-453c-840a-4513fe38d82e" providerId="ADAL" clId="{635BF051-102A-4FD8-B3F2-BBE3E124583E}" dt="2024-02-26T01:37:46.900" v="2528" actId="20577"/>
          <ac:spMkLst>
            <pc:docMk/>
            <pc:sldMk cId="3364109993" sldId="268"/>
            <ac:spMk id="2" creationId="{103DC290-7A27-95C0-53A2-21B3816BBA33}"/>
          </ac:spMkLst>
        </pc:spChg>
        <pc:spChg chg="mod">
          <ac:chgData name="Jon Steckman" userId="da1a23a1-e709-453c-840a-4513fe38d82e" providerId="ADAL" clId="{635BF051-102A-4FD8-B3F2-BBE3E124583E}" dt="2024-02-26T01:37:35.536" v="2515" actId="5793"/>
          <ac:spMkLst>
            <pc:docMk/>
            <pc:sldMk cId="3364109993" sldId="268"/>
            <ac:spMk id="3" creationId="{203A9D90-6288-FF85-A14B-EAAC61E0E9A8}"/>
          </ac:spMkLst>
        </pc:spChg>
        <pc:graphicFrameChg chg="mod modGraphic">
          <ac:chgData name="Jon Steckman" userId="da1a23a1-e709-453c-840a-4513fe38d82e" providerId="ADAL" clId="{635BF051-102A-4FD8-B3F2-BBE3E124583E}" dt="2024-02-26T01:56:39.944" v="4036" actId="20577"/>
          <ac:graphicFrameMkLst>
            <pc:docMk/>
            <pc:sldMk cId="3364109993" sldId="268"/>
            <ac:graphicFrameMk id="4" creationId="{BC8B6778-11BB-9A9A-F0BF-8949F85F8237}"/>
          </ac:graphicFrameMkLst>
        </pc:graphicFrameChg>
      </pc:sldChg>
      <pc:sldChg chg="modSp mod">
        <pc:chgData name="Jon Steckman" userId="da1a23a1-e709-453c-840a-4513fe38d82e" providerId="ADAL" clId="{635BF051-102A-4FD8-B3F2-BBE3E124583E}" dt="2024-02-26T02:12:00.114" v="5325" actId="20577"/>
        <pc:sldMkLst>
          <pc:docMk/>
          <pc:sldMk cId="3799370086" sldId="269"/>
        </pc:sldMkLst>
        <pc:spChg chg="mod">
          <ac:chgData name="Jon Steckman" userId="da1a23a1-e709-453c-840a-4513fe38d82e" providerId="ADAL" clId="{635BF051-102A-4FD8-B3F2-BBE3E124583E}" dt="2024-02-26T01:57:22.203" v="4044" actId="27636"/>
          <ac:spMkLst>
            <pc:docMk/>
            <pc:sldMk cId="3799370086" sldId="269"/>
            <ac:spMk id="2" creationId="{103DC290-7A27-95C0-53A2-21B3816BBA33}"/>
          </ac:spMkLst>
        </pc:spChg>
        <pc:spChg chg="mod">
          <ac:chgData name="Jon Steckman" userId="da1a23a1-e709-453c-840a-4513fe38d82e" providerId="ADAL" clId="{635BF051-102A-4FD8-B3F2-BBE3E124583E}" dt="2024-02-26T02:12:00.114" v="5325" actId="20577"/>
          <ac:spMkLst>
            <pc:docMk/>
            <pc:sldMk cId="3799370086" sldId="269"/>
            <ac:spMk id="3" creationId="{203A9D90-6288-FF85-A14B-EAAC61E0E9A8}"/>
          </ac:spMkLst>
        </pc:spChg>
      </pc:sldChg>
      <pc:sldChg chg="modSp mod">
        <pc:chgData name="Jon Steckman" userId="da1a23a1-e709-453c-840a-4513fe38d82e" providerId="ADAL" clId="{635BF051-102A-4FD8-B3F2-BBE3E124583E}" dt="2024-02-26T02:14:13.861" v="5330" actId="20577"/>
        <pc:sldMkLst>
          <pc:docMk/>
          <pc:sldMk cId="3333452679" sldId="273"/>
        </pc:sldMkLst>
        <pc:spChg chg="mod">
          <ac:chgData name="Jon Steckman" userId="da1a23a1-e709-453c-840a-4513fe38d82e" providerId="ADAL" clId="{635BF051-102A-4FD8-B3F2-BBE3E124583E}" dt="2024-02-26T02:14:07.610" v="5327" actId="27636"/>
          <ac:spMkLst>
            <pc:docMk/>
            <pc:sldMk cId="3333452679" sldId="273"/>
            <ac:spMk id="3" creationId="{0CC31931-4847-F763-D4D1-1433E7E0CE49}"/>
          </ac:spMkLst>
        </pc:spChg>
        <pc:spChg chg="mod">
          <ac:chgData name="Jon Steckman" userId="da1a23a1-e709-453c-840a-4513fe38d82e" providerId="ADAL" clId="{635BF051-102A-4FD8-B3F2-BBE3E124583E}" dt="2024-02-26T02:14:13.861" v="5330" actId="20577"/>
          <ac:spMkLst>
            <pc:docMk/>
            <pc:sldMk cId="3333452679" sldId="273"/>
            <ac:spMk id="5" creationId="{5BA469FB-D9D3-EA57-B342-2B526A001B39}"/>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2/25/2024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042281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796791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0672788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279863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2571372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451601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2/25/2024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9941181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2/25/2024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5970446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2/25/2024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16208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051898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2/25/2024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39234775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2/25/2024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522998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2/25/2024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18397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2/25/2024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049295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t>2/25/2024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11657301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2/25/2024</a:t>
            </a:fld>
            <a:endParaRPr lang="en-US" dirty="0"/>
          </a:p>
        </p:txBody>
      </p:sp>
    </p:spTree>
    <p:extLst>
      <p:ext uri="{BB962C8B-B14F-4D97-AF65-F5344CB8AC3E}">
        <p14:creationId xmlns:p14="http://schemas.microsoft.com/office/powerpoint/2010/main" val="18364354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2/25/2024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752426412"/>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ATD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Rush Truck Center Columbus Ohio </a:t>
            </a:r>
          </a:p>
          <a:p>
            <a:pPr algn="ctr"/>
            <a:r>
              <a:rPr lang="en-US" sz="3200" dirty="0"/>
              <a:t>Jim Stickel </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pPr algn="ctr"/>
            <a:r>
              <a:rPr lang="en-US" dirty="0"/>
              <a:t>SWOT Analysis</a:t>
            </a:r>
            <a:br>
              <a:rPr lang="en-US" dirty="0"/>
            </a:br>
            <a:r>
              <a:rPr lang="en-US" dirty="0"/>
              <a:t>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endParaRPr lang="en-US" dirty="0"/>
          </a:p>
          <a:p>
            <a:r>
              <a:rPr lang="en-US" dirty="0"/>
              <a:t>We are the only shop locally operating on flat rate pay system. We pay our technicians fairly and most who are hard working succeed and wouldn’t change the current pay structure. However, it is hard to attract more quality technicians because of the pay system and being the only one around with this structure. </a:t>
            </a:r>
          </a:p>
          <a:p>
            <a:r>
              <a:rPr lang="en-US" dirty="0"/>
              <a:t>Being in a competitive market we spend a lot of money training new hires. After hiring and paying for training, other dealers will make offers and take technicians who we have invested into heavily. </a:t>
            </a:r>
          </a:p>
          <a:p>
            <a:r>
              <a:rPr lang="en-US" dirty="0"/>
              <a:t>We have a very young team and some of our senior techs with the greatest productivity and knowledge are going to be retiring in the next 5 years. We don’t have the quality offset of the younger techs yet and need to focus heavily on bringing them up to speed before the veteran workforce retires. </a:t>
            </a:r>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normAutofit fontScale="90000"/>
          </a:bodyPr>
          <a:lstStyle/>
          <a:p>
            <a:pPr algn="ctr"/>
            <a:r>
              <a:rPr lang="en-US" dirty="0"/>
              <a:t>SWOT Analysis</a:t>
            </a:r>
            <a:br>
              <a:rPr lang="en-US" dirty="0"/>
            </a:br>
            <a:r>
              <a:rPr lang="en-US" dirty="0"/>
              <a:t>Objectives</a:t>
            </a:r>
            <a:br>
              <a:rPr lang="en-US" dirty="0"/>
            </a:br>
            <a:endParaRPr lang="en-US" dirty="0"/>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endParaRPr lang="en-US" dirty="0"/>
          </a:p>
          <a:p>
            <a:r>
              <a:rPr lang="en-US" dirty="0"/>
              <a:t>Being one of the premier dealerships in the region we need to grow our technician base to be the best of the best and retain the ones that make us the best. </a:t>
            </a:r>
          </a:p>
          <a:p>
            <a:r>
              <a:rPr lang="en-US" dirty="0"/>
              <a:t>Continue to grow our mobile service team and continue driving the benefits to the customer not having their vehicle down for longer periods, no transporting vehicle and a higher chance of same day turn arounds. </a:t>
            </a:r>
          </a:p>
          <a:p>
            <a:r>
              <a:rPr lang="en-US" dirty="0"/>
              <a:t>Expand our reach past the few OEMs that we service to other areas of the business potentially lighter duty vehicles, refrigerated trailers and APU’s. </a:t>
            </a:r>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normAutofit fontScale="90000"/>
          </a:bodyPr>
          <a:lstStyle/>
          <a:p>
            <a:pPr algn="ctr"/>
            <a:r>
              <a:rPr lang="en-US" dirty="0"/>
              <a:t>SWOT Analysis</a:t>
            </a:r>
            <a:br>
              <a:rPr lang="en-US" dirty="0"/>
            </a:br>
            <a:r>
              <a:rPr lang="en-US" dirty="0"/>
              <a:t>Strategies</a:t>
            </a:r>
            <a:br>
              <a:rPr lang="en-US" dirty="0"/>
            </a:br>
            <a:endParaRPr lang="en-US" dirty="0"/>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endParaRPr lang="en-US" dirty="0"/>
          </a:p>
          <a:p>
            <a:r>
              <a:rPr lang="en-US" dirty="0"/>
              <a:t>Setting up new hires for a better path to success with our pay system and holding training with them to show them how to be successful. Starting with these sessions with our existing techs to try and bring them the knowledge they need to be a more proficient technician. Holding training beyond what is offered by OEM’s and more of what they can do to reach full potential. </a:t>
            </a:r>
          </a:p>
          <a:p>
            <a:r>
              <a:rPr lang="en-US" dirty="0"/>
              <a:t>Start trying to recruit technicians from other OE’s that have experience and can drive some of that work into our shop and start working with our existing techs to familiarize them with the different products</a:t>
            </a:r>
          </a:p>
          <a:p>
            <a:r>
              <a:rPr lang="en-US" dirty="0"/>
              <a:t>Have technicians embedded into other locations that can do warranty work for fleets and make sure anything they can’t do remotely goes back to our shop. </a:t>
            </a:r>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normAutofit fontScale="90000"/>
          </a:bodyPr>
          <a:lstStyle/>
          <a:p>
            <a:pPr algn="ctr"/>
            <a:r>
              <a:rPr lang="en-US" dirty="0"/>
              <a:t>SWOT Analysis</a:t>
            </a:r>
            <a:br>
              <a:rPr lang="en-US" dirty="0"/>
            </a:br>
            <a:r>
              <a:rPr lang="en-US" dirty="0"/>
              <a:t>Tactics</a:t>
            </a:r>
            <a:br>
              <a:rPr lang="en-US" dirty="0"/>
            </a:br>
            <a:endParaRPr lang="en-US" dirty="0"/>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endParaRPr lang="en-US" dirty="0"/>
          </a:p>
          <a:p>
            <a:r>
              <a:rPr lang="en-US" dirty="0"/>
              <a:t>Hold meetings with most proficient techs and get additional info on what makes them the best. Hold 15-20min training sessions with other techs to teach them weekly. </a:t>
            </a:r>
          </a:p>
          <a:p>
            <a:r>
              <a:rPr lang="en-US" dirty="0"/>
              <a:t>Blind survey existing techs about what they wish they could get better at as a technician.</a:t>
            </a:r>
          </a:p>
          <a:p>
            <a:r>
              <a:rPr lang="en-US" dirty="0"/>
              <a:t>Have techs go to customer locations to perform recalls in the future and to work on driving the embedded tech approach to the fleets. Show them the value in what we offer them being there onsite. </a:t>
            </a:r>
          </a:p>
          <a:p>
            <a:r>
              <a:rPr lang="en-US" dirty="0"/>
              <a:t>Weekly meetings on TIPS for all technicians and keep everyone informed on the things were seeing and ways to improve as a group. Not just monthly meetings where we have whole shop in and admin doing talking. Involving some of our highest producers and getting their insights to younger techs. </a:t>
            </a:r>
          </a:p>
        </p:txBody>
      </p:sp>
    </p:spTree>
    <p:extLst>
      <p:ext uri="{BB962C8B-B14F-4D97-AF65-F5344CB8AC3E}">
        <p14:creationId xmlns:p14="http://schemas.microsoft.com/office/powerpoint/2010/main" val="8504275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pPr algn="ctr"/>
            <a:r>
              <a:rPr lang="en-US" dirty="0"/>
              <a:t>SWOT Analysis</a:t>
            </a:r>
            <a:br>
              <a:rPr lang="en-US" dirty="0"/>
            </a:br>
            <a:r>
              <a:rPr lang="en-US" dirty="0"/>
              <a:t>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pPr marL="0" indent="0">
              <a:buNone/>
            </a:pPr>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530361259"/>
              </p:ext>
            </p:extLst>
          </p:nvPr>
        </p:nvGraphicFramePr>
        <p:xfrm>
          <a:off x="367552" y="1818624"/>
          <a:ext cx="11147112" cy="5295272"/>
        </p:xfrm>
        <a:graphic>
          <a:graphicData uri="http://schemas.openxmlformats.org/drawingml/2006/table">
            <a:tbl>
              <a:tblPr firstRow="1" bandRow="1">
                <a:tableStyleId>{5C22544A-7EE6-4342-B048-85BDC9FD1C3A}</a:tableStyleId>
              </a:tblPr>
              <a:tblGrid>
                <a:gridCol w="3715704">
                  <a:extLst>
                    <a:ext uri="{9D8B030D-6E8A-4147-A177-3AD203B41FA5}">
                      <a16:colId xmlns:a16="http://schemas.microsoft.com/office/drawing/2014/main" val="2235853955"/>
                    </a:ext>
                  </a:extLst>
                </a:gridCol>
                <a:gridCol w="3715704">
                  <a:extLst>
                    <a:ext uri="{9D8B030D-6E8A-4147-A177-3AD203B41FA5}">
                      <a16:colId xmlns:a16="http://schemas.microsoft.com/office/drawing/2014/main" val="4174400132"/>
                    </a:ext>
                  </a:extLst>
                </a:gridCol>
                <a:gridCol w="3715704">
                  <a:extLst>
                    <a:ext uri="{9D8B030D-6E8A-4147-A177-3AD203B41FA5}">
                      <a16:colId xmlns:a16="http://schemas.microsoft.com/office/drawing/2014/main" val="1146395385"/>
                    </a:ext>
                  </a:extLst>
                </a:gridCol>
              </a:tblGrid>
              <a:tr h="674492">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95380">
                <a:tc>
                  <a:txBody>
                    <a:bodyPr/>
                    <a:lstStyle/>
                    <a:p>
                      <a:r>
                        <a:rPr lang="en-US" dirty="0"/>
                        <a:t>Grow into other segments</a:t>
                      </a:r>
                    </a:p>
                  </a:txBody>
                  <a:tcPr/>
                </a:tc>
                <a:tc>
                  <a:txBody>
                    <a:bodyPr/>
                    <a:lstStyle/>
                    <a:p>
                      <a:r>
                        <a:rPr lang="en-US" dirty="0"/>
                        <a:t>Service Manager </a:t>
                      </a:r>
                    </a:p>
                  </a:txBody>
                  <a:tcPr/>
                </a:tc>
                <a:tc>
                  <a:txBody>
                    <a:bodyPr/>
                    <a:lstStyle/>
                    <a:p>
                      <a:r>
                        <a:rPr lang="en-US" dirty="0"/>
                        <a:t>01/01/2025</a:t>
                      </a:r>
                    </a:p>
                  </a:txBody>
                  <a:tcPr/>
                </a:tc>
                <a:extLst>
                  <a:ext uri="{0D108BD9-81ED-4DB2-BD59-A6C34878D82A}">
                    <a16:rowId xmlns:a16="http://schemas.microsoft.com/office/drawing/2014/main" val="2400365483"/>
                  </a:ext>
                </a:extLst>
              </a:tr>
              <a:tr h="595380">
                <a:tc>
                  <a:txBody>
                    <a:bodyPr/>
                    <a:lstStyle/>
                    <a:p>
                      <a:r>
                        <a:rPr lang="en-US" dirty="0"/>
                        <a:t>Hire other OE trained techs </a:t>
                      </a:r>
                    </a:p>
                  </a:txBody>
                  <a:tcPr/>
                </a:tc>
                <a:tc>
                  <a:txBody>
                    <a:bodyPr/>
                    <a:lstStyle/>
                    <a:p>
                      <a:r>
                        <a:rPr lang="en-US" dirty="0"/>
                        <a:t>Service Manager</a:t>
                      </a:r>
                    </a:p>
                  </a:txBody>
                  <a:tcPr/>
                </a:tc>
                <a:tc>
                  <a:txBody>
                    <a:bodyPr/>
                    <a:lstStyle/>
                    <a:p>
                      <a:r>
                        <a:rPr lang="en-US" dirty="0"/>
                        <a:t>06/01/2024</a:t>
                      </a:r>
                    </a:p>
                    <a:p>
                      <a:endParaRPr lang="en-US" dirty="0"/>
                    </a:p>
                  </a:txBody>
                  <a:tcPr/>
                </a:tc>
                <a:extLst>
                  <a:ext uri="{0D108BD9-81ED-4DB2-BD59-A6C34878D82A}">
                    <a16:rowId xmlns:a16="http://schemas.microsoft.com/office/drawing/2014/main" val="107845787"/>
                  </a:ext>
                </a:extLst>
              </a:tr>
              <a:tr h="595380">
                <a:tc>
                  <a:txBody>
                    <a:bodyPr/>
                    <a:lstStyle/>
                    <a:p>
                      <a:r>
                        <a:rPr lang="en-US" dirty="0"/>
                        <a:t>New hire process training </a:t>
                      </a:r>
                    </a:p>
                  </a:txBody>
                  <a:tcPr/>
                </a:tc>
                <a:tc>
                  <a:txBody>
                    <a:bodyPr/>
                    <a:lstStyle/>
                    <a:p>
                      <a:r>
                        <a:rPr lang="en-US" dirty="0"/>
                        <a:t>Foreman/Managers</a:t>
                      </a:r>
                    </a:p>
                  </a:txBody>
                  <a:tcPr/>
                </a:tc>
                <a:tc>
                  <a:txBody>
                    <a:bodyPr/>
                    <a:lstStyle/>
                    <a:p>
                      <a:r>
                        <a:rPr lang="en-US" dirty="0"/>
                        <a:t>06/01/2024</a:t>
                      </a:r>
                    </a:p>
                  </a:txBody>
                  <a:tcPr/>
                </a:tc>
                <a:extLst>
                  <a:ext uri="{0D108BD9-81ED-4DB2-BD59-A6C34878D82A}">
                    <a16:rowId xmlns:a16="http://schemas.microsoft.com/office/drawing/2014/main" val="1530126605"/>
                  </a:ext>
                </a:extLst>
              </a:tr>
              <a:tr h="595380">
                <a:tc>
                  <a:txBody>
                    <a:bodyPr/>
                    <a:lstStyle/>
                    <a:p>
                      <a:r>
                        <a:rPr lang="en-US" dirty="0"/>
                        <a:t>Embed additional techs with customers at their location</a:t>
                      </a:r>
                    </a:p>
                  </a:txBody>
                  <a:tcPr/>
                </a:tc>
                <a:tc>
                  <a:txBody>
                    <a:bodyPr/>
                    <a:lstStyle/>
                    <a:p>
                      <a:r>
                        <a:rPr lang="en-US" dirty="0"/>
                        <a:t>Service Manager </a:t>
                      </a:r>
                    </a:p>
                  </a:txBody>
                  <a:tcPr/>
                </a:tc>
                <a:tc>
                  <a:txBody>
                    <a:bodyPr/>
                    <a:lstStyle/>
                    <a:p>
                      <a:r>
                        <a:rPr lang="en-US" dirty="0"/>
                        <a:t>06/01/2024</a:t>
                      </a:r>
                    </a:p>
                  </a:txBody>
                  <a:tcPr/>
                </a:tc>
                <a:extLst>
                  <a:ext uri="{0D108BD9-81ED-4DB2-BD59-A6C34878D82A}">
                    <a16:rowId xmlns:a16="http://schemas.microsoft.com/office/drawing/2014/main" val="1950345431"/>
                  </a:ext>
                </a:extLst>
              </a:tr>
              <a:tr h="595380">
                <a:tc>
                  <a:txBody>
                    <a:bodyPr/>
                    <a:lstStyle/>
                    <a:p>
                      <a:r>
                        <a:rPr lang="en-US" dirty="0"/>
                        <a:t>Tech Training retention programs </a:t>
                      </a:r>
                    </a:p>
                  </a:txBody>
                  <a:tcPr/>
                </a:tc>
                <a:tc>
                  <a:txBody>
                    <a:bodyPr/>
                    <a:lstStyle/>
                    <a:p>
                      <a:r>
                        <a:rPr lang="en-US" dirty="0"/>
                        <a:t>General Manager </a:t>
                      </a:r>
                    </a:p>
                  </a:txBody>
                  <a:tcPr/>
                </a:tc>
                <a:tc>
                  <a:txBody>
                    <a:bodyPr/>
                    <a:lstStyle/>
                    <a:p>
                      <a:r>
                        <a:rPr lang="en-US" dirty="0"/>
                        <a:t>08/01/2024</a:t>
                      </a:r>
                    </a:p>
                  </a:txBody>
                  <a:tcPr/>
                </a:tc>
                <a:extLst>
                  <a:ext uri="{0D108BD9-81ED-4DB2-BD59-A6C34878D82A}">
                    <a16:rowId xmlns:a16="http://schemas.microsoft.com/office/drawing/2014/main" val="1960891333"/>
                  </a:ext>
                </a:extLst>
              </a:tr>
              <a:tr h="595380">
                <a:tc>
                  <a:txBody>
                    <a:bodyPr/>
                    <a:lstStyle/>
                    <a:p>
                      <a:r>
                        <a:rPr lang="en-US" dirty="0"/>
                        <a:t>Service Advisor Training/Expectations</a:t>
                      </a:r>
                    </a:p>
                  </a:txBody>
                  <a:tcPr/>
                </a:tc>
                <a:tc>
                  <a:txBody>
                    <a:bodyPr/>
                    <a:lstStyle/>
                    <a:p>
                      <a:r>
                        <a:rPr lang="en-US" dirty="0"/>
                        <a:t>Service managers </a:t>
                      </a:r>
                    </a:p>
                  </a:txBody>
                  <a:tcPr/>
                </a:tc>
                <a:tc>
                  <a:txBody>
                    <a:bodyPr/>
                    <a:lstStyle/>
                    <a:p>
                      <a:r>
                        <a:rPr lang="en-US" dirty="0"/>
                        <a:t>04/01/2024</a:t>
                      </a:r>
                    </a:p>
                  </a:txBody>
                  <a:tcPr/>
                </a:tc>
                <a:extLst>
                  <a:ext uri="{0D108BD9-81ED-4DB2-BD59-A6C34878D82A}">
                    <a16:rowId xmlns:a16="http://schemas.microsoft.com/office/drawing/2014/main" val="4137224325"/>
                  </a:ext>
                </a:extLst>
              </a:tr>
              <a:tr h="595380">
                <a:tc>
                  <a:txBody>
                    <a:bodyPr/>
                    <a:lstStyle/>
                    <a:p>
                      <a:r>
                        <a:rPr lang="en-US" dirty="0"/>
                        <a:t>Quality control/comeback analysis sheets and improvement program </a:t>
                      </a:r>
                    </a:p>
                  </a:txBody>
                  <a:tcPr/>
                </a:tc>
                <a:tc>
                  <a:txBody>
                    <a:bodyPr/>
                    <a:lstStyle/>
                    <a:p>
                      <a:r>
                        <a:rPr lang="en-US" dirty="0"/>
                        <a:t>Foreman/Managers</a:t>
                      </a:r>
                    </a:p>
                  </a:txBody>
                  <a:tcPr/>
                </a:tc>
                <a:tc>
                  <a:txBody>
                    <a:bodyPr/>
                    <a:lstStyle/>
                    <a:p>
                      <a:r>
                        <a:rPr lang="en-US" dirty="0"/>
                        <a:t>04/01/2024</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normAutofit/>
          </a:bodyPr>
          <a:lstStyle/>
          <a:p>
            <a:pPr algn="ctr"/>
            <a:r>
              <a:rPr lang="en-US" dirty="0"/>
              <a:t>Homework Synopsis</a:t>
            </a:r>
            <a:br>
              <a:rPr lang="en-US" dirty="0"/>
            </a:br>
            <a:endParaRPr lang="en-US" dirty="0"/>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a:bodyPr>
          <a:lstStyle/>
          <a:p>
            <a:endParaRPr lang="en-US" dirty="0"/>
          </a:p>
          <a:p>
            <a:r>
              <a:rPr lang="en-US" dirty="0"/>
              <a:t>Our service department has a decent foundation built from an older generation of techs that are fading out and need to be replaced with younger technicians. With the proper training and procedures put into place this will be something we overcome. If we continue down the path of just getting to the next day, week, month we will find ourselves in a deeper hole than we are in now. </a:t>
            </a:r>
          </a:p>
          <a:p>
            <a:r>
              <a:rPr lang="en-US" dirty="0"/>
              <a:t>We continue to grow as a company and the service department is a big leader in that growth. We continue to push training, quality control and customer satisfaction and repairing correctly the first time. We need to make sure that our team is all on the same page from write up to the time we collect payment for the services completed. If we can all line up with the same goals in mind and work together to realize that, without the customer, we cease to be able to be successful as a business and need to make sure were in this together as a team. </a:t>
            </a:r>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800" b="0" i="0" u="none" strike="noStrike" baseline="0" dirty="0">
                <a:solidFill>
                  <a:srgbClr val="221E1F"/>
                </a:solidFill>
                <a:latin typeface="Calibri" panose="020F0502020204030204" pitchFamily="34" charset="0"/>
              </a:rPr>
              <a:t>Goals for improvement </a:t>
            </a:r>
          </a:p>
          <a:p>
            <a:r>
              <a:rPr lang="en-US" sz="1800" b="0" i="0" u="none" strike="noStrike" baseline="0" dirty="0">
                <a:solidFill>
                  <a:srgbClr val="221E1F"/>
                </a:solidFill>
                <a:latin typeface="Calibri" panose="020F0502020204030204" pitchFamily="34" charset="0"/>
              </a:rPr>
              <a:t>Plans to achieve your goals </a:t>
            </a:r>
          </a:p>
          <a:p>
            <a:r>
              <a:rPr lang="en-US" sz="1800" b="0" i="0" u="none" strike="noStrike" baseline="0" dirty="0">
                <a:solidFill>
                  <a:srgbClr val="221E1F"/>
                </a:solidFill>
                <a:latin typeface="Calibri" panose="020F0502020204030204" pitchFamily="34" charset="0"/>
              </a:rPr>
              <a:t>Plans to evaluate your changes </a:t>
            </a:r>
          </a:p>
          <a:p>
            <a:endParaRPr lang="en-US" dirty="0"/>
          </a:p>
        </p:txBody>
      </p:sp>
      <p:sp>
        <p:nvSpPr>
          <p:cNvPr id="7" name="Content Placeholder 6">
            <a:extLst>
              <a:ext uri="{FF2B5EF4-FFF2-40B4-BE49-F238E27FC236}">
                <a16:creationId xmlns:a16="http://schemas.microsoft.com/office/drawing/2014/main" id="{2297863D-95DE-5DE7-5FB9-9AFD9B6DDCA0}"/>
              </a:ext>
            </a:extLst>
          </p:cNvPr>
          <p:cNvSpPr>
            <a:spLocks noGrp="1"/>
          </p:cNvSpPr>
          <p:nvPr>
            <p:ph sz="quarter" idx="4"/>
          </p:nvPr>
        </p:nvSpPr>
        <p:spPr/>
        <p:txBody>
          <a:bodyPr>
            <a:normAutofit lnSpcReduction="10000"/>
          </a:bodyPr>
          <a:lstStyle/>
          <a:p>
            <a:r>
              <a:rPr lang="en-US" dirty="0"/>
              <a:t>Current practices – to be 67% gross profit or higher.</a:t>
            </a:r>
          </a:p>
          <a:p>
            <a:r>
              <a:rPr lang="en-US" dirty="0"/>
              <a:t>Improvement – increase GP% of mobile sales and reduce the cost in labor sales. </a:t>
            </a:r>
          </a:p>
          <a:p>
            <a:r>
              <a:rPr lang="en-US" dirty="0"/>
              <a:t>Goal achievement-reduce labor rate reduction in mobile service sales and recoup travel time spent by mobile techs</a:t>
            </a:r>
          </a:p>
          <a:p>
            <a:r>
              <a:rPr lang="en-US" dirty="0"/>
              <a:t>Evaluate monthly GP%  sales in mobile </a:t>
            </a:r>
          </a:p>
        </p:txBody>
      </p:sp>
      <p:pic>
        <p:nvPicPr>
          <p:cNvPr id="6" name="Picture 5">
            <a:extLst>
              <a:ext uri="{FF2B5EF4-FFF2-40B4-BE49-F238E27FC236}">
                <a16:creationId xmlns:a16="http://schemas.microsoft.com/office/drawing/2014/main" id="{6256B496-60B5-AD95-DF87-D0685F06A688}"/>
              </a:ext>
            </a:extLst>
          </p:cNvPr>
          <p:cNvPicPr>
            <a:picLocks noChangeAspect="1"/>
          </p:cNvPicPr>
          <p:nvPr/>
        </p:nvPicPr>
        <p:blipFill>
          <a:blip r:embed="rId2"/>
          <a:stretch>
            <a:fillRect/>
          </a:stretch>
        </p:blipFill>
        <p:spPr>
          <a:xfrm>
            <a:off x="5151837" y="198864"/>
            <a:ext cx="6123809" cy="2400000"/>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800" b="0" i="0" u="none" strike="noStrike" baseline="0" dirty="0">
                <a:solidFill>
                  <a:srgbClr val="221E1F"/>
                </a:solidFill>
                <a:latin typeface="Calibri" panose="020F0502020204030204" pitchFamily="34" charset="0"/>
              </a:rPr>
              <a:t>Goals for improvement </a:t>
            </a:r>
          </a:p>
          <a:p>
            <a:r>
              <a:rPr lang="en-US" sz="1800" b="0" i="0" u="none" strike="noStrike" baseline="0" dirty="0">
                <a:solidFill>
                  <a:srgbClr val="221E1F"/>
                </a:solidFill>
                <a:latin typeface="Calibri" panose="020F0502020204030204" pitchFamily="34" charset="0"/>
              </a:rPr>
              <a:t>Plans to achieve your goals </a:t>
            </a:r>
          </a:p>
          <a:p>
            <a:r>
              <a:rPr lang="en-US" sz="1800" b="0" i="0" u="none" strike="noStrike" baseline="0" dirty="0">
                <a:solidFill>
                  <a:srgbClr val="221E1F"/>
                </a:solidFill>
                <a:latin typeface="Calibri" panose="020F0502020204030204" pitchFamily="34" charset="0"/>
              </a:rPr>
              <a:t>Plans to evaluate your changes </a:t>
            </a:r>
          </a:p>
          <a:p>
            <a:endParaRPr lang="en-US" dirty="0"/>
          </a:p>
        </p:txBody>
      </p:sp>
      <p:sp>
        <p:nvSpPr>
          <p:cNvPr id="5" name="Content Placeholder 4">
            <a:extLst>
              <a:ext uri="{FF2B5EF4-FFF2-40B4-BE49-F238E27FC236}">
                <a16:creationId xmlns:a16="http://schemas.microsoft.com/office/drawing/2014/main" id="{C101774B-0C15-E3D6-D57D-D96982C4D999}"/>
              </a:ext>
            </a:extLst>
          </p:cNvPr>
          <p:cNvSpPr>
            <a:spLocks noGrp="1"/>
          </p:cNvSpPr>
          <p:nvPr>
            <p:ph sz="half" idx="2"/>
          </p:nvPr>
        </p:nvSpPr>
        <p:spPr>
          <a:xfrm>
            <a:off x="4957894" y="2540000"/>
            <a:ext cx="4316110" cy="3501362"/>
          </a:xfrm>
        </p:spPr>
        <p:txBody>
          <a:bodyPr>
            <a:normAutofit lnSpcReduction="10000"/>
          </a:bodyPr>
          <a:lstStyle/>
          <a:p>
            <a:r>
              <a:rPr lang="en-US" dirty="0"/>
              <a:t>Current practice-reducing all possible controllable expenses</a:t>
            </a:r>
          </a:p>
          <a:p>
            <a:r>
              <a:rPr lang="en-US" dirty="0"/>
              <a:t>Goals: reduce policy and more training accountability for techs</a:t>
            </a:r>
          </a:p>
          <a:p>
            <a:r>
              <a:rPr lang="en-US" dirty="0"/>
              <a:t>Plans: improve technician workmanship, better process for quality control and comeback evaluations and limit personal closing policy items</a:t>
            </a:r>
          </a:p>
          <a:p>
            <a:r>
              <a:rPr lang="en-US" dirty="0"/>
              <a:t>Evaluate: Checking into policy items daily. Better record keeping for technician training and payouts</a:t>
            </a:r>
          </a:p>
        </p:txBody>
      </p:sp>
      <p:pic>
        <p:nvPicPr>
          <p:cNvPr id="7" name="Picture 6">
            <a:extLst>
              <a:ext uri="{FF2B5EF4-FFF2-40B4-BE49-F238E27FC236}">
                <a16:creationId xmlns:a16="http://schemas.microsoft.com/office/drawing/2014/main" id="{D72A0657-7BB7-4D3E-4FC9-39E7336A531E}"/>
              </a:ext>
            </a:extLst>
          </p:cNvPr>
          <p:cNvPicPr>
            <a:picLocks noChangeAspect="1"/>
          </p:cNvPicPr>
          <p:nvPr/>
        </p:nvPicPr>
        <p:blipFill>
          <a:blip r:embed="rId2"/>
          <a:stretch>
            <a:fillRect/>
          </a:stretch>
        </p:blipFill>
        <p:spPr>
          <a:xfrm>
            <a:off x="6934857" y="0"/>
            <a:ext cx="5257143" cy="2571429"/>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800" b="0" i="0" u="none" strike="noStrike" baseline="0" dirty="0">
                <a:solidFill>
                  <a:srgbClr val="221E1F"/>
                </a:solidFill>
                <a:latin typeface="Calibri" panose="020F0502020204030204" pitchFamily="34" charset="0"/>
              </a:rPr>
              <a:t>Goals for improvement </a:t>
            </a:r>
          </a:p>
          <a:p>
            <a:r>
              <a:rPr lang="en-US" sz="1800" b="0" i="0" u="none" strike="noStrike" baseline="0" dirty="0">
                <a:solidFill>
                  <a:srgbClr val="221E1F"/>
                </a:solidFill>
                <a:latin typeface="Calibri" panose="020F0502020204030204" pitchFamily="34" charset="0"/>
              </a:rPr>
              <a:t>Plans to achieve your goals </a:t>
            </a:r>
          </a:p>
          <a:p>
            <a:r>
              <a:rPr lang="en-US" sz="1800" b="0" i="0" u="none" strike="noStrike" baseline="0" dirty="0">
                <a:solidFill>
                  <a:srgbClr val="221E1F"/>
                </a:solidFill>
                <a:latin typeface="Calibri" panose="020F0502020204030204" pitchFamily="34" charset="0"/>
              </a:rPr>
              <a:t>Plans to evaluate your changes </a:t>
            </a:r>
          </a:p>
          <a:p>
            <a:endParaRPr lang="en-US" dirty="0"/>
          </a:p>
        </p:txBody>
      </p:sp>
      <p:sp>
        <p:nvSpPr>
          <p:cNvPr id="5" name="Content Placeholder 4">
            <a:extLst>
              <a:ext uri="{FF2B5EF4-FFF2-40B4-BE49-F238E27FC236}">
                <a16:creationId xmlns:a16="http://schemas.microsoft.com/office/drawing/2014/main" id="{25DE9EEA-AC34-AB4F-5DF8-D6B86BD06D21}"/>
              </a:ext>
            </a:extLst>
          </p:cNvPr>
          <p:cNvSpPr>
            <a:spLocks noGrp="1"/>
          </p:cNvSpPr>
          <p:nvPr>
            <p:ph sz="half" idx="2"/>
          </p:nvPr>
        </p:nvSpPr>
        <p:spPr>
          <a:xfrm>
            <a:off x="5089969" y="2160589"/>
            <a:ext cx="4184035" cy="3880773"/>
          </a:xfrm>
        </p:spPr>
        <p:txBody>
          <a:bodyPr>
            <a:normAutofit fontScale="92500" lnSpcReduction="20000"/>
          </a:bodyPr>
          <a:lstStyle/>
          <a:p>
            <a:r>
              <a:rPr lang="en-US" dirty="0"/>
              <a:t>Current practice: Daily tech reports and productivity dashboard in shop</a:t>
            </a:r>
          </a:p>
          <a:p>
            <a:r>
              <a:rPr lang="en-US" dirty="0"/>
              <a:t>Goals: Create parts packages for common repairs. Improve repair order scheduling and staging for technicians</a:t>
            </a:r>
          </a:p>
          <a:p>
            <a:r>
              <a:rPr lang="en-US" dirty="0"/>
              <a:t>Plans: Work with parts dept to make sheets for PMs and other common jobs. Create scheduling calendar for all admin to access and foreman have tech work scheduled before they start</a:t>
            </a:r>
          </a:p>
          <a:p>
            <a:r>
              <a:rPr lang="en-US" dirty="0"/>
              <a:t>Evaluate: Measure techs productivity monthly and do monthly trend overview with them </a:t>
            </a:r>
          </a:p>
        </p:txBody>
      </p:sp>
      <p:pic>
        <p:nvPicPr>
          <p:cNvPr id="7" name="Picture 6">
            <a:extLst>
              <a:ext uri="{FF2B5EF4-FFF2-40B4-BE49-F238E27FC236}">
                <a16:creationId xmlns:a16="http://schemas.microsoft.com/office/drawing/2014/main" id="{369A1AB8-8DCD-313B-42EE-7D00754B9B8A}"/>
              </a:ext>
            </a:extLst>
          </p:cNvPr>
          <p:cNvPicPr>
            <a:picLocks noChangeAspect="1"/>
          </p:cNvPicPr>
          <p:nvPr/>
        </p:nvPicPr>
        <p:blipFill>
          <a:blip r:embed="rId2"/>
          <a:stretch>
            <a:fillRect/>
          </a:stretch>
        </p:blipFill>
        <p:spPr>
          <a:xfrm>
            <a:off x="134224" y="4055985"/>
            <a:ext cx="4727145" cy="2626875"/>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800" b="0" i="0" u="none" strike="noStrike" baseline="0" dirty="0">
                <a:solidFill>
                  <a:srgbClr val="221E1F"/>
                </a:solidFill>
                <a:latin typeface="Calibri" panose="020F0502020204030204" pitchFamily="34" charset="0"/>
              </a:rPr>
              <a:t>Goals for improvement </a:t>
            </a:r>
          </a:p>
          <a:p>
            <a:r>
              <a:rPr lang="en-US" sz="1800" b="0" i="0" u="none" strike="noStrike" baseline="0" dirty="0">
                <a:solidFill>
                  <a:srgbClr val="221E1F"/>
                </a:solidFill>
                <a:latin typeface="Calibri" panose="020F0502020204030204" pitchFamily="34" charset="0"/>
              </a:rPr>
              <a:t>Plans to achieve your goals </a:t>
            </a:r>
          </a:p>
          <a:p>
            <a:r>
              <a:rPr lang="en-US" sz="1800" b="0" i="0" u="none" strike="noStrike" baseline="0" dirty="0">
                <a:solidFill>
                  <a:srgbClr val="221E1F"/>
                </a:solidFill>
                <a:latin typeface="Calibri" panose="020F0502020204030204" pitchFamily="34" charset="0"/>
              </a:rPr>
              <a:t>Plans to evaluate your changes </a:t>
            </a:r>
          </a:p>
          <a:p>
            <a:endParaRPr lang="en-US" dirty="0"/>
          </a:p>
        </p:txBody>
      </p:sp>
      <p:sp>
        <p:nvSpPr>
          <p:cNvPr id="5" name="Content Placeholder 4">
            <a:extLst>
              <a:ext uri="{FF2B5EF4-FFF2-40B4-BE49-F238E27FC236}">
                <a16:creationId xmlns:a16="http://schemas.microsoft.com/office/drawing/2014/main" id="{5BA469FB-D9D3-EA57-B342-2B526A001B39}"/>
              </a:ext>
            </a:extLst>
          </p:cNvPr>
          <p:cNvSpPr>
            <a:spLocks noGrp="1"/>
          </p:cNvSpPr>
          <p:nvPr>
            <p:ph sz="half" idx="2"/>
          </p:nvPr>
        </p:nvSpPr>
        <p:spPr>
          <a:xfrm>
            <a:off x="4362275" y="3498209"/>
            <a:ext cx="4911729" cy="2543153"/>
          </a:xfrm>
        </p:spPr>
        <p:txBody>
          <a:bodyPr>
            <a:normAutofit lnSpcReduction="10000"/>
          </a:bodyPr>
          <a:lstStyle/>
          <a:p>
            <a:r>
              <a:rPr lang="en-US" dirty="0"/>
              <a:t>Current: Bulk parts up 4 service bays</a:t>
            </a:r>
          </a:p>
          <a:p>
            <a:r>
              <a:rPr lang="en-US" dirty="0"/>
              <a:t> Goal: strive for 80% </a:t>
            </a:r>
            <a:r>
              <a:rPr lang="en-US" dirty="0" err="1"/>
              <a:t>techtying</a:t>
            </a:r>
            <a:r>
              <a:rPr lang="en-US" dirty="0"/>
              <a:t>/bay utilization</a:t>
            </a:r>
          </a:p>
          <a:p>
            <a:r>
              <a:rPr lang="en-US" dirty="0"/>
              <a:t>Plans: Utilize other facility not being used for service for bulk parts. Have techs move to 2</a:t>
            </a:r>
            <a:r>
              <a:rPr lang="en-US" baseline="30000" dirty="0"/>
              <a:t>nd</a:t>
            </a:r>
            <a:r>
              <a:rPr lang="en-US" dirty="0"/>
              <a:t> shift to utilize bays better</a:t>
            </a:r>
          </a:p>
          <a:p>
            <a:r>
              <a:rPr lang="en-US" dirty="0"/>
              <a:t>Evaluate: Monthly review comparing utilization after </a:t>
            </a:r>
            <a:r>
              <a:rPr lang="en-US"/>
              <a:t>changes implemented</a:t>
            </a:r>
            <a:endParaRPr lang="en-US" dirty="0"/>
          </a:p>
          <a:p>
            <a:endParaRPr lang="en-US" dirty="0"/>
          </a:p>
        </p:txBody>
      </p:sp>
      <p:pic>
        <p:nvPicPr>
          <p:cNvPr id="7" name="Picture 6">
            <a:extLst>
              <a:ext uri="{FF2B5EF4-FFF2-40B4-BE49-F238E27FC236}">
                <a16:creationId xmlns:a16="http://schemas.microsoft.com/office/drawing/2014/main" id="{41EFFB2C-3545-63BC-8786-F41377295D43}"/>
              </a:ext>
            </a:extLst>
          </p:cNvPr>
          <p:cNvPicPr>
            <a:picLocks noChangeAspect="1"/>
          </p:cNvPicPr>
          <p:nvPr/>
        </p:nvPicPr>
        <p:blipFill>
          <a:blip r:embed="rId2"/>
          <a:stretch>
            <a:fillRect/>
          </a:stretch>
        </p:blipFill>
        <p:spPr>
          <a:xfrm>
            <a:off x="8396398" y="0"/>
            <a:ext cx="3795601" cy="3556932"/>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852479-605F-0F97-6838-9B4F1BEA2C7A}"/>
              </a:ext>
            </a:extLst>
          </p:cNvPr>
          <p:cNvSpPr>
            <a:spLocks noGrp="1"/>
          </p:cNvSpPr>
          <p:nvPr>
            <p:ph type="title"/>
          </p:nvPr>
        </p:nvSpPr>
        <p:spPr/>
        <p:txBody>
          <a:bodyPr/>
          <a:lstStyle/>
          <a:p>
            <a:r>
              <a:rPr lang="en-US" dirty="0">
                <a:solidFill>
                  <a:schemeClr val="tx1"/>
                </a:solidFill>
              </a:rPr>
              <a:t>Level of current training</a:t>
            </a:r>
          </a:p>
        </p:txBody>
      </p:sp>
      <p:sp>
        <p:nvSpPr>
          <p:cNvPr id="3" name="Content Placeholder 2">
            <a:extLst>
              <a:ext uri="{FF2B5EF4-FFF2-40B4-BE49-F238E27FC236}">
                <a16:creationId xmlns:a16="http://schemas.microsoft.com/office/drawing/2014/main" id="{9D414812-1DC4-25C3-C4F1-1FD91DC3043E}"/>
              </a:ext>
            </a:extLst>
          </p:cNvPr>
          <p:cNvSpPr>
            <a:spLocks noGrp="1"/>
          </p:cNvSpPr>
          <p:nvPr>
            <p:ph sz="half" idx="1"/>
          </p:nvPr>
        </p:nvSpPr>
        <p:spPr/>
        <p:txBody>
          <a:bodyPr/>
          <a:lstStyle/>
          <a:p>
            <a:r>
              <a:rPr lang="en-US" dirty="0"/>
              <a:t>Where are you currently at for your current level of training?</a:t>
            </a:r>
          </a:p>
          <a:p>
            <a:r>
              <a:rPr lang="en-US" dirty="0"/>
              <a:t>What is your plan to maintain minimum standards?</a:t>
            </a:r>
          </a:p>
          <a:p>
            <a:r>
              <a:rPr lang="en-US" dirty="0"/>
              <a:t>What are your plans for training  your service department technicians, advisors, managers, ?</a:t>
            </a:r>
          </a:p>
          <a:p>
            <a:endParaRPr lang="en-US" dirty="0"/>
          </a:p>
        </p:txBody>
      </p:sp>
      <p:sp>
        <p:nvSpPr>
          <p:cNvPr id="4" name="Content Placeholder 3">
            <a:extLst>
              <a:ext uri="{FF2B5EF4-FFF2-40B4-BE49-F238E27FC236}">
                <a16:creationId xmlns:a16="http://schemas.microsoft.com/office/drawing/2014/main" id="{624C40E3-6898-CF66-B86D-432B65FDE561}"/>
              </a:ext>
            </a:extLst>
          </p:cNvPr>
          <p:cNvSpPr>
            <a:spLocks noGrp="1"/>
          </p:cNvSpPr>
          <p:nvPr>
            <p:ph sz="half" idx="2"/>
          </p:nvPr>
        </p:nvSpPr>
        <p:spPr/>
        <p:txBody>
          <a:bodyPr/>
          <a:lstStyle/>
          <a:p>
            <a:r>
              <a:rPr lang="en-US" dirty="0"/>
              <a:t>Current: MFG training within guidelines. </a:t>
            </a:r>
          </a:p>
          <a:p>
            <a:r>
              <a:rPr lang="en-US" dirty="0"/>
              <a:t>Plan for Min. standard: Monthly printouts for techs to see if any new training added</a:t>
            </a:r>
          </a:p>
          <a:p>
            <a:r>
              <a:rPr lang="en-US" dirty="0"/>
              <a:t>Plans for training: Set goals for team so they are aware of what's available and what's expected in a timeframe for training to be completed </a:t>
            </a:r>
          </a:p>
        </p:txBody>
      </p:sp>
    </p:spTree>
    <p:extLst>
      <p:ext uri="{BB962C8B-B14F-4D97-AF65-F5344CB8AC3E}">
        <p14:creationId xmlns:p14="http://schemas.microsoft.com/office/powerpoint/2010/main" val="38814297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pPr algn="ctr"/>
            <a:r>
              <a:rPr lang="en-US" dirty="0"/>
              <a:t>SWOT Analysis</a:t>
            </a:r>
            <a:br>
              <a:rPr lang="en-US" dirty="0"/>
            </a:br>
            <a:r>
              <a:rPr lang="en-US" dirty="0"/>
              <a:t>Strengths </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 Large customer base and a strong location being just inside the outer belt and not far from more that one interstate.</a:t>
            </a:r>
          </a:p>
          <a:p>
            <a:r>
              <a:rPr lang="en-US" dirty="0"/>
              <a:t>Well trained service technicians with experience and drive to be the best in the region.</a:t>
            </a:r>
          </a:p>
          <a:p>
            <a:r>
              <a:rPr lang="en-US" dirty="0"/>
              <a:t>New service manager bringing a strong leadership and respected among technicians and is pushing new ideas and processes to improve customer service. </a:t>
            </a:r>
          </a:p>
          <a:p>
            <a:r>
              <a:rPr lang="en-US" dirty="0"/>
              <a:t>A communication platform to keep customers updated on repair progress that’s 2</a:t>
            </a:r>
            <a:r>
              <a:rPr lang="en-US" baseline="30000" dirty="0"/>
              <a:t>nd</a:t>
            </a:r>
            <a:r>
              <a:rPr lang="en-US" dirty="0"/>
              <a:t> to none.</a:t>
            </a:r>
          </a:p>
          <a:p>
            <a:r>
              <a:rPr lang="en-US" dirty="0"/>
              <a:t>Pay structure that is built around increasing technician proficiency.  </a:t>
            </a:r>
          </a:p>
        </p:txBody>
      </p:sp>
    </p:spTree>
    <p:extLst>
      <p:ext uri="{BB962C8B-B14F-4D97-AF65-F5344CB8AC3E}">
        <p14:creationId xmlns:p14="http://schemas.microsoft.com/office/powerpoint/2010/main" val="38392213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pPr algn="ctr"/>
            <a:r>
              <a:rPr lang="en-US" dirty="0"/>
              <a:t>SWOT Analysis</a:t>
            </a:r>
            <a:br>
              <a:rPr lang="en-US" dirty="0"/>
            </a:br>
            <a:r>
              <a:rPr lang="en-US" dirty="0"/>
              <a:t>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Service has not done a good job with customer communication in the past making it hard to rebuild the customer trust. </a:t>
            </a:r>
          </a:p>
          <a:p>
            <a:r>
              <a:rPr lang="en-US" dirty="0"/>
              <a:t>Parts delivery times to technicians are very slow making technicians bounce around on several tickets at once to be productive. </a:t>
            </a:r>
          </a:p>
          <a:p>
            <a:r>
              <a:rPr lang="en-US" dirty="0"/>
              <a:t>Service writers who lack training in customer communications, sense of urgency to get RO’s dispatched in timely manner and ability to make consistent customer commitments for scheduling. </a:t>
            </a:r>
          </a:p>
          <a:p>
            <a:r>
              <a:rPr lang="en-US" dirty="0"/>
              <a:t>Service works on all makes and models but lacks the training in some areas to make efficient diagnostic and repairs on other make vehicles. </a:t>
            </a:r>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pPr algn="ctr"/>
            <a:r>
              <a:rPr lang="en-US" dirty="0"/>
              <a:t>SWOT Analysis</a:t>
            </a:r>
            <a:br>
              <a:rPr lang="en-US" dirty="0"/>
            </a:br>
            <a:r>
              <a:rPr lang="en-US" dirty="0"/>
              <a:t>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endParaRPr lang="en-US" dirty="0"/>
          </a:p>
          <a:p>
            <a:r>
              <a:rPr lang="en-US" dirty="0"/>
              <a:t>Continue to push our service team to keep customers updated and giving realistic ETC to give customer confidence in our service department. </a:t>
            </a:r>
          </a:p>
          <a:p>
            <a:r>
              <a:rPr lang="en-US" dirty="0"/>
              <a:t>Work with our parts department to setup metrics so they can view delivery times to technicians and see where we are not being efficient</a:t>
            </a:r>
          </a:p>
          <a:p>
            <a:r>
              <a:rPr lang="en-US" dirty="0"/>
              <a:t>Service writers have a better understanding on importance of customer communication and have more consistency in place when making estimates.</a:t>
            </a:r>
          </a:p>
          <a:p>
            <a:r>
              <a:rPr lang="en-US" dirty="0"/>
              <a:t>Have a better quality control protocol in place for each repair as well as a formal comeback review each time a vehicle returns for workmanship issues</a:t>
            </a:r>
          </a:p>
        </p:txBody>
      </p:sp>
    </p:spTree>
    <p:extLst>
      <p:ext uri="{BB962C8B-B14F-4D97-AF65-F5344CB8AC3E}">
        <p14:creationId xmlns:p14="http://schemas.microsoft.com/office/powerpoint/2010/main" val="3912869560"/>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docProps/app.xml><?xml version="1.0" encoding="utf-8"?>
<Properties xmlns="http://schemas.openxmlformats.org/officeDocument/2006/extended-properties" xmlns:vt="http://schemas.openxmlformats.org/officeDocument/2006/docPropsVTypes">
  <Template>Facet</Template>
  <TotalTime>325</TotalTime>
  <Words>1508</Words>
  <Application>Microsoft Office PowerPoint</Application>
  <PresentationFormat>Widescreen</PresentationFormat>
  <Paragraphs>117</Paragraphs>
  <Slides>15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Trebuchet MS</vt:lpstr>
      <vt:lpstr>Wingdings 3</vt:lpstr>
      <vt:lpstr>Facet</vt:lpstr>
      <vt:lpstr>ATD Service Homework </vt:lpstr>
      <vt:lpstr>  Analyze Cost of Labor   </vt:lpstr>
      <vt:lpstr> Changes in Expense Structure    </vt:lpstr>
      <vt:lpstr> Productivity   </vt:lpstr>
      <vt:lpstr> Facility   </vt:lpstr>
      <vt:lpstr>Level of current training</vt:lpstr>
      <vt:lpstr>SWOT Analysis Strengths </vt:lpstr>
      <vt:lpstr>SWOT Analysis Weaknesses</vt:lpstr>
      <vt:lpstr>SWOT Analysis Opportunities</vt:lpstr>
      <vt:lpstr>SWOT Analysis Threats</vt:lpstr>
      <vt:lpstr>SWOT Analysis Objectives </vt:lpstr>
      <vt:lpstr>SWOT Analysis Strategies </vt:lpstr>
      <vt:lpstr>SWOT Analysis Tactics </vt:lpstr>
      <vt:lpstr>SWOT Analysis Action Plan</vt:lpstr>
      <vt:lpstr>Homework Synopsis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Jon Steckman</cp:lastModifiedBy>
  <cp:revision>8</cp:revision>
  <dcterms:created xsi:type="dcterms:W3CDTF">2022-12-04T13:10:55Z</dcterms:created>
  <dcterms:modified xsi:type="dcterms:W3CDTF">2024-02-26T02:14:20Z</dcterms:modified>
</cp:coreProperties>
</file>