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57" r:id="rId8"/>
    <p:sldId id="262" r:id="rId9"/>
    <p:sldId id="263" r:id="rId10"/>
    <p:sldId id="264" r:id="rId11"/>
    <p:sldId id="265" r:id="rId12"/>
    <p:sldId id="266" r:id="rId13"/>
    <p:sldId id="275" r:id="rId14"/>
    <p:sldId id="276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5/17/2024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5/17/2024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5/17/2024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Zach Conaway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 (employees remarks summarized)</a:t>
            </a:r>
          </a:p>
          <a:p>
            <a:r>
              <a:rPr lang="en-US" dirty="0"/>
              <a:t>Freight and spot rates declining rapidly</a:t>
            </a:r>
          </a:p>
          <a:p>
            <a:r>
              <a:rPr lang="en-US" dirty="0"/>
              <a:t>Race to bottom of pricing</a:t>
            </a:r>
          </a:p>
          <a:p>
            <a:r>
              <a:rPr lang="en-US" dirty="0"/>
              <a:t>Parked fleets reducing work coming through the shop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 (employees remarks summarized)</a:t>
            </a:r>
          </a:p>
          <a:p>
            <a:r>
              <a:rPr lang="en-US" dirty="0"/>
              <a:t>Schedule Fan installation</a:t>
            </a:r>
          </a:p>
          <a:p>
            <a:r>
              <a:rPr lang="en-US" dirty="0"/>
              <a:t>Reduce labor rates locally to pull in Work (use flyers sent with Outside sales)</a:t>
            </a:r>
          </a:p>
          <a:p>
            <a:pPr lvl="1"/>
            <a:r>
              <a:rPr lang="en-US" dirty="0"/>
              <a:t>Sales blitz for PMs and brake jobs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6F5320C-B806-E711-D9F8-76625446F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797107"/>
              </p:ext>
            </p:extLst>
          </p:nvPr>
        </p:nvGraphicFramePr>
        <p:xfrm>
          <a:off x="677334" y="1582347"/>
          <a:ext cx="9132492" cy="503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Install Fans quickly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4/26/2024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Visit with 3 customers a week (owners)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Every 3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Review technician training schedule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SM + GM + director of service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Every 30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781924">
                <a:tc>
                  <a:txBody>
                    <a:bodyPr/>
                    <a:lstStyle/>
                    <a:p>
                      <a:r>
                        <a:rPr lang="en-US" dirty="0"/>
                        <a:t>Begin Weekly Retail Sales synch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Sales Team + 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Every Thursday, report to executives 1 x 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Early Morning week Review every Monday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 Managers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Every Monday 6 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08D82-3E04-0954-DD30-684565FA8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Class Calculations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E875154-9F7C-0F7B-F10A-4F537F99E40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2100" y="1562100"/>
          <a:ext cx="11222565" cy="4320482"/>
        </p:xfrm>
        <a:graphic>
          <a:graphicData uri="http://schemas.openxmlformats.org/drawingml/2006/table">
            <a:tbl>
              <a:tblPr/>
              <a:tblGrid>
                <a:gridCol w="629855">
                  <a:extLst>
                    <a:ext uri="{9D8B030D-6E8A-4147-A177-3AD203B41FA5}">
                      <a16:colId xmlns:a16="http://schemas.microsoft.com/office/drawing/2014/main" val="2420943814"/>
                    </a:ext>
                  </a:extLst>
                </a:gridCol>
                <a:gridCol w="1800990">
                  <a:extLst>
                    <a:ext uri="{9D8B030D-6E8A-4147-A177-3AD203B41FA5}">
                      <a16:colId xmlns:a16="http://schemas.microsoft.com/office/drawing/2014/main" val="2799267622"/>
                    </a:ext>
                  </a:extLst>
                </a:gridCol>
                <a:gridCol w="1141612">
                  <a:extLst>
                    <a:ext uri="{9D8B030D-6E8A-4147-A177-3AD203B41FA5}">
                      <a16:colId xmlns:a16="http://schemas.microsoft.com/office/drawing/2014/main" val="2566898628"/>
                    </a:ext>
                  </a:extLst>
                </a:gridCol>
                <a:gridCol w="1003831">
                  <a:extLst>
                    <a:ext uri="{9D8B030D-6E8A-4147-A177-3AD203B41FA5}">
                      <a16:colId xmlns:a16="http://schemas.microsoft.com/office/drawing/2014/main" val="3467100158"/>
                    </a:ext>
                  </a:extLst>
                </a:gridCol>
                <a:gridCol w="721709">
                  <a:extLst>
                    <a:ext uri="{9D8B030D-6E8A-4147-A177-3AD203B41FA5}">
                      <a16:colId xmlns:a16="http://schemas.microsoft.com/office/drawing/2014/main" val="3946717408"/>
                    </a:ext>
                  </a:extLst>
                </a:gridCol>
                <a:gridCol w="629855">
                  <a:extLst>
                    <a:ext uri="{9D8B030D-6E8A-4147-A177-3AD203B41FA5}">
                      <a16:colId xmlns:a16="http://schemas.microsoft.com/office/drawing/2014/main" val="692220462"/>
                    </a:ext>
                  </a:extLst>
                </a:gridCol>
                <a:gridCol w="629855">
                  <a:extLst>
                    <a:ext uri="{9D8B030D-6E8A-4147-A177-3AD203B41FA5}">
                      <a16:colId xmlns:a16="http://schemas.microsoft.com/office/drawing/2014/main" val="3895009910"/>
                    </a:ext>
                  </a:extLst>
                </a:gridCol>
                <a:gridCol w="364134">
                  <a:extLst>
                    <a:ext uri="{9D8B030D-6E8A-4147-A177-3AD203B41FA5}">
                      <a16:colId xmlns:a16="http://schemas.microsoft.com/office/drawing/2014/main" val="497672657"/>
                    </a:ext>
                  </a:extLst>
                </a:gridCol>
                <a:gridCol w="1574635">
                  <a:extLst>
                    <a:ext uri="{9D8B030D-6E8A-4147-A177-3AD203B41FA5}">
                      <a16:colId xmlns:a16="http://schemas.microsoft.com/office/drawing/2014/main" val="3325377259"/>
                    </a:ext>
                  </a:extLst>
                </a:gridCol>
                <a:gridCol w="1141612">
                  <a:extLst>
                    <a:ext uri="{9D8B030D-6E8A-4147-A177-3AD203B41FA5}">
                      <a16:colId xmlns:a16="http://schemas.microsoft.com/office/drawing/2014/main" val="3958950304"/>
                    </a:ext>
                  </a:extLst>
                </a:gridCol>
                <a:gridCol w="807001">
                  <a:extLst>
                    <a:ext uri="{9D8B030D-6E8A-4147-A177-3AD203B41FA5}">
                      <a16:colId xmlns:a16="http://schemas.microsoft.com/office/drawing/2014/main" val="361068486"/>
                    </a:ext>
                  </a:extLst>
                </a:gridCol>
                <a:gridCol w="777476">
                  <a:extLst>
                    <a:ext uri="{9D8B030D-6E8A-4147-A177-3AD203B41FA5}">
                      <a16:colId xmlns:a16="http://schemas.microsoft.com/office/drawing/2014/main" val="3169737388"/>
                    </a:ext>
                  </a:extLst>
                </a:gridCol>
              </a:tblGrid>
              <a:tr h="16441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Service Department Sales And Gross  (Labor Only)         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Service Department Profit Centering    </a:t>
                      </a:r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3537259"/>
                  </a:ext>
                </a:extLst>
              </a:tr>
              <a:tr h="237489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3096227"/>
                  </a:ext>
                </a:extLst>
              </a:tr>
              <a:tr h="319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Gross as % of 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%Sales Contribution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8505567"/>
                  </a:ext>
                </a:extLst>
              </a:tr>
              <a:tr h="1735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Truck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166,976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129,141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77.34%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58.21%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Department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217,711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Profile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4612"/>
                  </a:ext>
                </a:extLst>
              </a:tr>
              <a:tr h="1552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Truck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Variable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1825733"/>
                  </a:ext>
                </a:extLst>
              </a:tr>
              <a:tr h="1826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Selling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19,499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8.96%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837669"/>
                  </a:ext>
                </a:extLst>
              </a:tr>
              <a:tr h="1826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74,304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52,579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70.76%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25.90%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Personnel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83,176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38.20%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045753"/>
                  </a:ext>
                </a:extLst>
              </a:tr>
              <a:tr h="1826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Warranty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Semi-Fixed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48,438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22.25%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996912"/>
                  </a:ext>
                </a:extLst>
              </a:tr>
              <a:tr h="1826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45,574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35,991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78.97%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15.89%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52,414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24.08%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2131085"/>
                  </a:ext>
                </a:extLst>
              </a:tr>
              <a:tr h="19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NVI / Road Ready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Unallocated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968627"/>
                  </a:ext>
                </a:extLst>
              </a:tr>
              <a:tr h="1826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Adj. Cost Of Labor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Dealer's Salary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454838"/>
                  </a:ext>
                </a:extLst>
              </a:tr>
              <a:tr h="164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286,854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217,711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75.90%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Total Expenses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203,527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93.48%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997367"/>
                  </a:ext>
                </a:extLst>
              </a:tr>
              <a:tr h="16441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Net Profit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14,184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6.52%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397141"/>
                  </a:ext>
                </a:extLst>
              </a:tr>
              <a:tr h="16441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899563"/>
                  </a:ext>
                </a:extLst>
              </a:tr>
              <a:tr h="200953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9180104"/>
                  </a:ext>
                </a:extLst>
              </a:tr>
              <a:tr h="16441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0590831"/>
                  </a:ext>
                </a:extLst>
              </a:tr>
              <a:tr h="155282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349878"/>
                  </a:ext>
                </a:extLst>
              </a:tr>
              <a:tr h="18268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0197227"/>
                  </a:ext>
                </a:extLst>
              </a:tr>
              <a:tr h="155282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280971"/>
                  </a:ext>
                </a:extLst>
              </a:tr>
              <a:tr h="155282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4164323"/>
                  </a:ext>
                </a:extLst>
              </a:tr>
              <a:tr h="16441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0469056"/>
                  </a:ext>
                </a:extLst>
              </a:tr>
              <a:tr h="16441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308437"/>
                  </a:ext>
                </a:extLst>
              </a:tr>
              <a:tr h="16441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5731625"/>
                  </a:ext>
                </a:extLst>
              </a:tr>
              <a:tr h="16441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8483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58882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DAA7-E16A-8B27-CA14-F0081556F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Class Calculations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1B0A87E-14A9-7E7F-531E-FACC81508CA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82573" y="1334556"/>
          <a:ext cx="10850625" cy="4913844"/>
        </p:xfrm>
        <a:graphic>
          <a:graphicData uri="http://schemas.openxmlformats.org/drawingml/2006/table">
            <a:tbl>
              <a:tblPr/>
              <a:tblGrid>
                <a:gridCol w="193310">
                  <a:extLst>
                    <a:ext uri="{9D8B030D-6E8A-4147-A177-3AD203B41FA5}">
                      <a16:colId xmlns:a16="http://schemas.microsoft.com/office/drawing/2014/main" val="3096862002"/>
                    </a:ext>
                  </a:extLst>
                </a:gridCol>
                <a:gridCol w="1235509">
                  <a:extLst>
                    <a:ext uri="{9D8B030D-6E8A-4147-A177-3AD203B41FA5}">
                      <a16:colId xmlns:a16="http://schemas.microsoft.com/office/drawing/2014/main" val="358063501"/>
                    </a:ext>
                  </a:extLst>
                </a:gridCol>
                <a:gridCol w="1199089">
                  <a:extLst>
                    <a:ext uri="{9D8B030D-6E8A-4147-A177-3AD203B41FA5}">
                      <a16:colId xmlns:a16="http://schemas.microsoft.com/office/drawing/2014/main" val="2558638856"/>
                    </a:ext>
                  </a:extLst>
                </a:gridCol>
                <a:gridCol w="358605">
                  <a:extLst>
                    <a:ext uri="{9D8B030D-6E8A-4147-A177-3AD203B41FA5}">
                      <a16:colId xmlns:a16="http://schemas.microsoft.com/office/drawing/2014/main" val="4234863277"/>
                    </a:ext>
                  </a:extLst>
                </a:gridCol>
                <a:gridCol w="663982">
                  <a:extLst>
                    <a:ext uri="{9D8B030D-6E8A-4147-A177-3AD203B41FA5}">
                      <a16:colId xmlns:a16="http://schemas.microsoft.com/office/drawing/2014/main" val="1827095610"/>
                    </a:ext>
                  </a:extLst>
                </a:gridCol>
                <a:gridCol w="324986">
                  <a:extLst>
                    <a:ext uri="{9D8B030D-6E8A-4147-A177-3AD203B41FA5}">
                      <a16:colId xmlns:a16="http://schemas.microsoft.com/office/drawing/2014/main" val="1963914287"/>
                    </a:ext>
                  </a:extLst>
                </a:gridCol>
                <a:gridCol w="907721">
                  <a:extLst>
                    <a:ext uri="{9D8B030D-6E8A-4147-A177-3AD203B41FA5}">
                      <a16:colId xmlns:a16="http://schemas.microsoft.com/office/drawing/2014/main" val="3063839859"/>
                    </a:ext>
                  </a:extLst>
                </a:gridCol>
                <a:gridCol w="168096">
                  <a:extLst>
                    <a:ext uri="{9D8B030D-6E8A-4147-A177-3AD203B41FA5}">
                      <a16:colId xmlns:a16="http://schemas.microsoft.com/office/drawing/2014/main" val="1819266595"/>
                    </a:ext>
                  </a:extLst>
                </a:gridCol>
                <a:gridCol w="697599">
                  <a:extLst>
                    <a:ext uri="{9D8B030D-6E8A-4147-A177-3AD203B41FA5}">
                      <a16:colId xmlns:a16="http://schemas.microsoft.com/office/drawing/2014/main" val="883752985"/>
                    </a:ext>
                  </a:extLst>
                </a:gridCol>
                <a:gridCol w="717212">
                  <a:extLst>
                    <a:ext uri="{9D8B030D-6E8A-4147-A177-3AD203B41FA5}">
                      <a16:colId xmlns:a16="http://schemas.microsoft.com/office/drawing/2014/main" val="1745334696"/>
                    </a:ext>
                  </a:extLst>
                </a:gridCol>
                <a:gridCol w="537908">
                  <a:extLst>
                    <a:ext uri="{9D8B030D-6E8A-4147-A177-3AD203B41FA5}">
                      <a16:colId xmlns:a16="http://schemas.microsoft.com/office/drawing/2014/main" val="1041491300"/>
                    </a:ext>
                  </a:extLst>
                </a:gridCol>
                <a:gridCol w="1199089">
                  <a:extLst>
                    <a:ext uri="{9D8B030D-6E8A-4147-A177-3AD203B41FA5}">
                      <a16:colId xmlns:a16="http://schemas.microsoft.com/office/drawing/2014/main" val="1505942241"/>
                    </a:ext>
                  </a:extLst>
                </a:gridCol>
                <a:gridCol w="941340">
                  <a:extLst>
                    <a:ext uri="{9D8B030D-6E8A-4147-A177-3AD203B41FA5}">
                      <a16:colId xmlns:a16="http://schemas.microsoft.com/office/drawing/2014/main" val="1714217511"/>
                    </a:ext>
                  </a:extLst>
                </a:gridCol>
                <a:gridCol w="851690">
                  <a:extLst>
                    <a:ext uri="{9D8B030D-6E8A-4147-A177-3AD203B41FA5}">
                      <a16:colId xmlns:a16="http://schemas.microsoft.com/office/drawing/2014/main" val="1596042137"/>
                    </a:ext>
                  </a:extLst>
                </a:gridCol>
                <a:gridCol w="537908">
                  <a:extLst>
                    <a:ext uri="{9D8B030D-6E8A-4147-A177-3AD203B41FA5}">
                      <a16:colId xmlns:a16="http://schemas.microsoft.com/office/drawing/2014/main" val="2100600479"/>
                    </a:ext>
                  </a:extLst>
                </a:gridCol>
                <a:gridCol w="156890">
                  <a:extLst>
                    <a:ext uri="{9D8B030D-6E8A-4147-A177-3AD203B41FA5}">
                      <a16:colId xmlns:a16="http://schemas.microsoft.com/office/drawing/2014/main" val="3513192192"/>
                    </a:ext>
                  </a:extLst>
                </a:gridCol>
                <a:gridCol w="159691">
                  <a:extLst>
                    <a:ext uri="{9D8B030D-6E8A-4147-A177-3AD203B41FA5}">
                      <a16:colId xmlns:a16="http://schemas.microsoft.com/office/drawing/2014/main" val="2666881714"/>
                    </a:ext>
                  </a:extLst>
                </a:gridCol>
              </a:tblGrid>
              <a:tr h="17168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086788"/>
                  </a:ext>
                </a:extLst>
              </a:tr>
              <a:tr h="23111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effectLst/>
                          <a:latin typeface="Arial" panose="020B0604020202020204" pitchFamily="34" charset="0"/>
                        </a:rPr>
                        <a:t>ATD ACTUAL SERVICE ANALYSIS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8331414"/>
                  </a:ext>
                </a:extLst>
              </a:tr>
              <a:tr h="12546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Performance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131072"/>
                  </a:ext>
                </a:extLst>
              </a:tr>
              <a:tr h="19017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Hourly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301011"/>
                  </a:ext>
                </a:extLst>
              </a:tr>
              <a:tr h="1320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166,976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190.00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878.8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567337"/>
                  </a:ext>
                </a:extLst>
              </a:tr>
              <a:tr h="1320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19264"/>
                  </a:ext>
                </a:extLst>
              </a:tr>
              <a:tr h="1320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Customer Other*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467829"/>
                  </a:ext>
                </a:extLst>
              </a:tr>
              <a:tr h="1320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74,304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190.00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391.1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377170"/>
                  </a:ext>
                </a:extLst>
              </a:tr>
              <a:tr h="13867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45,574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135.00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337.6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82749"/>
                  </a:ext>
                </a:extLst>
              </a:tr>
              <a:tr h="1320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178.45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46338"/>
                  </a:ext>
                </a:extLst>
              </a:tr>
              <a:tr h="118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286,854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1607.5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999517"/>
                  </a:ext>
                </a:extLst>
              </a:tr>
              <a:tr h="118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1,070,697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932987"/>
                  </a:ext>
                </a:extLst>
              </a:tr>
              <a:tr h="118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1" u="none" strike="noStrike">
                          <a:effectLst/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886472"/>
                  </a:ext>
                </a:extLst>
              </a:tr>
              <a:tr h="14527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286,854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1607.48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178.45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5809239"/>
                  </a:ext>
                </a:extLst>
              </a:tr>
              <a:tr h="118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525182"/>
                  </a:ext>
                </a:extLst>
              </a:tr>
              <a:tr h="11225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286,854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044454"/>
                  </a:ext>
                </a:extLst>
              </a:tr>
              <a:tr h="1320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16.00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3,200.0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310590"/>
                  </a:ext>
                </a:extLst>
              </a:tr>
              <a:tr h="11225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# Hours/Day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Clock Hour Aval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1,070,697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871357"/>
                  </a:ext>
                </a:extLst>
              </a:tr>
              <a:tr h="11225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44738"/>
                  </a:ext>
                </a:extLst>
              </a:tr>
              <a:tr h="2113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3,200.0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178.45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571,038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26.79%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029146"/>
                  </a:ext>
                </a:extLst>
              </a:tr>
              <a:tr h="118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Clock Hours Available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889140"/>
                  </a:ext>
                </a:extLst>
              </a:tr>
              <a:tr h="118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308395"/>
                  </a:ext>
                </a:extLst>
              </a:tr>
              <a:tr h="118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How proficient are your technicians ?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752001"/>
                  </a:ext>
                </a:extLst>
              </a:tr>
              <a:tr h="11225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7550526"/>
                  </a:ext>
                </a:extLst>
              </a:tr>
              <a:tr h="1320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1,607.5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3,200.00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50.23%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4648401"/>
                  </a:ext>
                </a:extLst>
              </a:tr>
              <a:tr h="118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Hours Produced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Hours Available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9628163"/>
                  </a:ext>
                </a:extLst>
              </a:tr>
              <a:tr h="11225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2545840"/>
                  </a:ext>
                </a:extLst>
              </a:tr>
              <a:tr h="11225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793994"/>
                  </a:ext>
                </a:extLst>
              </a:tr>
              <a:tr h="11886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3110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863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r>
              <a:rPr lang="en-US" dirty="0"/>
              <a:t>We will combat complacency and poor time management by executing routine synchronization meetings.  The routineness will catalyze production and serve as a forcing function to enable and teach proper time management.  We will increase Morale by executing request from our team and their respective departments in a timely manner.  The combination of these two objectives will inherently serve as foundational blocks that align with our vision as we prepare for a market normalizing from an unprecedented uptick in profit and ease in sales.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4185392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Our sales average is approximately $265, which is just above our average expenses per month. ($243K)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The goal is to decrease non-billable expenses by 30% by May 1 and by another 20% by 1 Jun.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will restructure our support staff by emplacing a working foreman and bringing in an industry expert.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Our New service manager will be making strategic changes to our support after arrival 1 MAR 2024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, His plan is to observe and make those Changes no Later than 1 MAY 2024.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F762D7B-F2F8-493C-4D40-153D69AEE7FB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037316339"/>
              </p:ext>
            </p:extLst>
          </p:nvPr>
        </p:nvGraphicFramePr>
        <p:xfrm>
          <a:off x="5337319" y="1617752"/>
          <a:ext cx="5861111" cy="3622496"/>
        </p:xfrm>
        <a:graphic>
          <a:graphicData uri="http://schemas.openxmlformats.org/drawingml/2006/table">
            <a:tbl>
              <a:tblPr/>
              <a:tblGrid>
                <a:gridCol w="622074">
                  <a:extLst>
                    <a:ext uri="{9D8B030D-6E8A-4147-A177-3AD203B41FA5}">
                      <a16:colId xmlns:a16="http://schemas.microsoft.com/office/drawing/2014/main" val="1325763728"/>
                    </a:ext>
                  </a:extLst>
                </a:gridCol>
                <a:gridCol w="1778745">
                  <a:extLst>
                    <a:ext uri="{9D8B030D-6E8A-4147-A177-3AD203B41FA5}">
                      <a16:colId xmlns:a16="http://schemas.microsoft.com/office/drawing/2014/main" val="3767219897"/>
                    </a:ext>
                  </a:extLst>
                </a:gridCol>
                <a:gridCol w="1127511">
                  <a:extLst>
                    <a:ext uri="{9D8B030D-6E8A-4147-A177-3AD203B41FA5}">
                      <a16:colId xmlns:a16="http://schemas.microsoft.com/office/drawing/2014/main" val="3280723032"/>
                    </a:ext>
                  </a:extLst>
                </a:gridCol>
                <a:gridCol w="997912">
                  <a:extLst>
                    <a:ext uri="{9D8B030D-6E8A-4147-A177-3AD203B41FA5}">
                      <a16:colId xmlns:a16="http://schemas.microsoft.com/office/drawing/2014/main" val="3503575813"/>
                    </a:ext>
                  </a:extLst>
                </a:gridCol>
                <a:gridCol w="712795">
                  <a:extLst>
                    <a:ext uri="{9D8B030D-6E8A-4147-A177-3AD203B41FA5}">
                      <a16:colId xmlns:a16="http://schemas.microsoft.com/office/drawing/2014/main" val="3328356430"/>
                    </a:ext>
                  </a:extLst>
                </a:gridCol>
                <a:gridCol w="622074">
                  <a:extLst>
                    <a:ext uri="{9D8B030D-6E8A-4147-A177-3AD203B41FA5}">
                      <a16:colId xmlns:a16="http://schemas.microsoft.com/office/drawing/2014/main" val="450037796"/>
                    </a:ext>
                  </a:extLst>
                </a:gridCol>
              </a:tblGrid>
              <a:tr h="6037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Gross as % of 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%Sales Contribution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019155"/>
                  </a:ext>
                </a:extLst>
              </a:tr>
              <a:tr h="3277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Truck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166,976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129,141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77.34%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58.21%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012932"/>
                  </a:ext>
                </a:extLst>
              </a:tr>
              <a:tr h="2932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Truck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181338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950095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74,304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52,579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70.76%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25.90%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094665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Warranty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0530604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45,574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35,991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78.97%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15.89%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258751"/>
                  </a:ext>
                </a:extLst>
              </a:tr>
              <a:tr h="3622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NVI / Road Ready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521784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Adj. Cost Of Labor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23890"/>
                  </a:ext>
                </a:extLst>
              </a:tr>
              <a:tr h="3104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286,854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217,711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75.90%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173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A02067F-5D60-96A1-6006-9BD60A0C1C5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93675505"/>
              </p:ext>
            </p:extLst>
          </p:nvPr>
        </p:nvGraphicFramePr>
        <p:xfrm>
          <a:off x="5089525" y="1840674"/>
          <a:ext cx="5835775" cy="3265658"/>
        </p:xfrm>
        <a:graphic>
          <a:graphicData uri="http://schemas.openxmlformats.org/drawingml/2006/table">
            <a:tbl>
              <a:tblPr/>
              <a:tblGrid>
                <a:gridCol w="458670">
                  <a:extLst>
                    <a:ext uri="{9D8B030D-6E8A-4147-A177-3AD203B41FA5}">
                      <a16:colId xmlns:a16="http://schemas.microsoft.com/office/drawing/2014/main" val="2160390446"/>
                    </a:ext>
                  </a:extLst>
                </a:gridCol>
                <a:gridCol w="1965736">
                  <a:extLst>
                    <a:ext uri="{9D8B030D-6E8A-4147-A177-3AD203B41FA5}">
                      <a16:colId xmlns:a16="http://schemas.microsoft.com/office/drawing/2014/main" val="2606752405"/>
                    </a:ext>
                  </a:extLst>
                </a:gridCol>
                <a:gridCol w="1425159">
                  <a:extLst>
                    <a:ext uri="{9D8B030D-6E8A-4147-A177-3AD203B41FA5}">
                      <a16:colId xmlns:a16="http://schemas.microsoft.com/office/drawing/2014/main" val="3192937275"/>
                    </a:ext>
                  </a:extLst>
                </a:gridCol>
                <a:gridCol w="1015629">
                  <a:extLst>
                    <a:ext uri="{9D8B030D-6E8A-4147-A177-3AD203B41FA5}">
                      <a16:colId xmlns:a16="http://schemas.microsoft.com/office/drawing/2014/main" val="3386473594"/>
                    </a:ext>
                  </a:extLst>
                </a:gridCol>
                <a:gridCol w="970581">
                  <a:extLst>
                    <a:ext uri="{9D8B030D-6E8A-4147-A177-3AD203B41FA5}">
                      <a16:colId xmlns:a16="http://schemas.microsoft.com/office/drawing/2014/main" val="3881445967"/>
                    </a:ext>
                  </a:extLst>
                </a:gridCol>
              </a:tblGrid>
              <a:tr h="501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2799763"/>
                  </a:ext>
                </a:extLst>
              </a:tr>
              <a:tr h="27213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Department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217,711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Profile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704853"/>
                  </a:ext>
                </a:extLst>
              </a:tr>
              <a:tr h="24349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Variable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483482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Selling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19,499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8.96%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483034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Personnel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83,176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38.20%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267262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Semi-Fixed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48,438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22.25%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262098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52,414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24.08%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850321"/>
                  </a:ext>
                </a:extLst>
              </a:tr>
              <a:tr h="3007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Unallocated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370481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Dealer's Salary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406946"/>
                  </a:ext>
                </a:extLst>
              </a:tr>
              <a:tr h="25781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Total Expenses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203,527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93.48%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976538"/>
                  </a:ext>
                </a:extLst>
              </a:tr>
              <a:tr h="25781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Net Profit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14,184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6.52%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6911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270000"/>
            <a:ext cx="4184035" cy="5049516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are under review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New Service manager Brings 35 years experience and was former VP of Service for competitor in State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buy in from technicians by buying into them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Fans, tooling and Visuals 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/>
              <a:t>Weekly synch </a:t>
            </a:r>
            <a:r>
              <a:rPr lang="en-US" dirty="0" err="1"/>
              <a:t>meetins</a:t>
            </a:r>
            <a:r>
              <a:rPr lang="en-US" dirty="0"/>
              <a:t> to ensure we are meeting our original intent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EE33371-780B-7E17-CDC1-7DBF2DCC2F6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66897120"/>
              </p:ext>
            </p:extLst>
          </p:nvPr>
        </p:nvGraphicFramePr>
        <p:xfrm>
          <a:off x="5089525" y="831273"/>
          <a:ext cx="6762049" cy="5488243"/>
        </p:xfrm>
        <a:graphic>
          <a:graphicData uri="http://schemas.openxmlformats.org/drawingml/2006/table">
            <a:tbl>
              <a:tblPr/>
              <a:tblGrid>
                <a:gridCol w="176596">
                  <a:extLst>
                    <a:ext uri="{9D8B030D-6E8A-4147-A177-3AD203B41FA5}">
                      <a16:colId xmlns:a16="http://schemas.microsoft.com/office/drawing/2014/main" val="2701570823"/>
                    </a:ext>
                  </a:extLst>
                </a:gridCol>
                <a:gridCol w="1128682">
                  <a:extLst>
                    <a:ext uri="{9D8B030D-6E8A-4147-A177-3AD203B41FA5}">
                      <a16:colId xmlns:a16="http://schemas.microsoft.com/office/drawing/2014/main" val="453802462"/>
                    </a:ext>
                  </a:extLst>
                </a:gridCol>
                <a:gridCol w="1095411">
                  <a:extLst>
                    <a:ext uri="{9D8B030D-6E8A-4147-A177-3AD203B41FA5}">
                      <a16:colId xmlns:a16="http://schemas.microsoft.com/office/drawing/2014/main" val="429293692"/>
                    </a:ext>
                  </a:extLst>
                </a:gridCol>
                <a:gridCol w="327600">
                  <a:extLst>
                    <a:ext uri="{9D8B030D-6E8A-4147-A177-3AD203B41FA5}">
                      <a16:colId xmlns:a16="http://schemas.microsoft.com/office/drawing/2014/main" val="1302815800"/>
                    </a:ext>
                  </a:extLst>
                </a:gridCol>
                <a:gridCol w="606570">
                  <a:extLst>
                    <a:ext uri="{9D8B030D-6E8A-4147-A177-3AD203B41FA5}">
                      <a16:colId xmlns:a16="http://schemas.microsoft.com/office/drawing/2014/main" val="1539718230"/>
                    </a:ext>
                  </a:extLst>
                </a:gridCol>
                <a:gridCol w="296888">
                  <a:extLst>
                    <a:ext uri="{9D8B030D-6E8A-4147-A177-3AD203B41FA5}">
                      <a16:colId xmlns:a16="http://schemas.microsoft.com/office/drawing/2014/main" val="905417828"/>
                    </a:ext>
                  </a:extLst>
                </a:gridCol>
                <a:gridCol w="829235">
                  <a:extLst>
                    <a:ext uri="{9D8B030D-6E8A-4147-A177-3AD203B41FA5}">
                      <a16:colId xmlns:a16="http://schemas.microsoft.com/office/drawing/2014/main" val="2180248439"/>
                    </a:ext>
                  </a:extLst>
                </a:gridCol>
                <a:gridCol w="153562">
                  <a:extLst>
                    <a:ext uri="{9D8B030D-6E8A-4147-A177-3AD203B41FA5}">
                      <a16:colId xmlns:a16="http://schemas.microsoft.com/office/drawing/2014/main" val="3305100277"/>
                    </a:ext>
                  </a:extLst>
                </a:gridCol>
                <a:gridCol w="637284">
                  <a:extLst>
                    <a:ext uri="{9D8B030D-6E8A-4147-A177-3AD203B41FA5}">
                      <a16:colId xmlns:a16="http://schemas.microsoft.com/office/drawing/2014/main" val="591224637"/>
                    </a:ext>
                  </a:extLst>
                </a:gridCol>
                <a:gridCol w="1510221">
                  <a:extLst>
                    <a:ext uri="{9D8B030D-6E8A-4147-A177-3AD203B41FA5}">
                      <a16:colId xmlns:a16="http://schemas.microsoft.com/office/drawing/2014/main" val="2577612426"/>
                    </a:ext>
                  </a:extLst>
                </a:gridCol>
              </a:tblGrid>
              <a:tr h="21642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7503073"/>
                  </a:ext>
                </a:extLst>
              </a:tr>
              <a:tr h="29133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effectLst/>
                          <a:latin typeface="Arial" panose="020B0604020202020204" pitchFamily="34" charset="0"/>
                        </a:rPr>
                        <a:t>ATD ACTUAL SERVICE ANALYSIS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187238"/>
                  </a:ext>
                </a:extLst>
              </a:tr>
              <a:tr h="15815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Performance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057742"/>
                  </a:ext>
                </a:extLst>
              </a:tr>
              <a:tr h="23972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Hourly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3223393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166,976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190.00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878.8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7023589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751686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Customer Other*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8479901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74,304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190.00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391.1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408254"/>
                  </a:ext>
                </a:extLst>
              </a:tr>
              <a:tr h="1748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45,574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135.00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337.6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263314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320852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286,854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1607.5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3450235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303960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1" u="none" strike="noStrike">
                          <a:effectLst/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02370"/>
                  </a:ext>
                </a:extLst>
              </a:tr>
              <a:tr h="1831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286,854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1607.48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178.45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149375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323427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011960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16.00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3,200.0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937092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# Hours/Day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Clock Hour Aval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796713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997783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3,200.0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178.45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571,038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7672712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Clock Hours Available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711430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3583312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How proficient are your technicians ?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1624135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135333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1,607.5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3,200.00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50.23%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858653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Hours Produced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Hours Available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016906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733182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4205124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9754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awareness of common safety issues and train Better, not more but rather quantity over quantity training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Cleanliness and organization in the shop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Spring Clean Challenge with incentives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Criteria in these challenges elicits learning and drives home key points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44F3DE2-196B-F5AE-57D0-CCDE59B85F1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52274507"/>
              </p:ext>
            </p:extLst>
          </p:nvPr>
        </p:nvGraphicFramePr>
        <p:xfrm>
          <a:off x="5089525" y="1365662"/>
          <a:ext cx="4921374" cy="4513922"/>
        </p:xfrm>
        <a:graphic>
          <a:graphicData uri="http://schemas.openxmlformats.org/drawingml/2006/table">
            <a:tbl>
              <a:tblPr/>
              <a:tblGrid>
                <a:gridCol w="1532534">
                  <a:extLst>
                    <a:ext uri="{9D8B030D-6E8A-4147-A177-3AD203B41FA5}">
                      <a16:colId xmlns:a16="http://schemas.microsoft.com/office/drawing/2014/main" val="3978755576"/>
                    </a:ext>
                  </a:extLst>
                </a:gridCol>
                <a:gridCol w="1208759">
                  <a:extLst>
                    <a:ext uri="{9D8B030D-6E8A-4147-A177-3AD203B41FA5}">
                      <a16:colId xmlns:a16="http://schemas.microsoft.com/office/drawing/2014/main" val="2207987798"/>
                    </a:ext>
                  </a:extLst>
                </a:gridCol>
                <a:gridCol w="1090041">
                  <a:extLst>
                    <a:ext uri="{9D8B030D-6E8A-4147-A177-3AD203B41FA5}">
                      <a16:colId xmlns:a16="http://schemas.microsoft.com/office/drawing/2014/main" val="990653710"/>
                    </a:ext>
                  </a:extLst>
                </a:gridCol>
                <a:gridCol w="690719">
                  <a:extLst>
                    <a:ext uri="{9D8B030D-6E8A-4147-A177-3AD203B41FA5}">
                      <a16:colId xmlns:a16="http://schemas.microsoft.com/office/drawing/2014/main" val="2912971632"/>
                    </a:ext>
                  </a:extLst>
                </a:gridCol>
                <a:gridCol w="194264">
                  <a:extLst>
                    <a:ext uri="{9D8B030D-6E8A-4147-A177-3AD203B41FA5}">
                      <a16:colId xmlns:a16="http://schemas.microsoft.com/office/drawing/2014/main" val="3733211527"/>
                    </a:ext>
                  </a:extLst>
                </a:gridCol>
                <a:gridCol w="205057">
                  <a:extLst>
                    <a:ext uri="{9D8B030D-6E8A-4147-A177-3AD203B41FA5}">
                      <a16:colId xmlns:a16="http://schemas.microsoft.com/office/drawing/2014/main" val="3270731423"/>
                    </a:ext>
                  </a:extLst>
                </a:gridCol>
              </a:tblGrid>
              <a:tr h="21990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531658"/>
                  </a:ext>
                </a:extLst>
              </a:tr>
              <a:tr h="1967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6004694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998998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822367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3091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436544"/>
                  </a:ext>
                </a:extLst>
              </a:tr>
              <a:tr h="2430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95828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178.45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028337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7038387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1,070,697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03035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1044104"/>
                  </a:ext>
                </a:extLst>
              </a:tr>
              <a:tr h="254631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5752557"/>
                  </a:ext>
                </a:extLst>
              </a:tr>
              <a:tr h="20833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160390"/>
                  </a:ext>
                </a:extLst>
              </a:tr>
              <a:tr h="1967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286,854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029794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595619"/>
                  </a:ext>
                </a:extLst>
              </a:tr>
              <a:tr h="1967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1,070,697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283832"/>
                  </a:ext>
                </a:extLst>
              </a:tr>
              <a:tr h="1967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809084"/>
                  </a:ext>
                </a:extLst>
              </a:tr>
              <a:tr h="370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26.79%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983638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37785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56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We meet OEM guidelines for training, resulting in gold certification. Multiple master technicians.</a:t>
            </a:r>
          </a:p>
          <a:p>
            <a:r>
              <a:rPr lang="en-US" dirty="0"/>
              <a:t>We require all new hires, experienced or not to choose a training track with our OEM on their first day. That’s either electrical, mechanical or transmission. </a:t>
            </a:r>
          </a:p>
          <a:p>
            <a:r>
              <a:rPr lang="en-US" dirty="0"/>
              <a:t>Support staff are automatically placed in classes throughout the year, as they are opened by the OEM.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 (employees remarks summarized)</a:t>
            </a:r>
          </a:p>
          <a:p>
            <a:pPr lvl="1"/>
            <a:r>
              <a:rPr lang="en-US" dirty="0"/>
              <a:t>Culture of Accountability </a:t>
            </a:r>
          </a:p>
          <a:p>
            <a:pPr lvl="1"/>
            <a:r>
              <a:rPr lang="en-US" dirty="0"/>
              <a:t>Environment that Enables and Empowers its people</a:t>
            </a:r>
          </a:p>
          <a:p>
            <a:pPr lvl="1"/>
            <a:r>
              <a:rPr lang="en-US" dirty="0"/>
              <a:t>Quality Product </a:t>
            </a:r>
          </a:p>
          <a:p>
            <a:pPr lvl="1"/>
            <a:r>
              <a:rPr lang="en-US" dirty="0"/>
              <a:t>Organization with Standards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 (employees remarks summarized)</a:t>
            </a:r>
          </a:p>
          <a:p>
            <a:r>
              <a:rPr lang="en-US" dirty="0"/>
              <a:t>Need space for staging trucks </a:t>
            </a:r>
          </a:p>
          <a:p>
            <a:r>
              <a:rPr lang="en-US" dirty="0"/>
              <a:t>Need parts in technicians hands quicker</a:t>
            </a:r>
          </a:p>
          <a:p>
            <a:r>
              <a:rPr lang="en-US" dirty="0"/>
              <a:t>Poor time management at the individual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 (employees remarks summarized)</a:t>
            </a:r>
          </a:p>
          <a:p>
            <a:r>
              <a:rPr lang="en-US" dirty="0"/>
              <a:t>BAF (Big A** Fans) installed before summer- Increase morale</a:t>
            </a:r>
          </a:p>
          <a:p>
            <a:r>
              <a:rPr lang="en-US" dirty="0"/>
              <a:t>Install hoist for un-decking of trucks</a:t>
            </a:r>
          </a:p>
          <a:p>
            <a:r>
              <a:rPr lang="en-US" dirty="0"/>
              <a:t>Implement new standard for parts to service, reducing response time</a:t>
            </a:r>
          </a:p>
          <a:p>
            <a:r>
              <a:rPr lang="en-US" dirty="0"/>
              <a:t>Purchase centrally used tooling and maintain for the technicians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2971</TotalTime>
  <Words>1846</Words>
  <Application>Microsoft Office PowerPoint</Application>
  <PresentationFormat>Widescreen</PresentationFormat>
  <Paragraphs>904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 Action Plan</vt:lpstr>
      <vt:lpstr>Post Class Calculations</vt:lpstr>
      <vt:lpstr>Post Class Calculations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Zach Conaway</cp:lastModifiedBy>
  <cp:revision>8</cp:revision>
  <dcterms:created xsi:type="dcterms:W3CDTF">2022-12-04T13:10:55Z</dcterms:created>
  <dcterms:modified xsi:type="dcterms:W3CDTF">2024-05-17T18:14:32Z</dcterms:modified>
</cp:coreProperties>
</file>