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CF2F2F0-A757-49C3-B551-17E56ED2B2AC}" v="87" dt="2024-01-30T01:23:19.3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599218925715276b/Desktop/RO%20Analysis%20by%20Tech%20230907%20(3)%20(version%201).xlsm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r>
              <a:rPr lang="en-US"/>
              <a:t>Labor Mix</a:t>
            </a:r>
          </a:p>
        </c:rich>
      </c:tx>
      <c:layout>
        <c:manualLayout>
          <c:xMode val="edge"/>
          <c:yMode val="edge"/>
          <c:x val="0.39600000000000007"/>
          <c:y val="4.2056170725418764E-2"/>
        </c:manualLayout>
      </c:layout>
      <c:overlay val="0"/>
      <c:spPr>
        <a:noFill/>
        <a:ln w="25400">
          <a:noFill/>
        </a:ln>
      </c:spPr>
    </c:title>
    <c:autoTitleDeleted val="0"/>
    <c:view3D>
      <c:rotX val="15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52"/>
          <c:y val="0.31308482651145081"/>
          <c:w val="0.49800000000000005"/>
          <c:h val="0.46261787797960641"/>
        </c:manualLayout>
      </c:layout>
      <c:pie3DChart>
        <c:varyColors val="1"/>
        <c:ser>
          <c:idx val="0"/>
          <c:order val="0"/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Pt>
            <c:idx val="1"/>
            <c:bubble3D val="0"/>
            <c:spPr>
              <a:solidFill>
                <a:srgbClr val="993366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1-AA35-4A76-8271-7E0E3D55A495}"/>
              </c:ext>
            </c:extLst>
          </c:dPt>
          <c:dPt>
            <c:idx val="2"/>
            <c:bubble3D val="0"/>
            <c:spPr>
              <a:solidFill>
                <a:srgbClr val="FFFFCC"/>
              </a:solidFill>
              <a:ln w="12700">
                <a:solidFill>
                  <a:srgbClr val="000000"/>
                </a:solidFill>
                <a:prstDash val="solid"/>
              </a:ln>
            </c:spPr>
            <c:extLst>
              <c:ext xmlns:c16="http://schemas.microsoft.com/office/drawing/2014/chart" uri="{C3380CC4-5D6E-409C-BE32-E72D297353CC}">
                <c16:uniqueId val="{00000003-AA35-4A76-8271-7E0E3D55A495}"/>
              </c:ext>
            </c:extLst>
          </c:dPt>
          <c:cat>
            <c:strRef>
              <c:f>'[RO Analysis by Tech 230907 (3) (version 1).xlsm]Summary Report'!$J$20:$J$22</c:f>
              <c:strCache>
                <c:ptCount val="3"/>
                <c:pt idx="0">
                  <c:v>Percent Competitive</c:v>
                </c:pt>
                <c:pt idx="1">
                  <c:v>Percent Maintenance </c:v>
                </c:pt>
                <c:pt idx="2">
                  <c:v>Percent Repair </c:v>
                </c:pt>
              </c:strCache>
            </c:strRef>
          </c:cat>
          <c:val>
            <c:numRef>
              <c:f>'[RO Analysis by Tech 230907 (3) (version 1).xlsm]Summary Report'!$I$20:$I$22</c:f>
              <c:numCache>
                <c:formatCode>0.00%</c:formatCode>
                <c:ptCount val="3"/>
                <c:pt idx="0">
                  <c:v>0.26432160804020099</c:v>
                </c:pt>
                <c:pt idx="1">
                  <c:v>0.26432160804020105</c:v>
                </c:pt>
                <c:pt idx="2">
                  <c:v>0.47135678391959795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A35-4A76-8271-7E0E3D55A4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legend>
      <c:legendPos val="b"/>
      <c:layout>
        <c:manualLayout>
          <c:xMode val="edge"/>
          <c:yMode val="edge"/>
          <c:x val="0.13"/>
          <c:y val="0.85981504594189451"/>
          <c:w val="0.7380000000000001"/>
          <c:h val="0.10747688074273681"/>
        </c:manualLayout>
      </c:layout>
      <c:overlay val="0"/>
      <c:spPr>
        <a:solidFill>
          <a:srgbClr val="FFFFFF"/>
        </a:solidFill>
        <a:ln w="3175">
          <a:solidFill>
            <a:srgbClr val="000000"/>
          </a:solidFill>
          <a:prstDash val="solid"/>
        </a:ln>
      </c:spPr>
      <c:txPr>
        <a:bodyPr/>
        <a:lstStyle/>
        <a:p>
          <a:pPr>
            <a:defRPr sz="825" b="0" i="0" u="none" strike="noStrike" baseline="0">
              <a:solidFill>
                <a:srgbClr val="000000"/>
              </a:solidFill>
              <a:latin typeface="Arial"/>
              <a:ea typeface="Arial"/>
              <a:cs typeface="Arial"/>
            </a:defRPr>
          </a:pPr>
          <a:endParaRPr lang="en-US"/>
        </a:p>
      </c:txPr>
    </c:legend>
    <c:plotVisOnly val="1"/>
    <c:dispBlanksAs val="zero"/>
    <c:showDLblsOverMax val="0"/>
  </c:chart>
  <c:spPr>
    <a:solidFill>
      <a:srgbClr val="FFFFFF"/>
    </a:solidFill>
    <a:ln w="3175">
      <a:solidFill>
        <a:srgbClr val="000000"/>
      </a:solidFill>
      <a:prstDash val="solid"/>
    </a:ln>
  </c:spPr>
  <c:txPr>
    <a:bodyPr/>
    <a:lstStyle/>
    <a:p>
      <a:pPr>
        <a:defRPr sz="9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en-US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CC7F13-76FD-0F2F-DC6C-AEEFD07DDAF7}"/>
              </a:ext>
            </a:extLst>
          </p:cNvPr>
          <p:cNvSpPr txBox="1"/>
          <p:nvPr/>
        </p:nvSpPr>
        <p:spPr>
          <a:xfrm>
            <a:off x="189781" y="6400800"/>
            <a:ext cx="2225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N429-22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lvl="1"/>
            <a:r>
              <a:rPr lang="en-US" dirty="0"/>
              <a:t>Growth potential for staff and department</a:t>
            </a:r>
          </a:p>
          <a:p>
            <a:pPr lvl="1"/>
            <a:r>
              <a:rPr lang="en-US" dirty="0"/>
              <a:t>Changes to website</a:t>
            </a:r>
          </a:p>
          <a:p>
            <a:pPr lvl="1"/>
            <a:r>
              <a:rPr lang="en-US" dirty="0"/>
              <a:t>Additions to loaner fleet</a:t>
            </a:r>
          </a:p>
          <a:p>
            <a:pPr lvl="1"/>
            <a:r>
              <a:rPr lang="en-US" dirty="0"/>
              <a:t>Enhanced employee recognition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lvl="1"/>
            <a:r>
              <a:rPr lang="en-US" dirty="0"/>
              <a:t>Competitors offering higher salaries</a:t>
            </a:r>
          </a:p>
          <a:p>
            <a:pPr lvl="1"/>
            <a:r>
              <a:rPr lang="en-US" dirty="0"/>
              <a:t>Competitive pricing</a:t>
            </a:r>
          </a:p>
          <a:p>
            <a:pPr lvl="1"/>
            <a:r>
              <a:rPr lang="en-US" dirty="0"/>
              <a:t>Competitors open for longer hours</a:t>
            </a:r>
          </a:p>
          <a:p>
            <a:pPr lvl="1"/>
            <a:r>
              <a:rPr lang="en-US" dirty="0"/>
              <a:t>No reward or loyalty programs</a:t>
            </a:r>
          </a:p>
          <a:p>
            <a:pPr lvl="1"/>
            <a:r>
              <a:rPr lang="en-US" dirty="0"/>
              <a:t>No customer referral options</a:t>
            </a:r>
          </a:p>
          <a:p>
            <a:pPr lvl="1"/>
            <a:r>
              <a:rPr lang="en-US" dirty="0"/>
              <a:t>Minimal community outreach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lvl="1"/>
            <a:r>
              <a:rPr lang="en-US" dirty="0"/>
              <a:t>Increase warranty pay RO’s</a:t>
            </a:r>
          </a:p>
          <a:p>
            <a:pPr lvl="1"/>
            <a:r>
              <a:rPr lang="en-US" dirty="0"/>
              <a:t>Increase time per RO</a:t>
            </a:r>
          </a:p>
          <a:p>
            <a:pPr lvl="1"/>
            <a:r>
              <a:rPr lang="en-US" dirty="0"/>
              <a:t>Modify website to make more user friendly </a:t>
            </a:r>
          </a:p>
          <a:p>
            <a:pPr lvl="1"/>
            <a:r>
              <a:rPr lang="en-US" dirty="0"/>
              <a:t>Offer shuttle service and local pickup</a:t>
            </a:r>
          </a:p>
          <a:p>
            <a:pPr lvl="1"/>
            <a:r>
              <a:rPr lang="en-US" dirty="0"/>
              <a:t>Track lost sales</a:t>
            </a:r>
          </a:p>
          <a:p>
            <a:pPr lvl="1"/>
            <a:r>
              <a:rPr lang="en-US" dirty="0"/>
              <a:t>Have service manager TO lost sales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lvl="1"/>
            <a:r>
              <a:rPr lang="en-US" dirty="0"/>
              <a:t>Increase ELR’s with advisors</a:t>
            </a:r>
          </a:p>
          <a:p>
            <a:pPr lvl="1"/>
            <a:r>
              <a:rPr lang="en-US" dirty="0"/>
              <a:t>Eliminate discounts and coupons</a:t>
            </a:r>
          </a:p>
          <a:p>
            <a:pPr lvl="1"/>
            <a:r>
              <a:rPr lang="en-US" dirty="0"/>
              <a:t>Minimize 1 line RO’s</a:t>
            </a:r>
          </a:p>
          <a:p>
            <a:pPr lvl="1"/>
            <a:r>
              <a:rPr lang="en-US" dirty="0"/>
              <a:t>Increase shop efficiency </a:t>
            </a:r>
          </a:p>
          <a:p>
            <a:pPr lvl="1"/>
            <a:r>
              <a:rPr lang="en-US" dirty="0"/>
              <a:t>Add porter/parts runner for techs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lvl="1"/>
            <a:r>
              <a:rPr lang="en-US" dirty="0"/>
              <a:t>Start loyal/reward program for loyal customers</a:t>
            </a:r>
          </a:p>
          <a:p>
            <a:pPr lvl="1"/>
            <a:r>
              <a:rPr lang="en-US" dirty="0"/>
              <a:t>Bonus to service advisors for high ELR’s and multiline RO’s</a:t>
            </a:r>
          </a:p>
          <a:p>
            <a:pPr lvl="1"/>
            <a:r>
              <a:rPr lang="en-US" dirty="0"/>
              <a:t>Bonus to techs for turning more than 40 hours per week</a:t>
            </a:r>
          </a:p>
          <a:p>
            <a:pPr lvl="1"/>
            <a:r>
              <a:rPr lang="en-US" dirty="0"/>
              <a:t>Have bays preloaded in the mornings</a:t>
            </a:r>
          </a:p>
          <a:p>
            <a:pPr lvl="1"/>
            <a:r>
              <a:rPr lang="en-US" dirty="0"/>
              <a:t>Eliminate back counter wait times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55657"/>
              </p:ext>
            </p:extLst>
          </p:nvPr>
        </p:nvGraphicFramePr>
        <p:xfrm>
          <a:off x="677334" y="1818624"/>
          <a:ext cx="9132492" cy="5045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Raise warranty rate by $20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&amp; Warranty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03/2024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Regulate clock procedures and track repair times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Shop Foreman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Hire outside audit company if needed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or 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N/A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Review action plan w techs and department heads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 or 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Bi-weekly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Compare RO times vs book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Warranty Clerk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Bi-weekly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Monitor repair pricing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Educate staff on warranty procedures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Monthly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 lvl="1"/>
            <a:r>
              <a:rPr lang="en-US" dirty="0"/>
              <a:t>There is room for improvement in our service department currently, we should look to mirror service hours with sales hours. We may need to add additional staff or possible work a second shift to accommodate the new hours. Additional income generated from additional hours should help improve profitability for the department and make hiring a fixed ops/helper equitable. Minimizing discounts and service </a:t>
            </a:r>
            <a:r>
              <a:rPr lang="en-US"/>
              <a:t>manager TO’s </a:t>
            </a:r>
            <a:r>
              <a:rPr lang="en-US" dirty="0"/>
              <a:t>to unsold work orders with the possibility of discounting on lower traffic days, such as T W Th, should help the shop become more efficient. With the additional hours of operation and added staff lost sales should be minimal. Pre-loading bays and adding a parts runner should enhance technician proficiency. Additional staff and hours should make a more profitable department and dealership.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TV Ads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Mailers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Social Media 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social media presence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Start a referral program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Start a rewards program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Incentive/Bonus program fo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r service advisors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Monthly/quarterly meetings with department 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eads to track usage of programs and review effectiveness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185623" cy="3304117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14" name="Content Placeholder 13">
            <a:extLst>
              <a:ext uri="{FF2B5EF4-FFF2-40B4-BE49-F238E27FC236}">
                <a16:creationId xmlns:a16="http://schemas.microsoft.com/office/drawing/2014/main" id="{8835A79C-8442-B5BA-1179-4A9A95E280EA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1464911979"/>
              </p:ext>
            </p:extLst>
          </p:nvPr>
        </p:nvGraphicFramePr>
        <p:xfrm>
          <a:off x="4501342" y="1930400"/>
          <a:ext cx="4885372" cy="2244788"/>
        </p:xfrm>
        <a:graphic>
          <a:graphicData uri="http://schemas.openxmlformats.org/drawingml/2006/table">
            <a:tbl>
              <a:tblPr/>
              <a:tblGrid>
                <a:gridCol w="519087">
                  <a:extLst>
                    <a:ext uri="{9D8B030D-6E8A-4147-A177-3AD203B41FA5}">
                      <a16:colId xmlns:a16="http://schemas.microsoft.com/office/drawing/2014/main" val="3639084750"/>
                    </a:ext>
                  </a:extLst>
                </a:gridCol>
                <a:gridCol w="1484266">
                  <a:extLst>
                    <a:ext uri="{9D8B030D-6E8A-4147-A177-3AD203B41FA5}">
                      <a16:colId xmlns:a16="http://schemas.microsoft.com/office/drawing/2014/main" val="3993627667"/>
                    </a:ext>
                  </a:extLst>
                </a:gridCol>
                <a:gridCol w="940847">
                  <a:extLst>
                    <a:ext uri="{9D8B030D-6E8A-4147-A177-3AD203B41FA5}">
                      <a16:colId xmlns:a16="http://schemas.microsoft.com/office/drawing/2014/main" val="963277772"/>
                    </a:ext>
                  </a:extLst>
                </a:gridCol>
                <a:gridCol w="827297">
                  <a:extLst>
                    <a:ext uri="{9D8B030D-6E8A-4147-A177-3AD203B41FA5}">
                      <a16:colId xmlns:a16="http://schemas.microsoft.com/office/drawing/2014/main" val="133090478"/>
                    </a:ext>
                  </a:extLst>
                </a:gridCol>
                <a:gridCol w="594788">
                  <a:extLst>
                    <a:ext uri="{9D8B030D-6E8A-4147-A177-3AD203B41FA5}">
                      <a16:colId xmlns:a16="http://schemas.microsoft.com/office/drawing/2014/main" val="680520058"/>
                    </a:ext>
                  </a:extLst>
                </a:gridCol>
                <a:gridCol w="519087">
                  <a:extLst>
                    <a:ext uri="{9D8B030D-6E8A-4147-A177-3AD203B41FA5}">
                      <a16:colId xmlns:a16="http://schemas.microsoft.com/office/drawing/2014/main" val="2861256678"/>
                    </a:ext>
                  </a:extLst>
                </a:gridCol>
              </a:tblGrid>
              <a:tr h="17267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700" b="1" i="0" u="none" strike="noStrike" dirty="0">
                          <a:effectLst/>
                          <a:latin typeface="Arial"/>
                        </a:rPr>
                        <a:t>Service Department Sales And Gross  (Labor Only)           </a:t>
                      </a:r>
                      <a:endParaRPr lang="en-US" sz="7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9025392"/>
                  </a:ext>
                </a:extLst>
              </a:tr>
              <a:tr h="249422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564470"/>
                  </a:ext>
                </a:extLst>
              </a:tr>
              <a:tr h="335760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Gross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Gross as % of Sales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%Sales Contribution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317897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Customer Pay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   105,658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 74,858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70.85%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58.79%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813960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Customer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382119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Customer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2718558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Warranty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     29,186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 22,492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77.06%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16.24%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856431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Warranty Other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43580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Internal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     44,864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 35,674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79.52%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24.96%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5150137"/>
                  </a:ext>
                </a:extLst>
              </a:tr>
              <a:tr h="17267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NVI / Road Ready/ PDI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151393"/>
                  </a:ext>
                </a:extLst>
              </a:tr>
              <a:tr h="163083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Adj. Cost Of Labor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         8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943665"/>
                  </a:ext>
                </a:extLst>
              </a:tr>
              <a:tr h="172675"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1" i="0" u="none" strike="noStrike" dirty="0"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    179,708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 $         133,032 </a:t>
                      </a:r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/>
                        </a:rPr>
                        <a:t>74.03%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100.00%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966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id="{E4086812-18E0-6E71-E492-23E1C7039782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033892031"/>
              </p:ext>
            </p:extLst>
          </p:nvPr>
        </p:nvGraphicFramePr>
        <p:xfrm>
          <a:off x="4425291" y="2050211"/>
          <a:ext cx="4848711" cy="2789206"/>
        </p:xfrm>
        <a:graphic>
          <a:graphicData uri="http://schemas.openxmlformats.org/drawingml/2006/table">
            <a:tbl>
              <a:tblPr/>
              <a:tblGrid>
                <a:gridCol w="378486">
                  <a:extLst>
                    <a:ext uri="{9D8B030D-6E8A-4147-A177-3AD203B41FA5}">
                      <a16:colId xmlns:a16="http://schemas.microsoft.com/office/drawing/2014/main" val="1073646264"/>
                    </a:ext>
                  </a:extLst>
                </a:gridCol>
                <a:gridCol w="1636696">
                  <a:extLst>
                    <a:ext uri="{9D8B030D-6E8A-4147-A177-3AD203B41FA5}">
                      <a16:colId xmlns:a16="http://schemas.microsoft.com/office/drawing/2014/main" val="4199462114"/>
                    </a:ext>
                  </a:extLst>
                </a:gridCol>
                <a:gridCol w="1186604">
                  <a:extLst>
                    <a:ext uri="{9D8B030D-6E8A-4147-A177-3AD203B41FA5}">
                      <a16:colId xmlns:a16="http://schemas.microsoft.com/office/drawing/2014/main" val="2486893916"/>
                    </a:ext>
                  </a:extLst>
                </a:gridCol>
                <a:gridCol w="838807">
                  <a:extLst>
                    <a:ext uri="{9D8B030D-6E8A-4147-A177-3AD203B41FA5}">
                      <a16:colId xmlns:a16="http://schemas.microsoft.com/office/drawing/2014/main" val="826120165"/>
                    </a:ext>
                  </a:extLst>
                </a:gridCol>
                <a:gridCol w="808118">
                  <a:extLst>
                    <a:ext uri="{9D8B030D-6E8A-4147-A177-3AD203B41FA5}">
                      <a16:colId xmlns:a16="http://schemas.microsoft.com/office/drawing/2014/main" val="727472222"/>
                    </a:ext>
                  </a:extLst>
                </a:gridCol>
              </a:tblGrid>
              <a:tr h="199229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Service Department Profit Centering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597193"/>
                  </a:ext>
                </a:extLst>
              </a:tr>
              <a:tr h="287774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193334"/>
                  </a:ext>
                </a:extLst>
              </a:tr>
              <a:tr h="38738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Expense Category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Dollar Amount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5851761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Department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133,032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% of Gross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Profile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123501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Variable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4150311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Selling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33174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Personnel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78,990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59.38%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19106651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Semi-Fixed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38,715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29.10%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305905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Fixed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16,763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12.60%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595086"/>
                  </a:ext>
                </a:extLst>
              </a:tr>
              <a:tr h="19922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Unallocated Expense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338970"/>
                  </a:ext>
                </a:extLst>
              </a:tr>
              <a:tr h="1881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Dealer's Salary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842101"/>
                  </a:ext>
                </a:extLst>
              </a:tr>
              <a:tr h="19922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Total Expenses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134,468 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101.08%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1012538"/>
                  </a:ext>
                </a:extLst>
              </a:tr>
              <a:tr h="19922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Net Profit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  (1,436)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97828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579787C-F838-25E8-8B09-E8D0856206DF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4451679"/>
              </p:ext>
            </p:extLst>
          </p:nvPr>
        </p:nvGraphicFramePr>
        <p:xfrm>
          <a:off x="4502989" y="1653458"/>
          <a:ext cx="4771187" cy="3880771"/>
        </p:xfrm>
        <a:graphic>
          <a:graphicData uri="http://schemas.openxmlformats.org/drawingml/2006/table">
            <a:tbl>
              <a:tblPr/>
              <a:tblGrid>
                <a:gridCol w="135423">
                  <a:extLst>
                    <a:ext uri="{9D8B030D-6E8A-4147-A177-3AD203B41FA5}">
                      <a16:colId xmlns:a16="http://schemas.microsoft.com/office/drawing/2014/main" val="3953680545"/>
                    </a:ext>
                  </a:extLst>
                </a:gridCol>
                <a:gridCol w="865526">
                  <a:extLst>
                    <a:ext uri="{9D8B030D-6E8A-4147-A177-3AD203B41FA5}">
                      <a16:colId xmlns:a16="http://schemas.microsoft.com/office/drawing/2014/main" val="3104579485"/>
                    </a:ext>
                  </a:extLst>
                </a:gridCol>
                <a:gridCol w="840011">
                  <a:extLst>
                    <a:ext uri="{9D8B030D-6E8A-4147-A177-3AD203B41FA5}">
                      <a16:colId xmlns:a16="http://schemas.microsoft.com/office/drawing/2014/main" val="4111211656"/>
                    </a:ext>
                  </a:extLst>
                </a:gridCol>
                <a:gridCol w="251218">
                  <a:extLst>
                    <a:ext uri="{9D8B030D-6E8A-4147-A177-3AD203B41FA5}">
                      <a16:colId xmlns:a16="http://schemas.microsoft.com/office/drawing/2014/main" val="3770304804"/>
                    </a:ext>
                  </a:extLst>
                </a:gridCol>
                <a:gridCol w="465146">
                  <a:extLst>
                    <a:ext uri="{9D8B030D-6E8A-4147-A177-3AD203B41FA5}">
                      <a16:colId xmlns:a16="http://schemas.microsoft.com/office/drawing/2014/main" val="1968985541"/>
                    </a:ext>
                  </a:extLst>
                </a:gridCol>
                <a:gridCol w="227667">
                  <a:extLst>
                    <a:ext uri="{9D8B030D-6E8A-4147-A177-3AD203B41FA5}">
                      <a16:colId xmlns:a16="http://schemas.microsoft.com/office/drawing/2014/main" val="2859648980"/>
                    </a:ext>
                  </a:extLst>
                </a:gridCol>
                <a:gridCol w="635897">
                  <a:extLst>
                    <a:ext uri="{9D8B030D-6E8A-4147-A177-3AD203B41FA5}">
                      <a16:colId xmlns:a16="http://schemas.microsoft.com/office/drawing/2014/main" val="1518739436"/>
                    </a:ext>
                  </a:extLst>
                </a:gridCol>
                <a:gridCol w="196264">
                  <a:extLst>
                    <a:ext uri="{9D8B030D-6E8A-4147-A177-3AD203B41FA5}">
                      <a16:colId xmlns:a16="http://schemas.microsoft.com/office/drawing/2014/main" val="2546822082"/>
                    </a:ext>
                  </a:extLst>
                </a:gridCol>
                <a:gridCol w="651598">
                  <a:extLst>
                    <a:ext uri="{9D8B030D-6E8A-4147-A177-3AD203B41FA5}">
                      <a16:colId xmlns:a16="http://schemas.microsoft.com/office/drawing/2014/main" val="3808916467"/>
                    </a:ext>
                  </a:extLst>
                </a:gridCol>
                <a:gridCol w="502437">
                  <a:extLst>
                    <a:ext uri="{9D8B030D-6E8A-4147-A177-3AD203B41FA5}">
                      <a16:colId xmlns:a16="http://schemas.microsoft.com/office/drawing/2014/main" val="2085350036"/>
                    </a:ext>
                  </a:extLst>
                </a:gridCol>
              </a:tblGrid>
              <a:tr h="1260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822397"/>
                  </a:ext>
                </a:extLst>
              </a:tr>
              <a:tr h="17504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SERVICE INVENTORY ANALYSIS    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045281"/>
                  </a:ext>
                </a:extLst>
              </a:tr>
              <a:tr h="13303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614140"/>
                  </a:ext>
                </a:extLst>
              </a:tr>
              <a:tr h="20637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Labor Sales /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529359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Customer Pay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105,658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101.63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1039.6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6130455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Customer 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231468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Customer Other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0390273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Warranty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29,186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108.00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270.2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490170"/>
                  </a:ext>
                </a:extLst>
              </a:tr>
              <a:tr h="210048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Internal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44,864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98.60 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455.0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05180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New Vehicle Prep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          -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0.00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518657"/>
                  </a:ext>
                </a:extLst>
              </a:tr>
              <a:tr h="140032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179,708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1764.9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775207"/>
                  </a:ext>
                </a:extLst>
              </a:tr>
              <a:tr h="322074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209060"/>
                  </a:ext>
                </a:extLst>
              </a:tr>
              <a:tr h="13303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1" i="1" u="none" strike="noStrike">
                          <a:effectLst/>
                          <a:latin typeface="Arial" panose="020B0604020202020204" pitchFamily="34" charset="0"/>
                        </a:rPr>
                        <a:t>POTENTIAL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653687"/>
                  </a:ext>
                </a:extLst>
              </a:tr>
              <a:tr h="154035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       179,708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1764.88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  101.82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163388"/>
                  </a:ext>
                </a:extLst>
              </a:tr>
              <a:tr h="1260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labor sales for 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6792962"/>
                  </a:ext>
                </a:extLst>
              </a:tr>
              <a:tr h="11902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7288027"/>
                  </a:ext>
                </a:extLst>
              </a:tr>
              <a:tr h="147033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8.00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25.0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1,600.0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375759"/>
                  </a:ext>
                </a:extLst>
              </a:tr>
              <a:tr h="1260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# Service mechanical technicians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# Hours/Day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Working Days/Month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538404"/>
                  </a:ext>
                </a:extLst>
              </a:tr>
              <a:tr h="11902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411848"/>
                  </a:ext>
                </a:extLst>
              </a:tr>
              <a:tr h="11902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1,600.0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101.82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1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    162,919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 $      203,648.41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143955"/>
                  </a:ext>
                </a:extLst>
              </a:tr>
              <a:tr h="119027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@100%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Labor sales potential @ 125%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4855467"/>
                  </a:ext>
                </a:extLst>
              </a:tr>
              <a:tr h="126029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838709"/>
                  </a:ext>
                </a:extLst>
              </a:tr>
              <a:tr h="13303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How proficient are your technicians ?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5934819"/>
                  </a:ext>
                </a:extLst>
              </a:tr>
              <a:tr h="13303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964597"/>
                  </a:ext>
                </a:extLst>
              </a:tr>
              <a:tr h="144460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1,764.9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1,600.00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110.31%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8031797"/>
                  </a:ext>
                </a:extLst>
              </a:tr>
              <a:tr h="147033"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Total Hours Billed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Hours Available to Sell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400" b="0" i="0" u="none" strike="noStrike">
                          <a:effectLst/>
                          <a:latin typeface="Arial" panose="020B0604020202020204" pitchFamily="34" charset="0"/>
                        </a:rPr>
                        <a:t>Tech Proficiency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541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E5155DE-6AB2-4887-E2D1-D535ADE3481D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98622533"/>
              </p:ext>
            </p:extLst>
          </p:nvPr>
        </p:nvGraphicFramePr>
        <p:xfrm>
          <a:off x="4769006" y="1202575"/>
          <a:ext cx="4375005" cy="4294502"/>
        </p:xfrm>
        <a:graphic>
          <a:graphicData uri="http://schemas.openxmlformats.org/drawingml/2006/table">
            <a:tbl>
              <a:tblPr/>
              <a:tblGrid>
                <a:gridCol w="1362392">
                  <a:extLst>
                    <a:ext uri="{9D8B030D-6E8A-4147-A177-3AD203B41FA5}">
                      <a16:colId xmlns:a16="http://schemas.microsoft.com/office/drawing/2014/main" val="1894049703"/>
                    </a:ext>
                  </a:extLst>
                </a:gridCol>
                <a:gridCol w="1074563">
                  <a:extLst>
                    <a:ext uri="{9D8B030D-6E8A-4147-A177-3AD203B41FA5}">
                      <a16:colId xmlns:a16="http://schemas.microsoft.com/office/drawing/2014/main" val="790037267"/>
                    </a:ext>
                  </a:extLst>
                </a:gridCol>
                <a:gridCol w="969026">
                  <a:extLst>
                    <a:ext uri="{9D8B030D-6E8A-4147-A177-3AD203B41FA5}">
                      <a16:colId xmlns:a16="http://schemas.microsoft.com/office/drawing/2014/main" val="3317836652"/>
                    </a:ext>
                  </a:extLst>
                </a:gridCol>
                <a:gridCol w="614036">
                  <a:extLst>
                    <a:ext uri="{9D8B030D-6E8A-4147-A177-3AD203B41FA5}">
                      <a16:colId xmlns:a16="http://schemas.microsoft.com/office/drawing/2014/main" val="2076150230"/>
                    </a:ext>
                  </a:extLst>
                </a:gridCol>
                <a:gridCol w="172697">
                  <a:extLst>
                    <a:ext uri="{9D8B030D-6E8A-4147-A177-3AD203B41FA5}">
                      <a16:colId xmlns:a16="http://schemas.microsoft.com/office/drawing/2014/main" val="4111321904"/>
                    </a:ext>
                  </a:extLst>
                </a:gridCol>
                <a:gridCol w="182291">
                  <a:extLst>
                    <a:ext uri="{9D8B030D-6E8A-4147-A177-3AD203B41FA5}">
                      <a16:colId xmlns:a16="http://schemas.microsoft.com/office/drawing/2014/main" val="1312560670"/>
                    </a:ext>
                  </a:extLst>
                </a:gridCol>
              </a:tblGrid>
              <a:tr h="18887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0214948"/>
                  </a:ext>
                </a:extLst>
              </a:tr>
              <a:tr h="1789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Bays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66849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5414993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Days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838824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5724589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Number of Hours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9.5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07905"/>
                  </a:ext>
                </a:extLst>
              </a:tr>
              <a:tr h="29822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x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3661529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Effective Labor Rate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  101.82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61324"/>
                  </a:ext>
                </a:extLst>
              </a:tr>
              <a:tr h="198819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235640"/>
                  </a:ext>
                </a:extLst>
              </a:tr>
              <a:tr h="457285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362,749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1032697"/>
                  </a:ext>
                </a:extLst>
              </a:tr>
              <a:tr h="18887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716850"/>
                  </a:ext>
                </a:extLst>
              </a:tr>
              <a:tr h="218702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3434920"/>
                  </a:ext>
                </a:extLst>
              </a:tr>
              <a:tr h="17893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334017"/>
                  </a:ext>
                </a:extLst>
              </a:tr>
              <a:tr h="1689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179,708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051241"/>
                  </a:ext>
                </a:extLst>
              </a:tr>
              <a:tr h="208761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9479596"/>
                  </a:ext>
                </a:extLst>
              </a:tr>
              <a:tr h="1789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Potential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 $           362,749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8212016"/>
                  </a:ext>
                </a:extLst>
              </a:tr>
              <a:tr h="1689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800" b="0" i="1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equals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4096945"/>
                  </a:ext>
                </a:extLst>
              </a:tr>
              <a:tr h="318112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FACILITY UTILIZATION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49.54%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528758"/>
                  </a:ext>
                </a:extLst>
              </a:tr>
              <a:tr h="16899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182490"/>
                  </a:ext>
                </a:extLst>
              </a:tr>
              <a:tr h="178938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56383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500-00000D040000}"/>
              </a:ext>
            </a:extLst>
          </p:cNvPr>
          <p:cNvGraphicFramePr>
            <a:graphicFrameLocks/>
          </p:cNvGraphicFramePr>
          <p:nvPr/>
        </p:nvGraphicFramePr>
        <p:xfrm>
          <a:off x="5476875" y="8261350"/>
          <a:ext cx="4762500" cy="2038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Content Placeholder 12">
            <a:extLst>
              <a:ext uri="{FF2B5EF4-FFF2-40B4-BE49-F238E27FC236}">
                <a16:creationId xmlns:a16="http://schemas.microsoft.com/office/drawing/2014/main" id="{F0C4AE6C-6606-8E71-2A1E-612BF667AB10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510625" y="2043661"/>
          <a:ext cx="3342450" cy="4115291"/>
        </p:xfrm>
        <a:graphic>
          <a:graphicData uri="http://schemas.openxmlformats.org/drawingml/2006/table">
            <a:tbl>
              <a:tblPr/>
              <a:tblGrid>
                <a:gridCol w="342578">
                  <a:extLst>
                    <a:ext uri="{9D8B030D-6E8A-4147-A177-3AD203B41FA5}">
                      <a16:colId xmlns:a16="http://schemas.microsoft.com/office/drawing/2014/main" val="2482009474"/>
                    </a:ext>
                  </a:extLst>
                </a:gridCol>
                <a:gridCol w="365725">
                  <a:extLst>
                    <a:ext uri="{9D8B030D-6E8A-4147-A177-3AD203B41FA5}">
                      <a16:colId xmlns:a16="http://schemas.microsoft.com/office/drawing/2014/main" val="1527449342"/>
                    </a:ext>
                  </a:extLst>
                </a:gridCol>
                <a:gridCol w="416649">
                  <a:extLst>
                    <a:ext uri="{9D8B030D-6E8A-4147-A177-3AD203B41FA5}">
                      <a16:colId xmlns:a16="http://schemas.microsoft.com/office/drawing/2014/main" val="3774007336"/>
                    </a:ext>
                  </a:extLst>
                </a:gridCol>
                <a:gridCol w="106477">
                  <a:extLst>
                    <a:ext uri="{9D8B030D-6E8A-4147-A177-3AD203B41FA5}">
                      <a16:colId xmlns:a16="http://schemas.microsoft.com/office/drawing/2014/main" val="529377268"/>
                    </a:ext>
                  </a:extLst>
                </a:gridCol>
                <a:gridCol w="413563">
                  <a:extLst>
                    <a:ext uri="{9D8B030D-6E8A-4147-A177-3AD203B41FA5}">
                      <a16:colId xmlns:a16="http://schemas.microsoft.com/office/drawing/2014/main" val="4100991660"/>
                    </a:ext>
                  </a:extLst>
                </a:gridCol>
                <a:gridCol w="106477">
                  <a:extLst>
                    <a:ext uri="{9D8B030D-6E8A-4147-A177-3AD203B41FA5}">
                      <a16:colId xmlns:a16="http://schemas.microsoft.com/office/drawing/2014/main" val="1983707885"/>
                    </a:ext>
                  </a:extLst>
                </a:gridCol>
                <a:gridCol w="356466">
                  <a:extLst>
                    <a:ext uri="{9D8B030D-6E8A-4147-A177-3AD203B41FA5}">
                      <a16:colId xmlns:a16="http://schemas.microsoft.com/office/drawing/2014/main" val="2112575623"/>
                    </a:ext>
                  </a:extLst>
                </a:gridCol>
                <a:gridCol w="421278">
                  <a:extLst>
                    <a:ext uri="{9D8B030D-6E8A-4147-A177-3AD203B41FA5}">
                      <a16:colId xmlns:a16="http://schemas.microsoft.com/office/drawing/2014/main" val="3497455348"/>
                    </a:ext>
                  </a:extLst>
                </a:gridCol>
                <a:gridCol w="393502">
                  <a:extLst>
                    <a:ext uri="{9D8B030D-6E8A-4147-A177-3AD203B41FA5}">
                      <a16:colId xmlns:a16="http://schemas.microsoft.com/office/drawing/2014/main" val="1975905832"/>
                    </a:ext>
                  </a:extLst>
                </a:gridCol>
                <a:gridCol w="419735">
                  <a:extLst>
                    <a:ext uri="{9D8B030D-6E8A-4147-A177-3AD203B41FA5}">
                      <a16:colId xmlns:a16="http://schemas.microsoft.com/office/drawing/2014/main" val="3843619203"/>
                    </a:ext>
                  </a:extLst>
                </a:gridCol>
              </a:tblGrid>
              <a:tr h="175756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Repair Order Analysis Summary Report 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879210"/>
                  </a:ext>
                </a:extLst>
              </a:tr>
              <a:tr h="118404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US" sz="800" b="1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1657001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Sales in Dollars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FRH's on RO's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5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2447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Averages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Analysis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2466400"/>
                  </a:ext>
                </a:extLst>
              </a:tr>
              <a:tr h="1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Competitive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3,339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52.60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63.47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803136"/>
                  </a:ext>
                </a:extLst>
              </a:tr>
              <a:tr h="1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Maintenance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  5,727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52.60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108.88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544173"/>
                  </a:ext>
                </a:extLst>
              </a:tr>
              <a:tr h="1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Repair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11,191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93.80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119.31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FRH Average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2341959"/>
                  </a:ext>
                </a:extLst>
              </a:tr>
              <a:tr h="177606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 $    20,257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199.00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101.80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Customer ELR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5410124"/>
                  </a:ext>
                </a:extLst>
              </a:tr>
              <a:tr h="532819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Target Labor Rate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110.00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390955"/>
                  </a:ext>
                </a:extLst>
              </a:tr>
              <a:tr h="35521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Difference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-8.20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731816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747723"/>
                  </a:ext>
                </a:extLst>
              </a:tr>
              <a:tr h="115629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3316978"/>
                  </a:ext>
                </a:extLst>
              </a:tr>
              <a:tr h="9712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3993.40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19.71%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Cost of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996372"/>
                  </a:ext>
                </a:extLst>
              </a:tr>
              <a:tr h="9712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Cost of Labor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3993.40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20.07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Cost per FRH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664642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704530"/>
                  </a:ext>
                </a:extLst>
              </a:tr>
              <a:tr h="115629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Repair Order Measurements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971591"/>
                  </a:ext>
                </a:extLst>
              </a:tr>
              <a:tr h="9712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Labor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20,257.32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202.57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Avg Labor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594663"/>
                  </a:ext>
                </a:extLst>
              </a:tr>
              <a:tr h="9250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199.00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Avg FRH's per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2358317"/>
                  </a:ext>
                </a:extLst>
              </a:tr>
              <a:tr h="9250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Menu Sales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Menu Sales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8073204"/>
                  </a:ext>
                </a:extLst>
              </a:tr>
              <a:tr h="9250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Competitive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52.60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26.43%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Competitive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220237"/>
                  </a:ext>
                </a:extLst>
              </a:tr>
              <a:tr h="9250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Maintenance FRHs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52.60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26.43%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Maintenance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107154"/>
                  </a:ext>
                </a:extLst>
              </a:tr>
              <a:tr h="9250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Repair FRH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93.80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FRHs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47.14%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Repair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57935"/>
                  </a:ext>
                </a:extLst>
              </a:tr>
              <a:tr h="9712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One item ROs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÷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Total ROs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=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38.00%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Percent One Item 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336772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9295256"/>
                  </a:ext>
                </a:extLst>
              </a:tr>
              <a:tr h="115629">
                <a:tc gridSpan="8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Model Year Analysis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254328"/>
                  </a:ext>
                </a:extLst>
              </a:tr>
              <a:tr h="106379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2024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2019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Older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564065"/>
                  </a:ext>
                </a:extLst>
              </a:tr>
              <a:tr h="97128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59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318623"/>
                  </a:ext>
                </a:extLst>
              </a:tr>
              <a:tr h="101754"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12.00%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5.00%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8.00%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>
                          <a:effectLst/>
                          <a:latin typeface="Arial" panose="020B0604020202020204" pitchFamily="34" charset="0"/>
                        </a:rPr>
                        <a:t>16.00%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600" b="1" i="0" u="none" strike="noStrike" dirty="0">
                          <a:effectLst/>
                          <a:latin typeface="Arial" panose="020B0604020202020204" pitchFamily="34" charset="0"/>
                        </a:rPr>
                        <a:t>59.00%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8509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pPr lvl="1"/>
            <a:r>
              <a:rPr lang="en-US" dirty="0"/>
              <a:t>Loyal customer base</a:t>
            </a:r>
          </a:p>
          <a:p>
            <a:pPr lvl="1"/>
            <a:r>
              <a:rPr lang="en-US" dirty="0"/>
              <a:t>Tenured staff</a:t>
            </a:r>
          </a:p>
          <a:p>
            <a:pPr lvl="1"/>
            <a:r>
              <a:rPr lang="en-US" dirty="0"/>
              <a:t>Family owned</a:t>
            </a:r>
          </a:p>
          <a:p>
            <a:pPr lvl="1"/>
            <a:r>
              <a:rPr lang="en-US" dirty="0"/>
              <a:t>Exceptional CSI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lvl="1"/>
            <a:r>
              <a:rPr lang="en-US" dirty="0"/>
              <a:t>Limited hours</a:t>
            </a:r>
          </a:p>
          <a:p>
            <a:pPr lvl="1"/>
            <a:r>
              <a:rPr lang="en-US" dirty="0"/>
              <a:t>Small loaner fleet</a:t>
            </a:r>
          </a:p>
          <a:p>
            <a:pPr lvl="1"/>
            <a:r>
              <a:rPr lang="en-US" dirty="0"/>
              <a:t>Minimal online presence</a:t>
            </a:r>
          </a:p>
          <a:p>
            <a:pPr lvl="1"/>
            <a:r>
              <a:rPr lang="en-US" dirty="0"/>
              <a:t>Current parts delays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4579</TotalTime>
  <Words>1467</Words>
  <Application>Microsoft Office PowerPoint</Application>
  <PresentationFormat>Widescreen</PresentationFormat>
  <Paragraphs>726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Colin O'Brien</cp:lastModifiedBy>
  <cp:revision>14</cp:revision>
  <dcterms:created xsi:type="dcterms:W3CDTF">2022-12-04T13:10:55Z</dcterms:created>
  <dcterms:modified xsi:type="dcterms:W3CDTF">2024-01-30T01:26:33Z</dcterms:modified>
</cp:coreProperties>
</file>