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69" d="100"/>
          <a:sy n="69" d="100"/>
        </p:scale>
        <p:origin x="564"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1/16/2024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 Individualized coaching would provide a more personal and flexible option to our more highly structured process. Increasing efficiencies across the store have been largely solved by our own employees. Therefore, providing a platform for employee input and engagement via survey or meetings is key. Increasing positive perception by expanding our employee recognition programs, team building events, and inter store contests. Innovations thought of by our team has encouraged a healthy competition in the store and has encouraged people to think out of the box and crave the recognition that comes with a breakthrough idea. We must continue to encourage and provide platforms for people to shine.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 The ever-present threat of employees being recruited to other stores or businesses will never go away. However, we continue to do our best to be aware of what offers are out there trying to lure our people away. Awareness coupled with an above average cost of labor, continuous training, recognition of achievement, bonus programs, generous compensation and benefit packages will keep the threat of losing teammates to other businesses. Continuous training, attending 20 group meetings, and encouraging employees to be connected to peers in their chosen fields will serve to keep our eyes and ears to impending changes in the business cycle, economy, trends in the industry, and in our local community and region will keep us aware of impending threats before they are at our doorstep.</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Objectives: I believe that the purpose of completing this analysis is to identify both the internal state of the dealership and the external environment in which the store  operates through the store’s strengths, weaknesses, opportunities, and threats. Furthermore, the point of this exercise, in my opinion, is to list and explain the most pertinent factors in each of the 4 categories so that we may best develop an action plan. This type of analysis seems like a risk assessment that we may run prior to a combat mission. We must first state our objective; in this case we seek to have a fully functional and efficient store in which multiple confounds have been identified and neutralized. In the business world, the objective is to be profitable, maintain and grow profitability, and replicate it year after year while keeping in place personnel to carry out the mission. We must play on the store’s inherent strengths, squash its weaknesses, exacerbate any defined opportunities, and limit the stores exposure to threats from both internal and external sources. </a:t>
            </a:r>
          </a:p>
          <a:p>
            <a:r>
              <a:rPr lang="en-US" dirty="0"/>
              <a:t>We are always striving to maintain customers in service and conquest non-Toyota customers. Fixed operations employees are as key to mission success as the advertising and marketing plans that support and promote them. Profitability, although is the expected and prescribed objective, but emerging as a community leader should be as paramount a concern for any business. One’s word and reputation cannot be bought; it must be earned over time. If we are to fully recognize the objective of this analysis, it is to provide an upstanding environment from which many people may derive a living and support their families. It is certainly not all about the owner of the store. A smart and forward thinking owner will recognize the value of being a leader of good, honest, and hard working humans that will exchange their time for mission focus, loyalty, and trustworthiness. The most loyal and successful objectives have been completed without money ever entering into the equation. Achieving our objective, the sustained growth, success, and profitability of the store, will be had by not focusing on it per se but by treating others with as much respect, education, coaching, remuneration, as one wants in return.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dirty="0"/>
              <a:t>Strategies: The last time I studied strategy and tactics was when I read The Art of War by Sun Tzu. Our strategy is a plan of action with a mission focused goal. We can use a strategy to plot a course for success into the future. The tactics, or specific moves made, are the stepping stones to achieving the strategy. Designing a strategy is more of the role of the visionary vs. the tactics deployed by the operational person. Our strategy is to ascend to higher and higher levels of efficiency and success, replicated over time, defined by profitability, and honed by the efficiencies that we learn along the journey. Our strategy is to become more and more successful over time through the collaborative management of all departments within the store while maintaining a high level of integrity, self awareness, training, and community contributions. The tactics to achieve this strategy will be discussed next.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Tactics: The steps that we may take to achieve a strategy are tactics. Many of these steps may be common among dealerships some may be more specific relative to the brand, season, or geographical location, but it is how they are applied, with what level of care and concern, the diligence of the stores leadership team to keep the tactics relevant, measurable, timely, and most importantly realistic. People must be validated for achieving goals. A key component to future success is allowing people to see the reward that is achieved by those who succeed. Tactics that we will use to insure the service departments continued success(as the service department goes the store goes) include: customer retention tactics through the use of software and </a:t>
            </a:r>
            <a:r>
              <a:rPr lang="en-US" dirty="0" err="1"/>
              <a:t>b.d.c</a:t>
            </a:r>
            <a:r>
              <a:rPr lang="en-US" dirty="0"/>
              <a:t>., periodic market analysis and pricing intel, collaboration, trust, and open communication among employees, validation of good work, fair and incentivizing pay plans and bonus structures, pointed digital and traditional marketing and advertising, training and personal coaching. Leading by example will inevitably assure that the tactics we seek deploy will insure strategic success. Adding a human component to the two dimensional tactic is what makes a culture. Without a strong culture, all the best tactics will not yield a successfully strategy. </a:t>
            </a:r>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12389747"/>
              </p:ext>
            </p:extLst>
          </p:nvPr>
        </p:nvGraphicFramePr>
        <p:xfrm>
          <a:off x="677334" y="1818624"/>
          <a:ext cx="9132492" cy="704088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Mystery shop menu item pricing, labor rates, door rates, local competition. </a:t>
                      </a:r>
                    </a:p>
                  </a:txBody>
                  <a:tcPr/>
                </a:tc>
                <a:tc>
                  <a:txBody>
                    <a:bodyPr/>
                    <a:lstStyle/>
                    <a:p>
                      <a:r>
                        <a:rPr lang="en-US" dirty="0"/>
                        <a:t>B.D.C. manager</a:t>
                      </a:r>
                    </a:p>
                  </a:txBody>
                  <a:tcPr/>
                </a:tc>
                <a:tc>
                  <a:txBody>
                    <a:bodyPr/>
                    <a:lstStyle/>
                    <a:p>
                      <a:r>
                        <a:rPr lang="en-US" dirty="0"/>
                        <a:t>Quarterly with Service manager</a:t>
                      </a:r>
                    </a:p>
                  </a:txBody>
                  <a:tcPr/>
                </a:tc>
                <a:extLst>
                  <a:ext uri="{0D108BD9-81ED-4DB2-BD59-A6C34878D82A}">
                    <a16:rowId xmlns:a16="http://schemas.microsoft.com/office/drawing/2014/main" val="2400365483"/>
                  </a:ext>
                </a:extLst>
              </a:tr>
              <a:tr h="565004">
                <a:tc>
                  <a:txBody>
                    <a:bodyPr/>
                    <a:lstStyle/>
                    <a:p>
                      <a:r>
                        <a:rPr lang="en-US" dirty="0"/>
                        <a:t>C.S.I. follow up and heat case management</a:t>
                      </a:r>
                    </a:p>
                  </a:txBody>
                  <a:tcPr/>
                </a:tc>
                <a:tc>
                  <a:txBody>
                    <a:bodyPr/>
                    <a:lstStyle/>
                    <a:p>
                      <a:r>
                        <a:rPr lang="en-US" dirty="0"/>
                        <a:t>Customer experience manager</a:t>
                      </a:r>
                    </a:p>
                  </a:txBody>
                  <a:tcPr/>
                </a:tc>
                <a:tc>
                  <a:txBody>
                    <a:bodyPr/>
                    <a:lstStyle/>
                    <a:p>
                      <a:r>
                        <a:rPr lang="en-US" dirty="0"/>
                        <a:t>Daily/carryover meetings</a:t>
                      </a:r>
                    </a:p>
                  </a:txBody>
                  <a:tcPr/>
                </a:tc>
                <a:extLst>
                  <a:ext uri="{0D108BD9-81ED-4DB2-BD59-A6C34878D82A}">
                    <a16:rowId xmlns:a16="http://schemas.microsoft.com/office/drawing/2014/main" val="107845787"/>
                  </a:ext>
                </a:extLst>
              </a:tr>
              <a:tr h="565004">
                <a:tc>
                  <a:txBody>
                    <a:bodyPr/>
                    <a:lstStyle/>
                    <a:p>
                      <a:r>
                        <a:rPr lang="en-US" dirty="0"/>
                        <a:t>Cross department challenges (sale &amp; parts acting in unison to sell accessories for example)</a:t>
                      </a:r>
                    </a:p>
                  </a:txBody>
                  <a:tcPr/>
                </a:tc>
                <a:tc>
                  <a:txBody>
                    <a:bodyPr/>
                    <a:lstStyle/>
                    <a:p>
                      <a:r>
                        <a:rPr lang="en-US" dirty="0"/>
                        <a:t>Department heads</a:t>
                      </a:r>
                    </a:p>
                  </a:txBody>
                  <a:tcPr/>
                </a:tc>
                <a:tc>
                  <a:txBody>
                    <a:bodyPr/>
                    <a:lstStyle/>
                    <a:p>
                      <a:r>
                        <a:rPr lang="en-US" dirty="0"/>
                        <a:t>Daily/carryover meetings</a:t>
                      </a:r>
                    </a:p>
                  </a:txBody>
                  <a:tcPr/>
                </a:tc>
                <a:extLst>
                  <a:ext uri="{0D108BD9-81ED-4DB2-BD59-A6C34878D82A}">
                    <a16:rowId xmlns:a16="http://schemas.microsoft.com/office/drawing/2014/main" val="1530126605"/>
                  </a:ext>
                </a:extLst>
              </a:tr>
              <a:tr h="565004">
                <a:tc>
                  <a:txBody>
                    <a:bodyPr/>
                    <a:lstStyle/>
                    <a:p>
                      <a:r>
                        <a:rPr lang="en-US" dirty="0"/>
                        <a:t>Open R.O.s</a:t>
                      </a:r>
                    </a:p>
                  </a:txBody>
                  <a:tcPr/>
                </a:tc>
                <a:tc>
                  <a:txBody>
                    <a:bodyPr/>
                    <a:lstStyle/>
                    <a:p>
                      <a:r>
                        <a:rPr lang="en-US" dirty="0"/>
                        <a:t>Fixed ops department heads</a:t>
                      </a:r>
                    </a:p>
                  </a:txBody>
                  <a:tcPr/>
                </a:tc>
                <a:tc>
                  <a:txBody>
                    <a:bodyPr/>
                    <a:lstStyle/>
                    <a:p>
                      <a:r>
                        <a:rPr lang="en-US" dirty="0"/>
                        <a:t>Daily/carryover meetings</a:t>
                      </a:r>
                    </a:p>
                  </a:txBody>
                  <a:tcPr/>
                </a:tc>
                <a:extLst>
                  <a:ext uri="{0D108BD9-81ED-4DB2-BD59-A6C34878D82A}">
                    <a16:rowId xmlns:a16="http://schemas.microsoft.com/office/drawing/2014/main" val="1950345431"/>
                  </a:ext>
                </a:extLst>
              </a:tr>
              <a:tr h="565004">
                <a:tc>
                  <a:txBody>
                    <a:bodyPr/>
                    <a:lstStyle/>
                    <a:p>
                      <a:r>
                        <a:rPr lang="en-US" dirty="0"/>
                        <a:t>Toyota’s verification of “fix it right the first time program”.</a:t>
                      </a:r>
                    </a:p>
                  </a:txBody>
                  <a:tcPr/>
                </a:tc>
                <a:tc>
                  <a:txBody>
                    <a:bodyPr/>
                    <a:lstStyle/>
                    <a:p>
                      <a:r>
                        <a:rPr lang="en-US" dirty="0"/>
                        <a:t>Service Director</a:t>
                      </a:r>
                    </a:p>
                  </a:txBody>
                  <a:tcPr/>
                </a:tc>
                <a:tc>
                  <a:txBody>
                    <a:bodyPr/>
                    <a:lstStyle/>
                    <a:p>
                      <a:r>
                        <a:rPr lang="en-US" dirty="0"/>
                        <a:t>Daily </a:t>
                      </a:r>
                    </a:p>
                  </a:txBody>
                  <a:tcPr/>
                </a:tc>
                <a:extLst>
                  <a:ext uri="{0D108BD9-81ED-4DB2-BD59-A6C34878D82A}">
                    <a16:rowId xmlns:a16="http://schemas.microsoft.com/office/drawing/2014/main" val="1960891333"/>
                  </a:ext>
                </a:extLst>
              </a:tr>
              <a:tr h="565004">
                <a:tc>
                  <a:txBody>
                    <a:bodyPr/>
                    <a:lstStyle/>
                    <a:p>
                      <a:r>
                        <a:rPr lang="en-US" dirty="0"/>
                        <a:t>R.O. reviews and analysis for proper explanations, signatures, hours, discounts, lines, etc.</a:t>
                      </a:r>
                    </a:p>
                  </a:txBody>
                  <a:tcPr/>
                </a:tc>
                <a:tc>
                  <a:txBody>
                    <a:bodyPr/>
                    <a:lstStyle/>
                    <a:p>
                      <a:r>
                        <a:rPr lang="en-US" dirty="0"/>
                        <a:t>Asst. Service Director</a:t>
                      </a:r>
                    </a:p>
                  </a:txBody>
                  <a:tcPr/>
                </a:tc>
                <a:tc>
                  <a:txBody>
                    <a:bodyPr/>
                    <a:lstStyle/>
                    <a:p>
                      <a:r>
                        <a:rPr lang="en-US" dirty="0"/>
                        <a:t>2x per week</a:t>
                      </a:r>
                    </a:p>
                  </a:txBody>
                  <a:tcPr/>
                </a:tc>
                <a:extLst>
                  <a:ext uri="{0D108BD9-81ED-4DB2-BD59-A6C34878D82A}">
                    <a16:rowId xmlns:a16="http://schemas.microsoft.com/office/drawing/2014/main" val="4137224325"/>
                  </a:ext>
                </a:extLst>
              </a:tr>
              <a:tr h="565004">
                <a:tc>
                  <a:txBody>
                    <a:bodyPr/>
                    <a:lstStyle/>
                    <a:p>
                      <a:r>
                        <a:rPr lang="en-US" dirty="0"/>
                        <a:t>Advisor &amp; Technician spotlight: K.P.I.s, C.S.I., bonus track, coaching</a:t>
                      </a:r>
                    </a:p>
                  </a:txBody>
                  <a:tcPr/>
                </a:tc>
                <a:tc>
                  <a:txBody>
                    <a:bodyPr/>
                    <a:lstStyle/>
                    <a:p>
                      <a:r>
                        <a:rPr lang="en-US" dirty="0"/>
                        <a:t>Asst. Service Director</a:t>
                      </a:r>
                    </a:p>
                  </a:txBody>
                  <a:tcPr/>
                </a:tc>
                <a:tc>
                  <a:txBody>
                    <a:bodyPr/>
                    <a:lstStyle/>
                    <a:p>
                      <a:r>
                        <a:rPr lang="en-US" dirty="0"/>
                        <a:t>Daily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Synopsis: Among the myriad of quantitative analysis tools to determine whether the service department is operating at maximum profitability, a number of qualitative attributes are essential to the long term success of the store and its service department. Listening to both the team member and customer's feedback, frustrations, and suggestions will yield more insight into how the service department is being perceived that an </a:t>
            </a:r>
            <a:r>
              <a:rPr lang="en-US" dirty="0" err="1"/>
              <a:t>r.o</a:t>
            </a:r>
            <a:r>
              <a:rPr lang="en-US" dirty="0"/>
              <a:t>. analysis alone. Paying regular attention to what services , and at what prices, the competition is offering will not allow the service department to lapse into complacency. Staying in touch with customers thought the </a:t>
            </a:r>
            <a:r>
              <a:rPr lang="en-US" dirty="0" err="1"/>
              <a:t>b.d.c</a:t>
            </a:r>
            <a:r>
              <a:rPr lang="en-US" dirty="0"/>
              <a:t>. is critical. Making sure that not only are the </a:t>
            </a:r>
            <a:r>
              <a:rPr lang="en-US" dirty="0" err="1"/>
              <a:t>r.o.s</a:t>
            </a:r>
            <a:r>
              <a:rPr lang="en-US" dirty="0"/>
              <a:t> properly filled out, but analyzing the quality of the </a:t>
            </a:r>
            <a:r>
              <a:rPr lang="en-US" dirty="0" err="1"/>
              <a:t>r.o</a:t>
            </a:r>
            <a:r>
              <a:rPr lang="en-US" dirty="0"/>
              <a:t>. in terms of the type of work and dollars charged. Being mindful of the department in terms of the ease of contact, the reliability of the customer getting a return phone call, and the rapport with the customer base. Managing effective labor rate, tech efficiency and proficiency will allow an insight into whether or not the shops personnel are operating at its potential while keeping an eye on the potential of the facility as well. Managing shop contracts, supplies, materials, and thinking of novel ways to reduce waste and expenses is not only smart, but it is the right thing to do for the environment. Anticipating customer needs and expectations and putting yourself in the customers shoes will yield a more positive experience and surely improve customer retention. Managing expectations from the time the customer drives into the service lane, establishing a baseline written condition of their vehicle, performing a no cost </a:t>
            </a:r>
            <a:r>
              <a:rPr lang="en-US" dirty="0" err="1"/>
              <a:t>m.p.i</a:t>
            </a:r>
            <a:r>
              <a:rPr lang="en-US" dirty="0"/>
              <a:t>., providing walk around video by the tech, and clearly explaining all the service options available to the customer will create trust. Everything revolves around trust, especially in the service department when one’s vehicle is taken from them and fixed in a location that the customer can’t see nor verify. Simplifying the service menus, valuing the customers time, and providing them with a clean, pleasant environment to wait while offering food, a loaner, or a shuttle will surely result in a five star review.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No media (radio, tv, billboards) </a:t>
            </a:r>
            <a:r>
              <a:rPr lang="en-US" dirty="0">
                <a:solidFill>
                  <a:srgbClr val="221E1F"/>
                </a:solidFill>
                <a:latin typeface="Calibri" panose="020F0502020204030204" pitchFamily="34" charset="0"/>
              </a:rPr>
              <a:t>are </a:t>
            </a:r>
            <a:r>
              <a:rPr lang="en-US" sz="1800" b="0" i="0" u="none" strike="noStrike" baseline="0" dirty="0">
                <a:solidFill>
                  <a:srgbClr val="221E1F"/>
                </a:solidFill>
                <a:latin typeface="Calibri" panose="020F0502020204030204" pitchFamily="34" charset="0"/>
              </a:rPr>
              <a:t>currently being supported by the service department. We ar</a:t>
            </a:r>
            <a:r>
              <a:rPr lang="en-US" dirty="0">
                <a:solidFill>
                  <a:srgbClr val="221E1F"/>
                </a:solidFill>
                <a:latin typeface="Calibri" panose="020F0502020204030204" pitchFamily="34" charset="0"/>
              </a:rPr>
              <a:t>e instead utilizing a strong </a:t>
            </a:r>
            <a:r>
              <a:rPr lang="en-US" dirty="0" err="1">
                <a:solidFill>
                  <a:srgbClr val="221E1F"/>
                </a:solidFill>
                <a:latin typeface="Calibri" panose="020F0502020204030204" pitchFamily="34" charset="0"/>
              </a:rPr>
              <a:t>s.e.o.</a:t>
            </a:r>
            <a:r>
              <a:rPr lang="en-US" dirty="0">
                <a:solidFill>
                  <a:srgbClr val="221E1F"/>
                </a:solidFill>
                <a:latin typeface="Calibri" panose="020F0502020204030204" pitchFamily="34" charset="0"/>
              </a:rPr>
              <a:t> campaign through digital partners including Google. We wrap all store shuttles &amp; parts vehicles. We started this strategy about 3 years ago, when Covid hit, and plan on continuing it for the foreseeable future, at least through 2024.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We plan on supporting current marketing efforts through employee engagement in local charity events that the store sponsors and though brande</a:t>
            </a:r>
            <a:r>
              <a:rPr lang="en-US" dirty="0">
                <a:solidFill>
                  <a:srgbClr val="221E1F"/>
                </a:solidFill>
                <a:latin typeface="Calibri" panose="020F0502020204030204" pitchFamily="34" charset="0"/>
              </a:rPr>
              <a:t>d clothing and swag giveaways when people purchase vehicles.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Plans to achieve your goals: Managing marketing results include closely monitoring clicks, leads, devices, bounce rate, sources,  click throughs,  </a:t>
            </a:r>
            <a:r>
              <a:rPr lang="en-US" dirty="0">
                <a:solidFill>
                  <a:srgbClr val="221E1F"/>
                </a:solidFill>
                <a:latin typeface="Calibri" panose="020F0502020204030204" pitchFamily="34" charset="0"/>
              </a:rPr>
              <a:t>searches, sessions, page views, pages per session, session duration, etc. are constantly and regularly being monitored by 2 in house people that report to the store monthly. Engaging employees in quarterly surveys gives us a sense of what people are interested in participating in and how impactful it has been for them, and ultimately if they will continue to support the stores efforts in promoting both our service department and store.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As we monitor our marketing efforts digitally, we look for trends on a monthly basis and adjust digital spending accordingly.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704976"/>
            <a:ext cx="8483956" cy="3529542"/>
          </a:xfrm>
        </p:spPr>
        <p:txBody>
          <a:bodyPr>
            <a:normAutofit fontScale="55000" lnSpcReduction="20000"/>
          </a:bodyPr>
          <a:lstStyle/>
          <a:p>
            <a:pPr algn="l"/>
            <a:endParaRPr lang="en-US" sz="2200" b="0" i="0" u="none" strike="noStrike" baseline="0" dirty="0">
              <a:solidFill>
                <a:srgbClr val="000000"/>
              </a:solidFill>
              <a:latin typeface="Calibri" panose="020F0502020204030204" pitchFamily="34" charset="0"/>
            </a:endParaRPr>
          </a:p>
          <a:p>
            <a:r>
              <a:rPr lang="en-US" sz="2200" b="0" i="0" u="none" strike="noStrike" baseline="0" dirty="0">
                <a:solidFill>
                  <a:srgbClr val="221E1F"/>
                </a:solidFill>
                <a:latin typeface="Calibri" panose="020F0502020204030204" pitchFamily="34" charset="0"/>
              </a:rPr>
              <a:t>Current practices: We are seeing that the cost of labor for us is higher than the local market. However, We are where we want to be in terms overpaying by about 10% because it is our philosophy to be the employer of choice in the area. About 14% of our hourly rate  is attributed to tech cost, which is about $21 per hour currently. We have been trending in the same direction over market-based pay for about 3 years, and plan on staying at the same delta through at least 2024 to maintain our competitive hiring and retaining edge. </a:t>
            </a:r>
          </a:p>
          <a:p>
            <a:r>
              <a:rPr lang="en-US" sz="2200" b="0" i="0" u="none" strike="noStrike" baseline="0" dirty="0">
                <a:solidFill>
                  <a:srgbClr val="221E1F"/>
                </a:solidFill>
                <a:latin typeface="Calibri" panose="020F0502020204030204" pitchFamily="34" charset="0"/>
              </a:rPr>
              <a:t>Goals for improvement: Our fixed absorption is about 74.2% versus a goal of 100%. </a:t>
            </a:r>
          </a:p>
          <a:p>
            <a:r>
              <a:rPr lang="en-US" sz="2200" b="0" i="0" u="none" strike="noStrike" baseline="0" dirty="0">
                <a:solidFill>
                  <a:srgbClr val="221E1F"/>
                </a:solidFill>
                <a:latin typeface="Calibri" panose="020F0502020204030204" pitchFamily="34" charset="0"/>
              </a:rPr>
              <a:t>Plans to achieve your goals: We will continue to spend money on training in an effort to continue to dispatch the right job to the right tech in order to increase the efficiency of the tech and the people that surround him or her to diminish the impact of nonproductive techs. We also will try to reduce expenses such as the cost or providing rental cars to service customers, reduce policy charges through tech error and customer service. </a:t>
            </a:r>
          </a:p>
          <a:p>
            <a:r>
              <a:rPr lang="en-US" sz="2200" b="0" i="0" u="none" strike="noStrike" baseline="0" dirty="0">
                <a:solidFill>
                  <a:srgbClr val="221E1F"/>
                </a:solidFill>
                <a:latin typeface="Calibri" panose="020F0502020204030204" pitchFamily="34" charset="0"/>
              </a:rPr>
              <a:t>Plans to evaluate your changes: We can get to a higher level of efficiency, although the cost of labor may continue to trend upward. We made the conscious decision to maintain a higher than average cost of labor, but look forward to monitoring our warranty rate with the manufacturer along with customer pay and internal </a:t>
            </a:r>
            <a:r>
              <a:rPr lang="en-US" sz="2200" b="0" i="0" u="none" strike="noStrike" baseline="0" dirty="0" err="1">
                <a:solidFill>
                  <a:srgbClr val="221E1F"/>
                </a:solidFill>
                <a:latin typeface="Calibri" panose="020F0502020204030204" pitchFamily="34" charset="0"/>
              </a:rPr>
              <a:t>r.o</a:t>
            </a:r>
            <a:r>
              <a:rPr lang="en-US" sz="2200" b="0" i="0" u="none" strike="noStrike" baseline="0" dirty="0">
                <a:solidFill>
                  <a:srgbClr val="221E1F"/>
                </a:solidFill>
                <a:latin typeface="Calibri" panose="020F0502020204030204" pitchFamily="34" charset="0"/>
              </a:rPr>
              <a:t>. analysis. Ever increasing C.S.I. numbers, we believe, will justify a higher cost of labor, but will yield less one line </a:t>
            </a:r>
            <a:r>
              <a:rPr lang="en-US" sz="2200" b="0" i="0" u="none" strike="noStrike" baseline="0" dirty="0" err="1">
                <a:solidFill>
                  <a:srgbClr val="221E1F"/>
                </a:solidFill>
                <a:latin typeface="Calibri" panose="020F0502020204030204" pitchFamily="34" charset="0"/>
              </a:rPr>
              <a:t>r.o.s</a:t>
            </a:r>
            <a:r>
              <a:rPr lang="en-US" sz="2200" b="0" i="0" u="none" strike="noStrike" baseline="0" dirty="0">
                <a:solidFill>
                  <a:srgbClr val="221E1F"/>
                </a:solidFill>
                <a:latin typeface="Calibri" panose="020F0502020204030204" pitchFamily="34" charset="0"/>
              </a:rPr>
              <a:t>, a higher </a:t>
            </a:r>
            <a:r>
              <a:rPr lang="en-US" sz="2200" b="0" i="0" u="none" strike="noStrike" baseline="0" dirty="0" err="1">
                <a:solidFill>
                  <a:srgbClr val="221E1F"/>
                </a:solidFill>
                <a:latin typeface="Calibri" panose="020F0502020204030204" pitchFamily="34" charset="0"/>
              </a:rPr>
              <a:t>e.l.r</a:t>
            </a:r>
            <a:r>
              <a:rPr lang="en-US" sz="2200" b="0" i="0" u="none" strike="noStrike" baseline="0" dirty="0">
                <a:solidFill>
                  <a:srgbClr val="221E1F"/>
                </a:solidFill>
                <a:latin typeface="Calibri" panose="020F0502020204030204" pitchFamily="34" charset="0"/>
              </a:rPr>
              <a:t>. and continually increase customer retention. Great service practi</a:t>
            </a:r>
            <a:r>
              <a:rPr lang="en-US" sz="2200" dirty="0">
                <a:solidFill>
                  <a:srgbClr val="221E1F"/>
                </a:solidFill>
                <a:latin typeface="Calibri" panose="020F0502020204030204" pitchFamily="34" charset="0"/>
              </a:rPr>
              <a:t>ces, should also yield gains across the store especially in sales. Higher quality levels of service may not be quantifiable cross departments, but as we get more feedback from customers and see customer retention rates increase both in service and sales, we could rest assured that our investment into our service employees was worth it.</a:t>
            </a:r>
            <a:endParaRPr lang="en-US" sz="22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14475"/>
            <a:ext cx="9116272" cy="4526886"/>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currently spend about 4x guide on training, and this is intentional. We maintain a culture of providing continuing education for our employees as we believe that it results in enhancing the highest levels of customer service, which ultimately will yield long term success in the store through loyalty, customer, and employee retention. We spend significant amounts of money on providing amenities for the customer such as free shuttle, free rental cars, free food at our in house café, and store branded swag. We allocate fixed expense based on previous years gross by department. Consistency, year over year, allows us to identify disparities. </a:t>
            </a:r>
            <a:r>
              <a:rPr lang="en-US" dirty="0">
                <a:solidFill>
                  <a:srgbClr val="221E1F"/>
                </a:solidFill>
                <a:latin typeface="Calibri" panose="020F0502020204030204" pitchFamily="34" charset="0"/>
              </a:rPr>
              <a:t>Changes to expense structure are made on an annual basis.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We are happy with our current expense structure and do not plan on altering it. The caveat is that consistent expense control measures remain in place</a:t>
            </a:r>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Annual contract reviews, incentives for accounting to catch error and anomalies, and identify efficiencies through consolidation of services like we did for waste oil use and cardboar</a:t>
            </a:r>
            <a:r>
              <a:rPr lang="en-US" dirty="0">
                <a:solidFill>
                  <a:srgbClr val="221E1F"/>
                </a:solidFill>
                <a:latin typeface="Calibri" panose="020F0502020204030204" pitchFamily="34" charset="0"/>
              </a:rPr>
              <a:t>d and trash compaction. Maintaining an eye on supplies, theft, and regulating the most efficient use of our utilities are all key to achieving our goal of maintaining a fiscally sound  business.</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Our total gross is about 44% vs. 20% NADA guide for our service department after it absorbs its share of administrative and indirect expenses. Total expenses are tracking at about 55% which is well below the 80% service guide. </a:t>
            </a:r>
          </a:p>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599"/>
            <a:ext cx="8596668" cy="5431761"/>
          </a:xfrm>
        </p:spPr>
        <p:txBody>
          <a:bodyPr>
            <a:normAutofit/>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09675"/>
            <a:ext cx="8676216" cy="4831686"/>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We are currently tracking at about 102% vs. 125% NADA guide for proficiency. We could do better! </a:t>
            </a:r>
          </a:p>
          <a:p>
            <a:r>
              <a:rPr lang="en-US" sz="1800" b="0" i="0" u="none" strike="noStrike" baseline="0" dirty="0">
                <a:solidFill>
                  <a:srgbClr val="221E1F"/>
                </a:solidFill>
                <a:latin typeface="Calibri" panose="020F0502020204030204" pitchFamily="34" charset="0"/>
              </a:rPr>
              <a:t>Goals for improvement: To achieve a goal of 110%, increasing our current level by about 8% by year end we think is possible. </a:t>
            </a:r>
          </a:p>
          <a:p>
            <a:r>
              <a:rPr lang="en-US" sz="1800" b="0" i="0" u="none" strike="noStrike" baseline="0" dirty="0">
                <a:solidFill>
                  <a:srgbClr val="221E1F"/>
                </a:solidFill>
                <a:latin typeface="Calibri" panose="020F0502020204030204" pitchFamily="34" charset="0"/>
              </a:rPr>
              <a:t>Plans to achieve your goals: We have taken the time to bring on new employee</a:t>
            </a:r>
            <a:r>
              <a:rPr lang="en-US" dirty="0">
                <a:solidFill>
                  <a:srgbClr val="221E1F"/>
                </a:solidFill>
                <a:latin typeface="Calibri" panose="020F0502020204030204" pitchFamily="34" charset="0"/>
              </a:rPr>
              <a:t>s and have invested both time and money to train them and mentor them. We are rolling out a number of fun contests and events with the aim to encourage our service analysis to be more in keeping with guide. Some of the events we have initiated as of January 1, are hiring gophers for parts, bringing vehicles to and from techs bays from the parking area, rescheduling tool truck days, tool giveaways, morale boots in the form of new uniforms, personalized signs denoting the techs name, proficiency level, and years of service. Feeling good, we believe, will yield, more productivity, increase </a:t>
            </a:r>
            <a:r>
              <a:rPr lang="en-US" dirty="0" err="1">
                <a:solidFill>
                  <a:srgbClr val="221E1F"/>
                </a:solidFill>
                <a:latin typeface="Calibri" panose="020F0502020204030204" pitchFamily="34" charset="0"/>
              </a:rPr>
              <a:t>r.o</a:t>
            </a:r>
            <a:r>
              <a:rPr lang="en-US" dirty="0">
                <a:solidFill>
                  <a:srgbClr val="221E1F"/>
                </a:solidFill>
                <a:latin typeface="Calibri" panose="020F0502020204030204" pitchFamily="34" charset="0"/>
              </a:rPr>
              <a:t>. count, appointments set and shown. With an </a:t>
            </a:r>
            <a:r>
              <a:rPr lang="en-US" dirty="0" err="1">
                <a:solidFill>
                  <a:srgbClr val="221E1F"/>
                </a:solidFill>
                <a:latin typeface="Calibri" panose="020F0502020204030204" pitchFamily="34" charset="0"/>
              </a:rPr>
              <a:t>e.l.r</a:t>
            </a:r>
            <a:r>
              <a:rPr lang="en-US" dirty="0">
                <a:solidFill>
                  <a:srgbClr val="221E1F"/>
                </a:solidFill>
                <a:latin typeface="Calibri" panose="020F0502020204030204" pitchFamily="34" charset="0"/>
              </a:rPr>
              <a:t>. close to our door rate, we getting closer to being more proficient. An open door policy by service directors and department heads has been encouraging real time communication and allowing service department members to get issues and or questions answered and clarified quickly so that the techs spend more time in their bays than huddling, running for parts and cars, and outside the building.</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evaluate your changes: To monitor the success of the new group of programs that we have started to roll out, we have instituted a series of meeting so that we can collaborate on a daily basis. We start the day with a 07:15 advisor huddle, then a 08:00 tech meeting to envision how the day should unfold, a 09:00 fixed department meeting where we discuss open </a:t>
            </a:r>
            <a:r>
              <a:rPr lang="en-US" sz="1800" b="0" i="0" u="none" strike="noStrike" baseline="0" dirty="0" err="1">
                <a:solidFill>
                  <a:srgbClr val="221E1F"/>
                </a:solidFill>
                <a:latin typeface="Calibri" panose="020F0502020204030204" pitchFamily="34" charset="0"/>
              </a:rPr>
              <a:t>r.o.s</a:t>
            </a:r>
            <a:r>
              <a:rPr lang="en-US" dirty="0">
                <a:solidFill>
                  <a:srgbClr val="221E1F"/>
                </a:solidFill>
                <a:latin typeface="Calibri" panose="020F0502020204030204" pitchFamily="34" charset="0"/>
              </a:rPr>
              <a:t>, </a:t>
            </a:r>
            <a:r>
              <a:rPr lang="en-US" dirty="0" err="1">
                <a:solidFill>
                  <a:srgbClr val="221E1F"/>
                </a:solidFill>
                <a:latin typeface="Calibri" panose="020F0502020204030204" pitchFamily="34" charset="0"/>
              </a:rPr>
              <a:t>b.d.c</a:t>
            </a:r>
            <a:r>
              <a:rPr lang="en-US" dirty="0">
                <a:solidFill>
                  <a:srgbClr val="221E1F"/>
                </a:solidFill>
                <a:latin typeface="Calibri" panose="020F0502020204030204" pitchFamily="34" charset="0"/>
              </a:rPr>
              <a:t>. reports, and </a:t>
            </a:r>
            <a:r>
              <a:rPr lang="en-US" dirty="0" err="1">
                <a:solidFill>
                  <a:srgbClr val="221E1F"/>
                </a:solidFill>
                <a:latin typeface="Calibri" panose="020F0502020204030204" pitchFamily="34" charset="0"/>
              </a:rPr>
              <a:t>c.s.i.</a:t>
            </a:r>
            <a:r>
              <a:rPr lang="en-US" dirty="0">
                <a:solidFill>
                  <a:srgbClr val="221E1F"/>
                </a:solidFill>
                <a:latin typeface="Calibri" panose="020F0502020204030204" pitchFamily="34" charset="0"/>
              </a:rPr>
              <a:t> issues. These meetings will allow us to monitor the success of our plan by evaluating if sales goals for advisors are met, bonuses for techs are achieved, and bonus levels for </a:t>
            </a:r>
            <a:r>
              <a:rPr lang="en-US" dirty="0" err="1">
                <a:solidFill>
                  <a:srgbClr val="221E1F"/>
                </a:solidFill>
                <a:latin typeface="Calibri" panose="020F0502020204030204" pitchFamily="34" charset="0"/>
              </a:rPr>
              <a:t>b.d.c</a:t>
            </a:r>
            <a:r>
              <a:rPr lang="en-US" dirty="0">
                <a:solidFill>
                  <a:srgbClr val="221E1F"/>
                </a:solidFill>
                <a:latin typeface="Calibri" panose="020F0502020204030204" pitchFamily="34" charset="0"/>
              </a:rPr>
              <a:t>. are met.</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276350"/>
            <a:ext cx="8780991" cy="4765011"/>
          </a:xfrm>
        </p:spPr>
        <p:txBody>
          <a:bodyPr>
            <a:normAutofit fontScale="925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 134% facility utilization rate, we are happy with our current usage. Not only is the number high, but it has been allowing for an </a:t>
            </a:r>
            <a:r>
              <a:rPr lang="en-US" sz="1800" b="0" i="0" u="none" strike="noStrike" baseline="0" dirty="0" err="1">
                <a:solidFill>
                  <a:srgbClr val="221E1F"/>
                </a:solidFill>
                <a:latin typeface="Calibri" panose="020F0502020204030204" pitchFamily="34" charset="0"/>
              </a:rPr>
              <a:t>e.l.r</a:t>
            </a:r>
            <a:r>
              <a:rPr lang="en-US" sz="1800" b="0" i="0" u="none" strike="noStrike" baseline="0" dirty="0">
                <a:solidFill>
                  <a:srgbClr val="221E1F"/>
                </a:solidFill>
                <a:latin typeface="Calibri" panose="020F0502020204030204" pitchFamily="34" charset="0"/>
              </a:rPr>
              <a:t>. of 93% vs. door rate including TXM, which is historically a low number. This number has been achieved without coupons. Our customer pay only </a:t>
            </a:r>
            <a:r>
              <a:rPr lang="en-US" sz="1800" b="0" i="0" u="none" strike="noStrike" baseline="0" dirty="0" err="1">
                <a:solidFill>
                  <a:srgbClr val="221E1F"/>
                </a:solidFill>
                <a:latin typeface="Calibri" panose="020F0502020204030204" pitchFamily="34" charset="0"/>
              </a:rPr>
              <a:t>e.l.r</a:t>
            </a:r>
            <a:r>
              <a:rPr lang="en-US" sz="1800" b="0" i="0" u="none" strike="noStrike" baseline="0" dirty="0">
                <a:solidFill>
                  <a:srgbClr val="221E1F"/>
                </a:solidFill>
                <a:latin typeface="Calibri" panose="020F0502020204030204" pitchFamily="34" charset="0"/>
              </a:rPr>
              <a:t>. of $159. is actually higher than our door rate of $150.</a:t>
            </a:r>
          </a:p>
          <a:p>
            <a:r>
              <a:rPr lang="en-US" sz="1800" b="0" i="0" u="none" strike="noStrike" baseline="0" dirty="0">
                <a:solidFill>
                  <a:srgbClr val="221E1F"/>
                </a:solidFill>
                <a:latin typeface="Calibri" panose="020F0502020204030204" pitchFamily="34" charset="0"/>
              </a:rPr>
              <a:t>Goals for improvement: We do not intend on trying to increase the facility utilization rate, but do want to increase our ability to effectively sell menu items and packages. We have exceeded out facility potential and hope to continue to work efficiently and proficiently.</a:t>
            </a:r>
          </a:p>
          <a:p>
            <a:r>
              <a:rPr lang="en-US" sz="1800" b="0" i="0" u="none" strike="noStrike" baseline="0" dirty="0">
                <a:solidFill>
                  <a:srgbClr val="221E1F"/>
                </a:solidFill>
                <a:latin typeface="Calibri" panose="020F0502020204030204" pitchFamily="34" charset="0"/>
              </a:rPr>
              <a:t>Plans to achieve your goals: We have utilized outside vendor, Orion, in the past to get us going in the right direction. We have adjusted days and hours of operation to mimic the sales department and have cleared out bays that used to be storage areas and now use them for what they were intended for, work. </a:t>
            </a:r>
          </a:p>
          <a:p>
            <a:r>
              <a:rPr lang="en-US" sz="1800" b="0" i="0" u="none" strike="noStrike" baseline="0" dirty="0">
                <a:solidFill>
                  <a:srgbClr val="221E1F"/>
                </a:solidFill>
                <a:latin typeface="Calibri" panose="020F0502020204030204" pitchFamily="34" charset="0"/>
              </a:rPr>
              <a:t>Plans to evaluate your changes: The ability of the writers to sell more work and the ability of the </a:t>
            </a:r>
            <a:r>
              <a:rPr lang="en-US" sz="1800" b="0" i="0" u="none" strike="noStrike" baseline="0" dirty="0" err="1">
                <a:solidFill>
                  <a:srgbClr val="221E1F"/>
                </a:solidFill>
                <a:latin typeface="Calibri" panose="020F0502020204030204" pitchFamily="34" charset="0"/>
              </a:rPr>
              <a:t>b.d.c</a:t>
            </a:r>
            <a:r>
              <a:rPr lang="en-US" sz="1800" b="0" i="0" u="none" strike="noStrike" baseline="0" dirty="0">
                <a:solidFill>
                  <a:srgbClr val="221E1F"/>
                </a:solidFill>
                <a:latin typeface="Calibri" panose="020F0502020204030204" pitchFamily="34" charset="0"/>
              </a:rPr>
              <a:t>. to schedule more appointments will be evident in our </a:t>
            </a:r>
            <a:r>
              <a:rPr lang="en-US" sz="1800" b="0" i="0" u="none" strike="noStrike" baseline="0" dirty="0" err="1">
                <a:solidFill>
                  <a:srgbClr val="221E1F"/>
                </a:solidFill>
                <a:latin typeface="Calibri" panose="020F0502020204030204" pitchFamily="34" charset="0"/>
              </a:rPr>
              <a:t>facilty</a:t>
            </a:r>
            <a:r>
              <a:rPr lang="en-US" sz="1800" b="0" i="0" u="none" strike="noStrike" baseline="0" dirty="0">
                <a:solidFill>
                  <a:srgbClr val="221E1F"/>
                </a:solidFill>
                <a:latin typeface="Calibri" panose="020F0502020204030204" pitchFamily="34" charset="0"/>
              </a:rPr>
              <a:t> potential calculation. </a:t>
            </a:r>
            <a:r>
              <a:rPr lang="en-US" dirty="0">
                <a:solidFill>
                  <a:srgbClr val="221E1F"/>
                </a:solidFill>
                <a:latin typeface="Calibri" panose="020F0502020204030204" pitchFamily="34" charset="0"/>
              </a:rPr>
              <a:t>Labor sales will be the indicator that we are in the right direction. Giving the writers the coaching, training, encouragement, and compensation structure will yield more sales. </a:t>
            </a:r>
            <a:r>
              <a:rPr lang="en-US" sz="1800" b="0" i="0" u="none" strike="noStrike" baseline="0" dirty="0">
                <a:solidFill>
                  <a:srgbClr val="221E1F"/>
                </a:solidFill>
                <a:latin typeface="Calibri" panose="020F0502020204030204" pitchFamily="34" charset="0"/>
              </a:rPr>
              <a:t> </a:t>
            </a:r>
          </a:p>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2160589"/>
            <a:ext cx="8390466" cy="3880772"/>
          </a:xfrm>
        </p:spPr>
        <p:txBody>
          <a:bodyPr>
            <a:normAutofit fontScale="85000" lnSpcReduction="20000"/>
          </a:bodyPr>
          <a:lstStyle/>
          <a:p>
            <a:r>
              <a:rPr lang="en-US" dirty="0"/>
              <a:t>After speaking with the service manager, and the assistant service manager about the repair order analysis, I learned what they look at and why. After completing entering the data from 100 </a:t>
            </a:r>
            <a:r>
              <a:rPr lang="en-US" dirty="0" err="1"/>
              <a:t>r.o.s</a:t>
            </a:r>
            <a:r>
              <a:rPr lang="en-US" dirty="0"/>
              <a:t>, the numbers were interesting, but I really didn’t know how differently the service managers looked at them compared to myself. They are interested in driving business to the store, even if it isn’t the most profitable on an hourly basis. They are encouraging competitive work, $110.08/hour average vs. $201.65/hour average for maintenance work, because they want to conquest other repair shops in hopes of being the </a:t>
            </a:r>
            <a:r>
              <a:rPr lang="en-US" dirty="0" err="1"/>
              <a:t>goto</a:t>
            </a:r>
            <a:r>
              <a:rPr lang="en-US" dirty="0"/>
              <a:t> repair facility. They think that the selling skills of the writers coupled with the rapport we can build over time with customers will yield an expanded book of business and will benefit every department in the store. Our competitive and maintenance sales % of total is 57% vs. NADA of 60%. Our customer pay labor equals NADA at 60%. Competitive </a:t>
            </a:r>
            <a:r>
              <a:rPr lang="en-US" dirty="0" err="1"/>
              <a:t>r.o.s</a:t>
            </a:r>
            <a:r>
              <a:rPr lang="en-US" dirty="0"/>
              <a:t> are a gateway to maintenance </a:t>
            </a:r>
            <a:r>
              <a:rPr lang="en-US" dirty="0" err="1"/>
              <a:t>r.o.s</a:t>
            </a:r>
            <a:r>
              <a:rPr lang="en-US" dirty="0"/>
              <a:t>.,  so just looking at a $110.08 vs. $201.65 </a:t>
            </a:r>
            <a:r>
              <a:rPr lang="en-US" dirty="0" err="1"/>
              <a:t>f.r.h</a:t>
            </a:r>
            <a:r>
              <a:rPr lang="en-US" dirty="0"/>
              <a:t>. average may initially look bad, but there is logic behind building the business through “gateway” </a:t>
            </a:r>
            <a:r>
              <a:rPr lang="en-US" dirty="0" err="1"/>
              <a:t>r.o.s</a:t>
            </a:r>
            <a:r>
              <a:rPr lang="en-US" dirty="0"/>
              <a:t>. Ideally, if we could lower of competitive share from 46% to 35%, increase maintenance share from 19% to 25%, repairs from 35% to 40%, and one liners from 9% to 5% we would certainly be better off in the long run. Now that we can analyze the </a:t>
            </a:r>
            <a:r>
              <a:rPr lang="en-US" dirty="0" err="1"/>
              <a:t>r.o.s</a:t>
            </a:r>
            <a:r>
              <a:rPr lang="en-US" dirty="0"/>
              <a:t>, we can see where we are, where we are trending, and if it is in keeping with our goals. I am not sure if we get to NADA profitability guidelines this year of service and internal 41%, warranty 28%, wholesale 25%, and body of 30%.</a:t>
            </a:r>
          </a:p>
        </p:txBody>
      </p:sp>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Process driven, strong culture, collaborative and team-based operations, spending on training and coaching is paramount to our success, not viewing outside vendors as a crutch, and the most important trait that I identify with is our commitment to the community in terms of significant giving to local charitable organizations, support of our law enforcement and military communities, and being visible at all associated local events that we sponsor. We have to continue to be leaders in the community and not just write checks for photo opportunities.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 Because we are process driven, some challenges arise when faced with situations that require deviation from our norms in order to overcome a challenge. Assuming that our pay plans, processes, 401K, insurance coverage, community giving is understood by all is key to having people feel comfortable and adopt a positive mindset, maintain positive morale, and employee retention. We must not assume that everyone understands all that we do, so we must offer periodic meeting to explain employee benefits for example. Having an open door policy and continuous collaboration inner and intra department is key to avoiding a backward slide of what we have tried so hard to build over many years.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1143</TotalTime>
  <Words>3887</Words>
  <Application>Microsoft Office PowerPoint</Application>
  <PresentationFormat>Widescreen</PresentationFormat>
  <Paragraphs>77</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Richard Somers</cp:lastModifiedBy>
  <cp:revision>15</cp:revision>
  <cp:lastPrinted>2024-01-16T21:34:26Z</cp:lastPrinted>
  <dcterms:created xsi:type="dcterms:W3CDTF">2022-12-04T13:10:55Z</dcterms:created>
  <dcterms:modified xsi:type="dcterms:W3CDTF">2024-01-17T13:35:58Z</dcterms:modified>
</cp:coreProperties>
</file>