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n George" initials="RG" lastIdx="1" clrIdx="0">
    <p:extLst>
      <p:ext uri="{19B8F6BF-5375-455C-9EA6-DF929625EA0E}">
        <p15:presenceInfo xmlns:p15="http://schemas.microsoft.com/office/powerpoint/2012/main" userId="S-1-5-21-2148426071-1694447483-2028379491-231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180" autoAdjust="0"/>
  </p:normalViewPr>
  <p:slideViewPr>
    <p:cSldViewPr snapToGrid="0">
      <p:cViewPr varScale="1">
        <p:scale>
          <a:sx n="87" d="100"/>
          <a:sy n="87" d="100"/>
        </p:scale>
        <p:origin x="102"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2-22T17:31:32.063" idx="1">
    <p:pos x="6976" y="631"/>
    <p:text/>
    <p:extLst>
      <p:ext uri="{C676402C-5697-4E1C-873F-D02D1690AC5C}">
        <p15:threadingInfo xmlns:p15="http://schemas.microsoft.com/office/powerpoint/2012/main" timeZoneBias="4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err="1" smtClean="0">
                <a:solidFill>
                  <a:schemeClr val="bg2">
                    <a:lumMod val="50000"/>
                  </a:schemeClr>
                </a:solidFill>
              </a:rPr>
              <a:t>Korum</a:t>
            </a:r>
            <a:r>
              <a:rPr lang="en-US" sz="3200" dirty="0" smtClean="0">
                <a:solidFill>
                  <a:schemeClr val="bg2">
                    <a:lumMod val="50000"/>
                  </a:schemeClr>
                </a:solidFill>
              </a:rPr>
              <a:t> </a:t>
            </a:r>
            <a:r>
              <a:rPr lang="en-US" sz="3200" smtClean="0">
                <a:solidFill>
                  <a:schemeClr val="bg2">
                    <a:lumMod val="50000"/>
                  </a:schemeClr>
                </a:solidFill>
              </a:rPr>
              <a:t>Ford November 2023</a:t>
            </a:r>
            <a:endParaRPr lang="en-US" sz="3200" dirty="0" smtClean="0">
              <a:solidFill>
                <a:schemeClr val="bg2">
                  <a:lumMod val="50000"/>
                </a:schemeClr>
              </a:solidFill>
            </a:endParaRPr>
          </a:p>
          <a:p>
            <a:pPr algn="ctr"/>
            <a:r>
              <a:rPr lang="en-US" sz="3200" dirty="0" smtClean="0">
                <a:solidFill>
                  <a:schemeClr val="bg2">
                    <a:lumMod val="50000"/>
                  </a:schemeClr>
                </a:solidFill>
              </a:rPr>
              <a:t>Ron George N432</a:t>
            </a:r>
            <a:endParaRPr lang="en-US" sz="3200" dirty="0">
              <a:solidFill>
                <a:schemeClr val="bg2">
                  <a:lumMod val="50000"/>
                </a:schemeClr>
              </a:solidFill>
            </a:endParaRPr>
          </a:p>
        </p:txBody>
      </p:sp>
    </p:spTree>
    <p:extLst>
      <p:ext uri="{BB962C8B-B14F-4D97-AF65-F5344CB8AC3E}">
        <p14:creationId xmlns:p14="http://schemas.microsoft.com/office/powerpoint/2010/main" val="407074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Opportunities</a:t>
            </a:r>
          </a:p>
          <a:p>
            <a:r>
              <a:rPr lang="en-US" dirty="0" smtClean="0"/>
              <a:t>Start working on competitive makes and models.</a:t>
            </a:r>
          </a:p>
          <a:p>
            <a:r>
              <a:rPr lang="en-US" dirty="0" smtClean="0"/>
              <a:t>At a minimum change service hours to match sales hours.</a:t>
            </a:r>
          </a:p>
          <a:p>
            <a:r>
              <a:rPr lang="en-US" dirty="0" smtClean="0"/>
              <a:t>Upgrade phone/operator system to include video system for operator.</a:t>
            </a:r>
          </a:p>
          <a:p>
            <a:r>
              <a:rPr lang="en-US" dirty="0" smtClean="0"/>
              <a:t>Upgrade internet to facilitate online reservation system.</a:t>
            </a:r>
          </a:p>
          <a:p>
            <a:r>
              <a:rPr lang="en-US" dirty="0" smtClean="0"/>
              <a:t>Upgrade reservation system to accommodate text notification.</a:t>
            </a:r>
          </a:p>
          <a:p>
            <a:r>
              <a:rPr lang="en-US" dirty="0" smtClean="0"/>
              <a:t>Accelerate personnel acquisition.</a:t>
            </a:r>
          </a:p>
          <a:p>
            <a:endParaRPr lang="en-US" dirty="0" smtClean="0"/>
          </a:p>
          <a:p>
            <a:endParaRPr lang="en-US" dirty="0"/>
          </a:p>
        </p:txBody>
      </p:sp>
    </p:spTree>
    <p:extLst>
      <p:ext uri="{BB962C8B-B14F-4D97-AF65-F5344CB8AC3E}">
        <p14:creationId xmlns:p14="http://schemas.microsoft.com/office/powerpoint/2010/main" val="3912869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Threats</a:t>
            </a:r>
          </a:p>
          <a:p>
            <a:r>
              <a:rPr lang="en-US" dirty="0" smtClean="0"/>
              <a:t>Multiple competitive independent repair facilities locally.</a:t>
            </a:r>
          </a:p>
          <a:p>
            <a:r>
              <a:rPr lang="en-US" dirty="0" smtClean="0"/>
              <a:t>Poor service experience through our phone system.</a:t>
            </a:r>
          </a:p>
          <a:p>
            <a:r>
              <a:rPr lang="en-US" dirty="0" smtClean="0"/>
              <a:t>Inability to make appointments through the phone system, online or via text.</a:t>
            </a:r>
          </a:p>
          <a:p>
            <a:r>
              <a:rPr lang="en-US" dirty="0" smtClean="0"/>
              <a:t>Clients who own </a:t>
            </a:r>
            <a:r>
              <a:rPr lang="en-US" dirty="0" smtClean="0"/>
              <a:t>other makes, </a:t>
            </a:r>
            <a:r>
              <a:rPr lang="en-US" dirty="0" smtClean="0"/>
              <a:t>being taught to take their vehicles to another repair facility at our request.</a:t>
            </a:r>
          </a:p>
          <a:p>
            <a:r>
              <a:rPr lang="en-US" dirty="0" smtClean="0"/>
              <a:t>Dependence on warranty claim income</a:t>
            </a:r>
          </a:p>
          <a:p>
            <a:r>
              <a:rPr lang="en-US" dirty="0" smtClean="0"/>
              <a:t>Electric vehicle </a:t>
            </a:r>
            <a:r>
              <a:rPr lang="en-US" dirty="0" smtClean="0"/>
              <a:t>service requirements </a:t>
            </a:r>
            <a:r>
              <a:rPr lang="en-US" dirty="0" smtClean="0"/>
              <a:t>compared to ice vehicles.</a:t>
            </a:r>
          </a:p>
          <a:p>
            <a:r>
              <a:rPr lang="en-US" dirty="0" smtClean="0"/>
              <a:t>Competitive repair facilities with improved shop facilities </a:t>
            </a:r>
            <a:r>
              <a:rPr lang="en-US" dirty="0" smtClean="0"/>
              <a:t>(including </a:t>
            </a:r>
            <a:r>
              <a:rPr lang="en-US" dirty="0" smtClean="0"/>
              <a:t>air </a:t>
            </a:r>
            <a:r>
              <a:rPr lang="en-US" dirty="0" smtClean="0"/>
              <a:t>conditioning) </a:t>
            </a:r>
            <a:r>
              <a:rPr lang="en-US" dirty="0" smtClean="0"/>
              <a:t>making recruitment difficult.</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Objectives</a:t>
            </a:r>
          </a:p>
          <a:p>
            <a:r>
              <a:rPr lang="en-US" dirty="0" smtClean="0"/>
              <a:t>Increase number of technicians.</a:t>
            </a:r>
            <a:endParaRPr lang="en-US" dirty="0" smtClean="0"/>
          </a:p>
          <a:p>
            <a:r>
              <a:rPr lang="en-US" dirty="0" smtClean="0"/>
              <a:t>Increase </a:t>
            </a:r>
            <a:r>
              <a:rPr lang="en-US" dirty="0" smtClean="0"/>
              <a:t>proficiency, efficiency and productivity </a:t>
            </a:r>
            <a:r>
              <a:rPr lang="en-US" dirty="0" smtClean="0"/>
              <a:t>of technicians</a:t>
            </a:r>
            <a:r>
              <a:rPr lang="en-US" dirty="0" smtClean="0"/>
              <a:t>.</a:t>
            </a:r>
          </a:p>
          <a:p>
            <a:r>
              <a:rPr lang="en-US" dirty="0" smtClean="0"/>
              <a:t>Improve sales skills of service writers by regular sales training.</a:t>
            </a:r>
            <a:endParaRPr lang="en-US" dirty="0" smtClean="0"/>
          </a:p>
          <a:p>
            <a:r>
              <a:rPr lang="en-US" dirty="0" smtClean="0"/>
              <a:t>Increase number of repairs per repair order written.</a:t>
            </a:r>
          </a:p>
          <a:p>
            <a:r>
              <a:rPr lang="en-US" dirty="0" smtClean="0"/>
              <a:t>Improve gross on customer pay labor sales by limiting </a:t>
            </a:r>
            <a:r>
              <a:rPr lang="en-US" dirty="0" smtClean="0"/>
              <a:t>discounting and removing historical discount codes.</a:t>
            </a:r>
          </a:p>
          <a:p>
            <a:r>
              <a:rPr lang="en-US" dirty="0" smtClean="0"/>
              <a:t>Increase hours at a minimum to match vehicle sales department.</a:t>
            </a:r>
            <a:endParaRPr lang="en-US" dirty="0" smtClean="0"/>
          </a:p>
          <a:p>
            <a:endParaRPr lang="en-US" dirty="0" smtClean="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smtClean="0"/>
              <a:t>Deletion of aged discount codes from computer system and a system of oversight on approved discount codes.</a:t>
            </a:r>
          </a:p>
          <a:p>
            <a:r>
              <a:rPr lang="en-US" dirty="0" smtClean="0"/>
              <a:t>Adopt a customer centric phone, text, appointment system including but not limited to a camera to allow the operator to see the service writers.</a:t>
            </a:r>
          </a:p>
          <a:p>
            <a:r>
              <a:rPr lang="en-US" dirty="0" smtClean="0"/>
              <a:t>Upgrade multi point inspection process to include video survey to be sent to the customer.</a:t>
            </a:r>
          </a:p>
          <a:p>
            <a:r>
              <a:rPr lang="en-US" dirty="0" smtClean="0"/>
              <a:t>Institute regular sales training for automotive service writers.</a:t>
            </a:r>
            <a:endParaRPr lang="en-US" dirty="0"/>
          </a:p>
          <a:p>
            <a:endParaRPr lang="en-US" dirty="0"/>
          </a:p>
        </p:txBody>
      </p:sp>
    </p:spTree>
    <p:extLst>
      <p:ext uri="{BB962C8B-B14F-4D97-AF65-F5344CB8AC3E}">
        <p14:creationId xmlns:p14="http://schemas.microsoft.com/office/powerpoint/2010/main" val="4226099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262245"/>
          </a:xfrm>
        </p:spPr>
        <p:txBody>
          <a:bodyPr/>
          <a:lstStyle/>
          <a:p>
            <a:r>
              <a:rPr lang="en-US" dirty="0"/>
              <a:t>Tactics</a:t>
            </a:r>
          </a:p>
          <a:p>
            <a:r>
              <a:rPr lang="en-US" dirty="0" smtClean="0"/>
              <a:t>Make appointment setting less arduous for the customer.  Upgrade, improve the phone system.</a:t>
            </a:r>
          </a:p>
          <a:p>
            <a:r>
              <a:rPr lang="en-US" dirty="0" smtClean="0"/>
              <a:t>Educate all staff on the importance of phone skills.</a:t>
            </a:r>
          </a:p>
          <a:p>
            <a:r>
              <a:rPr lang="en-US" dirty="0" smtClean="0"/>
              <a:t>Focus on customer service. Tie bonus to current CSI scores.</a:t>
            </a:r>
            <a:endParaRPr lang="en-US" dirty="0" smtClean="0"/>
          </a:p>
          <a:p>
            <a:r>
              <a:rPr lang="en-US" dirty="0" smtClean="0"/>
              <a:t>Limit parts and service discounting subject to manager review and approval.</a:t>
            </a:r>
          </a:p>
          <a:p>
            <a:r>
              <a:rPr lang="en-US" dirty="0" smtClean="0"/>
              <a:t>While shopping for vacation clothes, her husband and I passed a display of bathing suits. It had been at least ten years and twenty pounds since she had even considered buying a bathing suite, so she sought her husbands advice. “What do you think I should get, an all in one, or a bikini”?  </a:t>
            </a:r>
            <a:r>
              <a:rPr lang="en-US" dirty="0" smtClean="0"/>
              <a:t>“better get a bikini” he replied, “You’d never get it all in one”.</a:t>
            </a:r>
          </a:p>
          <a:p>
            <a:r>
              <a:rPr lang="en-US" dirty="0" smtClean="0"/>
              <a:t>He’s still in intensive care.</a:t>
            </a:r>
          </a:p>
          <a:p>
            <a:endParaRPr lang="en-US" dirty="0"/>
          </a:p>
          <a:p>
            <a:pPr marL="0" indent="0">
              <a:buNone/>
            </a:pPr>
            <a:endParaRPr lang="en-US" dirty="0"/>
          </a:p>
        </p:txBody>
      </p:sp>
    </p:spTree>
    <p:extLst>
      <p:ext uri="{BB962C8B-B14F-4D97-AF65-F5344CB8AC3E}">
        <p14:creationId xmlns:p14="http://schemas.microsoft.com/office/powerpoint/2010/main" val="8504275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013132634"/>
              </p:ext>
            </p:extLst>
          </p:nvPr>
        </p:nvGraphicFramePr>
        <p:xfrm>
          <a:off x="677334" y="1818622"/>
          <a:ext cx="9132492" cy="51220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90898">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690898">
                <a:tc>
                  <a:txBody>
                    <a:bodyPr/>
                    <a:lstStyle/>
                    <a:p>
                      <a:r>
                        <a:rPr lang="en-US" dirty="0" smtClean="0"/>
                        <a:t>Delete discount codes</a:t>
                      </a:r>
                      <a:endParaRPr lang="en-US" dirty="0"/>
                    </a:p>
                  </a:txBody>
                  <a:tcPr/>
                </a:tc>
                <a:tc>
                  <a:txBody>
                    <a:bodyPr/>
                    <a:lstStyle/>
                    <a:p>
                      <a:r>
                        <a:rPr lang="en-US" dirty="0" smtClean="0"/>
                        <a:t>Service Manager</a:t>
                      </a:r>
                      <a:endParaRPr lang="en-US" dirty="0"/>
                    </a:p>
                  </a:txBody>
                  <a:tcPr/>
                </a:tc>
                <a:tc>
                  <a:txBody>
                    <a:bodyPr/>
                    <a:lstStyle/>
                    <a:p>
                      <a:r>
                        <a:rPr lang="en-US" dirty="0" smtClean="0"/>
                        <a:t>1/2/2024</a:t>
                      </a:r>
                    </a:p>
                    <a:p>
                      <a:endParaRPr lang="en-US" dirty="0"/>
                    </a:p>
                  </a:txBody>
                  <a:tcPr/>
                </a:tc>
                <a:extLst>
                  <a:ext uri="{0D108BD9-81ED-4DB2-BD59-A6C34878D82A}">
                    <a16:rowId xmlns:a16="http://schemas.microsoft.com/office/drawing/2014/main" val="2400365483"/>
                  </a:ext>
                </a:extLst>
              </a:tr>
              <a:tr h="690898">
                <a:tc>
                  <a:txBody>
                    <a:bodyPr/>
                    <a:lstStyle/>
                    <a:p>
                      <a:r>
                        <a:rPr lang="en-US" dirty="0" smtClean="0"/>
                        <a:t>Adjust service hours to match sales </a:t>
                      </a:r>
                      <a:endParaRPr lang="en-US" dirty="0"/>
                    </a:p>
                  </a:txBody>
                  <a:tcPr/>
                </a:tc>
                <a:tc>
                  <a:txBody>
                    <a:bodyPr/>
                    <a:lstStyle/>
                    <a:p>
                      <a:r>
                        <a:rPr lang="en-US" dirty="0" smtClean="0"/>
                        <a:t>General Manager</a:t>
                      </a:r>
                      <a:endParaRPr lang="en-US" dirty="0"/>
                    </a:p>
                  </a:txBody>
                  <a:tcPr/>
                </a:tc>
                <a:tc>
                  <a:txBody>
                    <a:bodyPr/>
                    <a:lstStyle/>
                    <a:p>
                      <a:r>
                        <a:rPr lang="en-US" dirty="0" smtClean="0"/>
                        <a:t>03/01/2024</a:t>
                      </a:r>
                      <a:endParaRPr lang="en-US" dirty="0"/>
                    </a:p>
                  </a:txBody>
                  <a:tcPr/>
                </a:tc>
                <a:extLst>
                  <a:ext uri="{0D108BD9-81ED-4DB2-BD59-A6C34878D82A}">
                    <a16:rowId xmlns:a16="http://schemas.microsoft.com/office/drawing/2014/main" val="107845787"/>
                  </a:ext>
                </a:extLst>
              </a:tr>
              <a:tr h="609862">
                <a:tc>
                  <a:txBody>
                    <a:bodyPr/>
                    <a:lstStyle/>
                    <a:p>
                      <a:r>
                        <a:rPr lang="en-US" dirty="0" smtClean="0"/>
                        <a:t>Update</a:t>
                      </a:r>
                      <a:r>
                        <a:rPr lang="en-US" baseline="0" dirty="0" smtClean="0"/>
                        <a:t> phone system</a:t>
                      </a:r>
                      <a:endParaRPr lang="en-US" dirty="0"/>
                    </a:p>
                  </a:txBody>
                  <a:tcPr/>
                </a:tc>
                <a:tc>
                  <a:txBody>
                    <a:bodyPr/>
                    <a:lstStyle/>
                    <a:p>
                      <a:r>
                        <a:rPr lang="en-US" dirty="0" smtClean="0"/>
                        <a:t>General Manager</a:t>
                      </a:r>
                      <a:endParaRPr lang="en-US" dirty="0"/>
                    </a:p>
                  </a:txBody>
                  <a:tcPr/>
                </a:tc>
                <a:tc>
                  <a:txBody>
                    <a:bodyPr/>
                    <a:lstStyle/>
                    <a:p>
                      <a:r>
                        <a:rPr lang="en-US" dirty="0" smtClean="0"/>
                        <a:t>03/01/2024</a:t>
                      </a:r>
                    </a:p>
                  </a:txBody>
                  <a:tcPr/>
                </a:tc>
                <a:extLst>
                  <a:ext uri="{0D108BD9-81ED-4DB2-BD59-A6C34878D82A}">
                    <a16:rowId xmlns:a16="http://schemas.microsoft.com/office/drawing/2014/main" val="1530126605"/>
                  </a:ext>
                </a:extLst>
              </a:tr>
              <a:tr h="609862">
                <a:tc>
                  <a:txBody>
                    <a:bodyPr/>
                    <a:lstStyle/>
                    <a:p>
                      <a:r>
                        <a:rPr lang="en-US" dirty="0" smtClean="0"/>
                        <a:t>Hire additional technicians</a:t>
                      </a:r>
                      <a:endParaRPr lang="en-US" dirty="0"/>
                    </a:p>
                  </a:txBody>
                  <a:tcPr/>
                </a:tc>
                <a:tc>
                  <a:txBody>
                    <a:bodyPr/>
                    <a:lstStyle/>
                    <a:p>
                      <a:r>
                        <a:rPr lang="en-US" dirty="0" smtClean="0"/>
                        <a:t>HR/Service Manager</a:t>
                      </a:r>
                      <a:endParaRPr lang="en-US" dirty="0"/>
                    </a:p>
                  </a:txBody>
                  <a:tcPr/>
                </a:tc>
                <a:tc>
                  <a:txBody>
                    <a:bodyPr/>
                    <a:lstStyle/>
                    <a:p>
                      <a:r>
                        <a:rPr lang="en-US" dirty="0" smtClean="0"/>
                        <a:t>ongoing</a:t>
                      </a:r>
                      <a:endParaRPr lang="en-US" dirty="0"/>
                    </a:p>
                  </a:txBody>
                  <a:tcPr/>
                </a:tc>
                <a:extLst>
                  <a:ext uri="{0D108BD9-81ED-4DB2-BD59-A6C34878D82A}">
                    <a16:rowId xmlns:a16="http://schemas.microsoft.com/office/drawing/2014/main" val="1950345431"/>
                  </a:ext>
                </a:extLst>
              </a:tr>
              <a:tr h="609862">
                <a:tc>
                  <a:txBody>
                    <a:bodyPr/>
                    <a:lstStyle/>
                    <a:p>
                      <a:r>
                        <a:rPr lang="en-US" dirty="0" smtClean="0"/>
                        <a:t>Pursue Apprentice program</a:t>
                      </a:r>
                      <a:endParaRPr lang="en-US" dirty="0"/>
                    </a:p>
                  </a:txBody>
                  <a:tcPr/>
                </a:tc>
                <a:tc>
                  <a:txBody>
                    <a:bodyPr/>
                    <a:lstStyle/>
                    <a:p>
                      <a:r>
                        <a:rPr lang="en-US" dirty="0" smtClean="0"/>
                        <a:t>HR/Service</a:t>
                      </a:r>
                      <a:r>
                        <a:rPr lang="en-US" baseline="0" dirty="0" smtClean="0"/>
                        <a:t> Manager</a:t>
                      </a:r>
                      <a:endParaRPr lang="en-US" dirty="0"/>
                    </a:p>
                  </a:txBody>
                  <a:tcPr/>
                </a:tc>
                <a:tc>
                  <a:txBody>
                    <a:bodyPr/>
                    <a:lstStyle/>
                    <a:p>
                      <a:r>
                        <a:rPr lang="en-US" dirty="0" smtClean="0"/>
                        <a:t>ongoing</a:t>
                      </a:r>
                      <a:endParaRPr lang="en-US" dirty="0"/>
                    </a:p>
                  </a:txBody>
                  <a:tcPr/>
                </a:tc>
                <a:extLst>
                  <a:ext uri="{0D108BD9-81ED-4DB2-BD59-A6C34878D82A}">
                    <a16:rowId xmlns:a16="http://schemas.microsoft.com/office/drawing/2014/main" val="1960891333"/>
                  </a:ext>
                </a:extLst>
              </a:tr>
              <a:tr h="609862">
                <a:tc>
                  <a:txBody>
                    <a:bodyPr/>
                    <a:lstStyle/>
                    <a:p>
                      <a:r>
                        <a:rPr lang="en-US" dirty="0" smtClean="0"/>
                        <a:t>Training program ASW</a:t>
                      </a:r>
                      <a:endParaRPr lang="en-US" dirty="0"/>
                    </a:p>
                  </a:txBody>
                  <a:tcPr/>
                </a:tc>
                <a:tc>
                  <a:txBody>
                    <a:bodyPr/>
                    <a:lstStyle/>
                    <a:p>
                      <a:r>
                        <a:rPr lang="en-US" dirty="0" smtClean="0"/>
                        <a:t>Service Manager</a:t>
                      </a:r>
                      <a:endParaRPr lang="en-US" dirty="0"/>
                    </a:p>
                  </a:txBody>
                  <a:tcPr/>
                </a:tc>
                <a:tc>
                  <a:txBody>
                    <a:bodyPr/>
                    <a:lstStyle/>
                    <a:p>
                      <a:r>
                        <a:rPr lang="en-US" dirty="0" smtClean="0"/>
                        <a:t>02/01/2024</a:t>
                      </a:r>
                      <a:endParaRPr lang="en-US" dirty="0"/>
                    </a:p>
                  </a:txBody>
                  <a:tcPr/>
                </a:tc>
                <a:extLst>
                  <a:ext uri="{0D108BD9-81ED-4DB2-BD59-A6C34878D82A}">
                    <a16:rowId xmlns:a16="http://schemas.microsoft.com/office/drawing/2014/main" val="4137224325"/>
                  </a:ext>
                </a:extLst>
              </a:tr>
              <a:tr h="609862">
                <a:tc>
                  <a:txBody>
                    <a:bodyPr/>
                    <a:lstStyle/>
                    <a:p>
                      <a:r>
                        <a:rPr lang="en-US" dirty="0" smtClean="0"/>
                        <a:t>Customer</a:t>
                      </a:r>
                      <a:r>
                        <a:rPr lang="en-US" baseline="0" dirty="0" smtClean="0"/>
                        <a:t> service training</a:t>
                      </a:r>
                      <a:endParaRPr lang="en-US" dirty="0"/>
                    </a:p>
                  </a:txBody>
                  <a:tcPr/>
                </a:tc>
                <a:tc>
                  <a:txBody>
                    <a:bodyPr/>
                    <a:lstStyle/>
                    <a:p>
                      <a:r>
                        <a:rPr lang="en-US" dirty="0" smtClean="0"/>
                        <a:t>Service</a:t>
                      </a:r>
                      <a:r>
                        <a:rPr lang="en-US" baseline="0" dirty="0" smtClean="0"/>
                        <a:t> Manager</a:t>
                      </a:r>
                      <a:endParaRPr lang="en-US" dirty="0"/>
                    </a:p>
                  </a:txBody>
                  <a:tcPr/>
                </a:tc>
                <a:tc>
                  <a:txBody>
                    <a:bodyPr/>
                    <a:lstStyle/>
                    <a:p>
                      <a:r>
                        <a:rPr lang="en-US" dirty="0" smtClean="0"/>
                        <a:t>02/01/2024</a:t>
                      </a:r>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smtClean="0"/>
              <a:t>The ROI potential is very high, for what </a:t>
            </a:r>
            <a:r>
              <a:rPr lang="en-US" dirty="0" smtClean="0"/>
              <a:t>will be a minor investment.  Initially removing the discount codes, and realigning the service hours to match the sales department will yield major results.  The additional capital improvements, and subsequent increase in technician staff will work as a multiplier.  </a:t>
            </a:r>
            <a:endParaRPr lang="en-US" dirty="0"/>
          </a:p>
          <a:p>
            <a:r>
              <a:rPr lang="en-US" dirty="0" smtClean="0"/>
              <a:t>Increased capacity, improved customer handling skills and a reservation system able to move at a rate that will not frustrate customers will open the Customer Supplies Income doors and make this a period of unmatched growth.</a:t>
            </a:r>
          </a:p>
          <a:p>
            <a:r>
              <a:rPr lang="en-US" dirty="0" smtClean="0"/>
              <a:t>Sorry about the jokes, I just wanted to see if you </a:t>
            </a:r>
            <a:r>
              <a:rPr lang="en-US" smtClean="0"/>
              <a:t>read these.</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609725"/>
            <a:ext cx="8596668" cy="4431637"/>
          </a:xfrm>
        </p:spPr>
        <p:txBody>
          <a:bodyPr>
            <a:normAutofit fontScale="92500" lnSpcReduction="10000"/>
          </a:bodyPr>
          <a:lstStyle/>
          <a:p>
            <a:pPr algn="l"/>
            <a:r>
              <a:rPr lang="en-US" sz="1800" b="0" i="0" u="none" strike="noStrike" baseline="0" dirty="0" smtClean="0">
                <a:solidFill>
                  <a:srgbClr val="000000"/>
                </a:solidFill>
                <a:latin typeface="Calibri" panose="020F0502020204030204" pitchFamily="34" charset="0"/>
              </a:rPr>
              <a:t>Current marketing practices are fledgling at best.  We currently</a:t>
            </a:r>
            <a:r>
              <a:rPr lang="en-US" sz="1800" b="0" i="0" u="none" strike="noStrike" dirty="0" smtClean="0">
                <a:solidFill>
                  <a:srgbClr val="000000"/>
                </a:solidFill>
                <a:latin typeface="Calibri" panose="020F0502020204030204" pitchFamily="34" charset="0"/>
              </a:rPr>
              <a:t> are not optimizing the opportunity technology has available.</a:t>
            </a:r>
          </a:p>
          <a:p>
            <a:pPr lvl="1"/>
            <a:r>
              <a:rPr lang="en-US" baseline="0" dirty="0" smtClean="0">
                <a:solidFill>
                  <a:srgbClr val="000000"/>
                </a:solidFill>
                <a:latin typeface="Calibri" panose="020F0502020204030204" pitchFamily="34" charset="0"/>
              </a:rPr>
              <a:t>Texting</a:t>
            </a:r>
            <a:r>
              <a:rPr lang="en-US" dirty="0" smtClean="0">
                <a:solidFill>
                  <a:srgbClr val="000000"/>
                </a:solidFill>
                <a:latin typeface="Calibri" panose="020F0502020204030204" pitchFamily="34" charset="0"/>
              </a:rPr>
              <a:t> appointments and reservations.</a:t>
            </a:r>
          </a:p>
          <a:p>
            <a:pPr lvl="1"/>
            <a:r>
              <a:rPr lang="en-US" dirty="0" smtClean="0">
                <a:solidFill>
                  <a:srgbClr val="000000"/>
                </a:solidFill>
                <a:latin typeface="Calibri" panose="020F0502020204030204" pitchFamily="34" charset="0"/>
              </a:rPr>
              <a:t>Online reservations/appointments.</a:t>
            </a:r>
          </a:p>
          <a:p>
            <a:pPr lvl="1"/>
            <a:r>
              <a:rPr lang="en-US" b="0" i="0" u="none" strike="noStrike" baseline="0" dirty="0" smtClean="0">
                <a:solidFill>
                  <a:srgbClr val="000000"/>
                </a:solidFill>
                <a:latin typeface="Calibri" panose="020F0502020204030204" pitchFamily="34" charset="0"/>
              </a:rPr>
              <a:t>Improving</a:t>
            </a:r>
            <a:r>
              <a:rPr lang="en-US" b="0" i="0" u="none" strike="noStrike" dirty="0" smtClean="0">
                <a:solidFill>
                  <a:srgbClr val="000000"/>
                </a:solidFill>
                <a:latin typeface="Calibri" panose="020F0502020204030204" pitchFamily="34" charset="0"/>
              </a:rPr>
              <a:t> hours to mor</a:t>
            </a:r>
            <a:r>
              <a:rPr lang="en-US" dirty="0" smtClean="0">
                <a:solidFill>
                  <a:srgbClr val="000000"/>
                </a:solidFill>
                <a:latin typeface="Calibri" panose="020F0502020204030204" pitchFamily="34" charset="0"/>
              </a:rPr>
              <a:t>e closely match the sales department.</a:t>
            </a:r>
            <a:endParaRPr lang="en-US"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800" b="0" i="0" u="none" strike="noStrike" baseline="0" dirty="0" smtClean="0">
                <a:solidFill>
                  <a:srgbClr val="221E1F"/>
                </a:solidFill>
                <a:latin typeface="Calibri" panose="020F0502020204030204" pitchFamily="34" charset="0"/>
              </a:rPr>
              <a:t>include selling from the “hip”, allowing wide discount powers to all employees, not providing</a:t>
            </a:r>
            <a:r>
              <a:rPr lang="en-US" sz="1800" b="0" i="0" u="none" strike="noStrike" dirty="0" smtClean="0">
                <a:solidFill>
                  <a:srgbClr val="221E1F"/>
                </a:solidFill>
                <a:latin typeface="Calibri" panose="020F0502020204030204" pitchFamily="34" charset="0"/>
              </a:rPr>
              <a:t> any formal sales training or routine guidance.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Moving forward we will be immediately upgrading to video MPI. Following will come menu selling, with training on a regular basis.  We have a tremendous opportunity for improvement by developing awareness of the state of our phone skills and pursuing excellence.  Basic phone skills will include asking for the business by setting an appointment.  Our system may require an upgrade in order to facilitate.</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Evaluation of the ongoing process will be observable</a:t>
            </a:r>
            <a:r>
              <a:rPr lang="en-US" sz="1800" b="0" i="0" u="none" strike="noStrike" dirty="0" smtClean="0">
                <a:solidFill>
                  <a:srgbClr val="221E1F"/>
                </a:solidFill>
                <a:latin typeface="Calibri" panose="020F0502020204030204" pitchFamily="34" charset="0"/>
              </a:rPr>
              <a:t> daily, weekly and monthly.  Expectations are that adoption will occur very quickly across the board, and should show results with more hours booked per RO.</a:t>
            </a:r>
            <a:endParaRPr lang="en-US" sz="1800" b="0" i="0" u="none" strike="noStrike" baseline="0" dirty="0" smtClean="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18153" y="1422972"/>
            <a:ext cx="4857515" cy="3811546"/>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r>
              <a:rPr lang="en-US" sz="1800" b="0" i="0" u="none" strike="noStrike" baseline="0" dirty="0" smtClean="0">
                <a:solidFill>
                  <a:srgbClr val="221E1F"/>
                </a:solidFill>
                <a:latin typeface="Calibri" panose="020F0502020204030204" pitchFamily="34" charset="0"/>
              </a:rPr>
              <a:t>include allowing service writers to apply discounts as they feel necessary</a:t>
            </a:r>
            <a:r>
              <a:rPr lang="en-US" dirty="0" smtClean="0">
                <a:solidFill>
                  <a:srgbClr val="221E1F"/>
                </a:solidFill>
                <a:latin typeface="Calibri" panose="020F0502020204030204" pitchFamily="34" charset="0"/>
              </a:rPr>
              <a:t>, practices varying between service writers and customers.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a:t>
            </a:r>
            <a:r>
              <a:rPr lang="en-US" sz="1800" b="0" i="0" u="none" strike="noStrike" baseline="0" dirty="0" smtClean="0">
                <a:solidFill>
                  <a:srgbClr val="221E1F"/>
                </a:solidFill>
                <a:latin typeface="Calibri" panose="020F0502020204030204" pitchFamily="34" charset="0"/>
              </a:rPr>
              <a:t>improvements include removing obsolete ops codes,</a:t>
            </a:r>
            <a:r>
              <a:rPr lang="en-US" sz="1800" b="0" i="0" u="none" strike="noStrike" dirty="0" smtClean="0">
                <a:solidFill>
                  <a:srgbClr val="221E1F"/>
                </a:solidFill>
                <a:latin typeface="Calibri" panose="020F0502020204030204" pitchFamily="34" charset="0"/>
              </a:rPr>
              <a:t> thereby</a:t>
            </a:r>
            <a:r>
              <a:rPr lang="en-US" sz="1800" b="0" i="0" u="none" strike="noStrike" baseline="0" dirty="0" smtClean="0">
                <a:solidFill>
                  <a:srgbClr val="221E1F"/>
                </a:solidFill>
                <a:latin typeface="Calibri" panose="020F0502020204030204" pitchFamily="34" charset="0"/>
              </a:rPr>
              <a:t> clearing the slates, leaving only those codes that we currently choose to support.</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This will go into effect on January 2</a:t>
            </a:r>
            <a:r>
              <a:rPr lang="en-US" sz="1800" b="0" i="0" u="none" strike="noStrike" baseline="30000" dirty="0" smtClean="0">
                <a:solidFill>
                  <a:srgbClr val="221E1F"/>
                </a:solidFill>
                <a:latin typeface="Calibri" panose="020F0502020204030204" pitchFamily="34" charset="0"/>
              </a:rPr>
              <a:t>nd</a:t>
            </a:r>
            <a:r>
              <a:rPr lang="en-US" sz="1800" b="0" i="0" u="none" strike="noStrike" baseline="0" dirty="0" smtClean="0">
                <a:solidFill>
                  <a:srgbClr val="221E1F"/>
                </a:solidFill>
                <a:latin typeface="Calibri" panose="020F0502020204030204" pitchFamily="34" charset="0"/>
              </a:rPr>
              <a:t>, as we will meet with I.T.</a:t>
            </a:r>
            <a:r>
              <a:rPr lang="en-US" sz="1800" b="0" i="0" u="none" strike="noStrike" dirty="0" smtClean="0">
                <a:solidFill>
                  <a:srgbClr val="221E1F"/>
                </a:solidFill>
                <a:latin typeface="Calibri" panose="020F0502020204030204" pitchFamily="34" charset="0"/>
              </a:rPr>
              <a:t> to make the required changes in the </a:t>
            </a:r>
            <a:r>
              <a:rPr lang="en-US" sz="1800" b="0" i="0" u="none" strike="noStrike" dirty="0" err="1" smtClean="0">
                <a:solidFill>
                  <a:srgbClr val="221E1F"/>
                </a:solidFill>
                <a:latin typeface="Calibri" panose="020F0502020204030204" pitchFamily="34" charset="0"/>
              </a:rPr>
              <a:t>dms</a:t>
            </a:r>
            <a:r>
              <a:rPr lang="en-US" sz="1800" b="0" i="0" u="none" strike="noStrike" dirty="0" smtClean="0">
                <a:solidFill>
                  <a:srgbClr val="221E1F"/>
                </a:solidFill>
                <a:latin typeface="Calibri" panose="020F0502020204030204" pitchFamily="34" charset="0"/>
              </a:rPr>
              <a:t>.</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While initial</a:t>
            </a:r>
            <a:r>
              <a:rPr lang="en-US" sz="1800" b="0" i="0" u="none" strike="noStrike" dirty="0" smtClean="0">
                <a:solidFill>
                  <a:srgbClr val="221E1F"/>
                </a:solidFill>
                <a:latin typeface="Calibri" panose="020F0502020204030204" pitchFamily="34" charset="0"/>
              </a:rPr>
              <a:t> resistance is anticipated, the additional sales support via training, and menu selling should make the transition much smoother.  Secondly the </a:t>
            </a:r>
            <a:r>
              <a:rPr lang="en-US" dirty="0" err="1" smtClean="0"/>
              <a:t>dms</a:t>
            </a:r>
            <a:r>
              <a:rPr lang="en-US" dirty="0" smtClean="0"/>
              <a:t> upgrade to accommodate video </a:t>
            </a:r>
            <a:r>
              <a:rPr lang="en-US" dirty="0" smtClean="0"/>
              <a:t>multi point inspection </a:t>
            </a:r>
            <a:r>
              <a:rPr lang="en-US" dirty="0" smtClean="0"/>
              <a:t>should make multiple hour </a:t>
            </a:r>
            <a:r>
              <a:rPr lang="en-US" dirty="0" smtClean="0"/>
              <a:t>repair orders </a:t>
            </a:r>
            <a:r>
              <a:rPr lang="en-US" dirty="0" smtClean="0"/>
              <a:t>easier to develop.</a:t>
            </a:r>
            <a:endParaRPr lang="en-US" sz="1800" b="0" i="0" u="none" strike="noStrike" baseline="0" dirty="0">
              <a:solidFill>
                <a:srgbClr val="221E1F"/>
              </a:solidFill>
              <a:latin typeface="Calibri" panose="020F0502020204030204" pitchFamily="34" charset="0"/>
            </a:endParaRPr>
          </a:p>
        </p:txBody>
      </p:sp>
      <p:graphicFrame>
        <p:nvGraphicFramePr>
          <p:cNvPr id="6" name="Table 5"/>
          <p:cNvGraphicFramePr>
            <a:graphicFrameLocks noGrp="1"/>
          </p:cNvGraphicFramePr>
          <p:nvPr>
            <p:extLst>
              <p:ext uri="{D42A27DB-BD31-4B8C-83A1-F6EECF244321}">
                <p14:modId xmlns:p14="http://schemas.microsoft.com/office/powerpoint/2010/main" val="245685193"/>
              </p:ext>
            </p:extLst>
          </p:nvPr>
        </p:nvGraphicFramePr>
        <p:xfrm>
          <a:off x="5239664" y="1611487"/>
          <a:ext cx="6102927" cy="3237952"/>
        </p:xfrm>
        <a:graphic>
          <a:graphicData uri="http://schemas.openxmlformats.org/drawingml/2006/table">
            <a:tbl>
              <a:tblPr/>
              <a:tblGrid>
                <a:gridCol w="29869">
                  <a:extLst>
                    <a:ext uri="{9D8B030D-6E8A-4147-A177-3AD203B41FA5}">
                      <a16:colId xmlns:a16="http://schemas.microsoft.com/office/drawing/2014/main" val="2876803626"/>
                    </a:ext>
                  </a:extLst>
                </a:gridCol>
                <a:gridCol w="1643330">
                  <a:extLst>
                    <a:ext uri="{9D8B030D-6E8A-4147-A177-3AD203B41FA5}">
                      <a16:colId xmlns:a16="http://schemas.microsoft.com/office/drawing/2014/main" val="1580931783"/>
                    </a:ext>
                  </a:extLst>
                </a:gridCol>
                <a:gridCol w="1048044">
                  <a:extLst>
                    <a:ext uri="{9D8B030D-6E8A-4147-A177-3AD203B41FA5}">
                      <a16:colId xmlns:a16="http://schemas.microsoft.com/office/drawing/2014/main" val="2717260737"/>
                    </a:ext>
                  </a:extLst>
                </a:gridCol>
                <a:gridCol w="922277">
                  <a:extLst>
                    <a:ext uri="{9D8B030D-6E8A-4147-A177-3AD203B41FA5}">
                      <a16:colId xmlns:a16="http://schemas.microsoft.com/office/drawing/2014/main" val="3844425712"/>
                    </a:ext>
                  </a:extLst>
                </a:gridCol>
                <a:gridCol w="1319137">
                  <a:extLst>
                    <a:ext uri="{9D8B030D-6E8A-4147-A177-3AD203B41FA5}">
                      <a16:colId xmlns:a16="http://schemas.microsoft.com/office/drawing/2014/main" val="1821581415"/>
                    </a:ext>
                  </a:extLst>
                </a:gridCol>
                <a:gridCol w="1140270">
                  <a:extLst>
                    <a:ext uri="{9D8B030D-6E8A-4147-A177-3AD203B41FA5}">
                      <a16:colId xmlns:a16="http://schemas.microsoft.com/office/drawing/2014/main" val="1485517130"/>
                    </a:ext>
                  </a:extLst>
                </a:gridCol>
              </a:tblGrid>
              <a:tr h="154048">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gridSpan="5">
                  <a:txBody>
                    <a:bodyPr/>
                    <a:lstStyle/>
                    <a:p>
                      <a:pPr algn="ctr" fontAlgn="b"/>
                      <a:r>
                        <a:rPr lang="en-US" sz="10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70918"/>
                  </a:ext>
                </a:extLst>
              </a:tr>
              <a:tr h="251353">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5609837"/>
                  </a:ext>
                </a:extLst>
              </a:tr>
              <a:tr h="33836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dirty="0">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792415668"/>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203,862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152,950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75.03%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49.55%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30954149"/>
                  </a:ext>
                </a:extLst>
              </a:tr>
              <a:tr h="16434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11678001"/>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36,971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(121)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-0.33%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8.99%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63938037"/>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6,734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4,931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73.23%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31652952"/>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104,409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80,466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77.07%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25.38%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90300197"/>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41,026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29,243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71.28%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9.97%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40481619"/>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18,428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12,764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69.26%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4.48%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94366685"/>
                  </a:ext>
                </a:extLst>
              </a:tr>
              <a:tr h="16434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45688767"/>
                  </a:ext>
                </a:extLst>
              </a:tr>
              <a:tr h="30935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411,430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          280,233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68.11%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75458308"/>
                  </a:ext>
                </a:extLst>
              </a:tr>
            </a:tbl>
          </a:graphicData>
        </a:graphic>
      </p:graphicFrame>
    </p:spTree>
    <p:extLst>
      <p:ext uri="{BB962C8B-B14F-4D97-AF65-F5344CB8AC3E}">
        <p14:creationId xmlns:p14="http://schemas.microsoft.com/office/powerpoint/2010/main" val="3887641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355327" cy="3880772"/>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At this time we are hiring for</a:t>
            </a:r>
            <a:r>
              <a:rPr lang="en-US" sz="1800" b="0" i="0" u="none" strike="noStrike" dirty="0" smtClean="0">
                <a:solidFill>
                  <a:srgbClr val="221E1F"/>
                </a:solidFill>
                <a:latin typeface="Calibri" panose="020F0502020204030204" pitchFamily="34" charset="0"/>
              </a:rPr>
              <a:t> eight</a:t>
            </a:r>
            <a:r>
              <a:rPr lang="en-US" sz="1800" b="0" i="0" u="none" strike="noStrike" baseline="0" dirty="0" smtClean="0">
                <a:solidFill>
                  <a:srgbClr val="221E1F"/>
                </a:solidFill>
                <a:latin typeface="Calibri" panose="020F0502020204030204" pitchFamily="34" charset="0"/>
              </a:rPr>
              <a:t> additional technician positions.  With the new construction</a:t>
            </a:r>
            <a:r>
              <a:rPr lang="en-US" sz="1800" b="0" i="0" u="none" strike="noStrike" dirty="0" smtClean="0">
                <a:solidFill>
                  <a:srgbClr val="221E1F"/>
                </a:solidFill>
                <a:latin typeface="Calibri" panose="020F0502020204030204" pitchFamily="34" charset="0"/>
              </a:rPr>
              <a:t> adding 8 bays, possibly nine our opportunity for improvement in service department gross is expected to increase by 30% in 2024.  Starting in January of 2024 the main shop will be open on Saturdays.  While this does not completely mirror the sales </a:t>
            </a:r>
            <a:r>
              <a:rPr lang="en-US" sz="1800" b="0" i="0" u="none" strike="noStrike" dirty="0" smtClean="0">
                <a:solidFill>
                  <a:srgbClr val="221E1F"/>
                </a:solidFill>
                <a:latin typeface="Calibri" panose="020F0502020204030204" pitchFamily="34" charset="0"/>
              </a:rPr>
              <a:t>department </a:t>
            </a:r>
            <a:r>
              <a:rPr lang="en-US" sz="1800" b="0" i="0" u="none" strike="noStrike" dirty="0" smtClean="0">
                <a:solidFill>
                  <a:srgbClr val="221E1F"/>
                </a:solidFill>
                <a:latin typeface="Calibri" panose="020F0502020204030204" pitchFamily="34" charset="0"/>
              </a:rPr>
              <a:t>hours it </a:t>
            </a:r>
            <a:r>
              <a:rPr lang="en-US" dirty="0" smtClean="0">
                <a:solidFill>
                  <a:srgbClr val="221E1F"/>
                </a:solidFill>
                <a:latin typeface="Calibri" panose="020F0502020204030204" pitchFamily="34" charset="0"/>
              </a:rPr>
              <a:t>will be an</a:t>
            </a:r>
            <a:r>
              <a:rPr lang="en-US" sz="1800" b="0" i="0" u="none" strike="noStrike" dirty="0" smtClean="0">
                <a:solidFill>
                  <a:srgbClr val="221E1F"/>
                </a:solidFill>
                <a:latin typeface="Calibri" panose="020F0502020204030204" pitchFamily="34" charset="0"/>
              </a:rPr>
              <a:t> </a:t>
            </a:r>
            <a:r>
              <a:rPr lang="en-US" sz="1800" b="0" i="0" u="none" strike="noStrike" dirty="0" smtClean="0">
                <a:solidFill>
                  <a:srgbClr val="221E1F"/>
                </a:solidFill>
                <a:latin typeface="Calibri" panose="020F0502020204030204" pitchFamily="34" charset="0"/>
              </a:rPr>
              <a:t>improvement.</a:t>
            </a:r>
          </a:p>
          <a:p>
            <a:r>
              <a:rPr lang="en-US" dirty="0">
                <a:solidFill>
                  <a:srgbClr val="221E1F"/>
                </a:solidFill>
                <a:latin typeface="Calibri" panose="020F0502020204030204" pitchFamily="34" charset="0"/>
              </a:rPr>
              <a:t>The graveside service just barely finished, when there was a massive clap of thunder, followed by a tremendous bolt of lightning, accompanied by even more thunder rumbling in the distance…  The little old man looked at the pastor and calmly said, “Well she’s there”!</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72499451"/>
              </p:ext>
            </p:extLst>
          </p:nvPr>
        </p:nvGraphicFramePr>
        <p:xfrm>
          <a:off x="7116895" y="183793"/>
          <a:ext cx="4838702" cy="2554048"/>
        </p:xfrm>
        <a:graphic>
          <a:graphicData uri="http://schemas.openxmlformats.org/drawingml/2006/table">
            <a:tbl>
              <a:tblPr/>
              <a:tblGrid>
                <a:gridCol w="379506">
                  <a:extLst>
                    <a:ext uri="{9D8B030D-6E8A-4147-A177-3AD203B41FA5}">
                      <a16:colId xmlns:a16="http://schemas.microsoft.com/office/drawing/2014/main" val="3772906479"/>
                    </a:ext>
                  </a:extLst>
                </a:gridCol>
                <a:gridCol w="1631875">
                  <a:extLst>
                    <a:ext uri="{9D8B030D-6E8A-4147-A177-3AD203B41FA5}">
                      <a16:colId xmlns:a16="http://schemas.microsoft.com/office/drawing/2014/main" val="2523292017"/>
                    </a:ext>
                  </a:extLst>
                </a:gridCol>
                <a:gridCol w="1185957">
                  <a:extLst>
                    <a:ext uri="{9D8B030D-6E8A-4147-A177-3AD203B41FA5}">
                      <a16:colId xmlns:a16="http://schemas.microsoft.com/office/drawing/2014/main" val="1826309236"/>
                    </a:ext>
                  </a:extLst>
                </a:gridCol>
                <a:gridCol w="834913">
                  <a:extLst>
                    <a:ext uri="{9D8B030D-6E8A-4147-A177-3AD203B41FA5}">
                      <a16:colId xmlns:a16="http://schemas.microsoft.com/office/drawing/2014/main" val="2861283699"/>
                    </a:ext>
                  </a:extLst>
                </a:gridCol>
                <a:gridCol w="806451">
                  <a:extLst>
                    <a:ext uri="{9D8B030D-6E8A-4147-A177-3AD203B41FA5}">
                      <a16:colId xmlns:a16="http://schemas.microsoft.com/office/drawing/2014/main" val="1886510771"/>
                    </a:ext>
                  </a:extLst>
                </a:gridCol>
              </a:tblGrid>
              <a:tr h="171450">
                <a:tc gridSpan="5">
                  <a:txBody>
                    <a:bodyPr/>
                    <a:lstStyle/>
                    <a:p>
                      <a:pPr algn="ctr" fontAlgn="b"/>
                      <a:r>
                        <a:rPr lang="en-US" sz="1000" b="1" i="0" u="none" strike="noStrike">
                          <a:effectLst/>
                          <a:latin typeface="Arial" panose="020B0604020202020204" pitchFamily="34" charset="0"/>
                        </a:rPr>
                        <a:t>Service Department Profit Centering    </a:t>
                      </a:r>
                    </a:p>
                  </a:txBody>
                  <a:tcPr marL="4763" marR="4763" marT="4763"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48163569"/>
                  </a:ext>
                </a:extLst>
              </a:tr>
              <a:tr h="247650">
                <a:tc>
                  <a:txBody>
                    <a:bodyPr/>
                    <a:lstStyle/>
                    <a:p>
                      <a:pPr algn="l" fontAlgn="b"/>
                      <a:endParaRPr lang="en-US" sz="1000" b="0" i="0" u="none" strike="noStrike">
                        <a:effectLst/>
                        <a:latin typeface="Arial" panose="020B060402020202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4763" marR="4763" marT="4763"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9036861"/>
                  </a:ext>
                </a:extLst>
              </a:tr>
              <a:tr h="33337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dirty="0">
                          <a:solidFill>
                            <a:srgbClr val="FFFFFF"/>
                          </a:solidFill>
                          <a:effectLst/>
                          <a:latin typeface="Arial" panose="020B0604020202020204" pitchFamily="34" charset="0"/>
                        </a:rPr>
                        <a:t>Dollar Amount</a:t>
                      </a:r>
                    </a:p>
                  </a:txBody>
                  <a:tcPr marL="4763" marR="4763" marT="4763"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887116041"/>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280,233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4763" marR="4763" marT="4763"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Profile</a:t>
                      </a:r>
                    </a:p>
                  </a:txBody>
                  <a:tcPr marL="4763" marR="4763" marT="4763"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060519945"/>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err="1" smtClean="0">
                          <a:effectLst/>
                          <a:latin typeface="Arial" panose="020B0604020202020204" pitchFamily="34" charset="0"/>
                        </a:rPr>
                        <a:t>na</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5321048"/>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132,238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47.19%</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smtClean="0">
                          <a:effectLst/>
                          <a:latin typeface="Arial" panose="020B0604020202020204" pitchFamily="34" charset="0"/>
                        </a:rPr>
                        <a:t>45%-50%</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024850547"/>
                  </a:ext>
                </a:extLst>
              </a:tr>
              <a:tr h="324563">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a:t>
                      </a:r>
                      <a:r>
                        <a:rPr lang="en-US" sz="1000" b="0" i="0" u="none" strike="noStrike" dirty="0" smtClean="0">
                          <a:effectLst/>
                          <a:latin typeface="Arial" panose="020B0604020202020204" pitchFamily="34" charset="0"/>
                        </a:rPr>
                        <a:t>$</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smtClean="0">
                          <a:effectLst/>
                          <a:latin typeface="Arial" panose="020B0604020202020204" pitchFamily="34" charset="0"/>
                        </a:rPr>
                        <a:t>45%-50%</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09897709"/>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a:t>
                      </a:r>
                      <a:r>
                        <a:rPr lang="en-US" sz="1000" b="0" i="0" u="none" strike="noStrike" dirty="0" smtClean="0">
                          <a:effectLst/>
                          <a:latin typeface="Arial" panose="020B0604020202020204" pitchFamily="34" charset="0"/>
                        </a:rPr>
                        <a:t>$               22,222</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dirty="0" smtClean="0">
                          <a:effectLst/>
                          <a:latin typeface="Arial" panose="020B0604020202020204" pitchFamily="34" charset="0"/>
                        </a:rPr>
                        <a:t>7.93%</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smtClean="0">
                          <a:effectLst/>
                          <a:latin typeface="Arial" panose="020B0604020202020204" pitchFamily="34" charset="0"/>
                        </a:rPr>
                        <a:t>21%</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62213245"/>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113,750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40.59%</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smtClean="0">
                          <a:effectLst/>
                          <a:latin typeface="Arial" panose="020B0604020202020204" pitchFamily="34" charset="0"/>
                        </a:rPr>
                        <a:t>33%</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94392311"/>
                  </a:ext>
                </a:extLst>
              </a:tr>
              <a:tr h="16700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0.00%</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err="1" smtClean="0">
                          <a:effectLst/>
                          <a:latin typeface="Arial" panose="020B0604020202020204" pitchFamily="34" charset="0"/>
                        </a:rPr>
                        <a:t>na</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12645554"/>
                  </a:ext>
                </a:extLst>
              </a:tr>
              <a:tr h="16192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1,250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0.45%</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a:t>
                      </a:r>
                      <a:r>
                        <a:rPr lang="en-US" sz="1000" b="0" i="0" u="none" strike="noStrike" dirty="0" err="1" smtClean="0">
                          <a:effectLst/>
                          <a:latin typeface="Arial" panose="020B0604020202020204" pitchFamily="34" charset="0"/>
                        </a:rPr>
                        <a:t>na</a:t>
                      </a:r>
                      <a:endParaRPr lang="en-US" sz="1000" b="0" i="0" u="none" strike="noStrike" dirty="0">
                        <a:effectLst/>
                        <a:latin typeface="Arial" panose="020B0604020202020204" pitchFamily="34" charset="0"/>
                      </a:endParaRP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07054100"/>
                  </a:ext>
                </a:extLst>
              </a:tr>
              <a:tr h="171450">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Total Expenses</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269,460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96.16%</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80%</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67874730"/>
                  </a:ext>
                </a:extLst>
              </a:tr>
              <a:tr h="167005">
                <a:tc>
                  <a:txBody>
                    <a:bodyPr/>
                    <a:lstStyle/>
                    <a:p>
                      <a:pPr algn="l" fontAlgn="b"/>
                      <a:r>
                        <a:rPr lang="en-US" sz="1000" b="0" i="0" u="none" strike="noStrike">
                          <a:effectLst/>
                          <a:latin typeface="Arial" panose="020B0604020202020204" pitchFamily="34" charset="0"/>
                        </a:rPr>
                        <a:t> </a:t>
                      </a:r>
                    </a:p>
                  </a:txBody>
                  <a:tcPr marL="4763" marR="4763" marT="4763"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Net Profit</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10,773 </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3.84%</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20%</a:t>
                      </a:r>
                    </a:p>
                  </a:txBody>
                  <a:tcPr marL="4763" marR="4763" marT="4763"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0367669"/>
                  </a:ext>
                </a:extLst>
              </a:tr>
            </a:tbl>
          </a:graphicData>
        </a:graphic>
      </p:graphicFrame>
    </p:spTree>
    <p:extLst>
      <p:ext uri="{BB962C8B-B14F-4D97-AF65-F5344CB8AC3E}">
        <p14:creationId xmlns:p14="http://schemas.microsoft.com/office/powerpoint/2010/main" val="1306592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52550"/>
            <a:ext cx="4184035" cy="468881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The single</a:t>
            </a:r>
            <a:r>
              <a:rPr lang="en-US" sz="1800" b="0" i="0" u="none" strike="noStrike" dirty="0" smtClean="0">
                <a:solidFill>
                  <a:srgbClr val="221E1F"/>
                </a:solidFill>
                <a:latin typeface="Calibri" panose="020F0502020204030204" pitchFamily="34" charset="0"/>
              </a:rPr>
              <a:t> addition of opening the main shop on Saturdays will provide a labor sales potential of $862, 696.  However with the addition of eight more stalls and eight technicians bringing the total number of technicians to 30, combined with the new hours would offer an opportunity of </a:t>
            </a:r>
            <a:r>
              <a:rPr lang="en-US" dirty="0" smtClean="0"/>
              <a:t> </a:t>
            </a:r>
            <a:r>
              <a:rPr lang="en-US" dirty="0" smtClean="0"/>
              <a:t>$</a:t>
            </a:r>
            <a:r>
              <a:rPr lang="en-US" dirty="0" smtClean="0"/>
              <a:t>1,176,404.83.</a:t>
            </a:r>
            <a:endParaRPr lang="en-US" dirty="0" smtClean="0"/>
          </a:p>
          <a:p>
            <a:r>
              <a:rPr lang="en-US" dirty="0" smtClean="0">
                <a:solidFill>
                  <a:srgbClr val="221E1F"/>
                </a:solidFill>
                <a:latin typeface="Calibri" panose="020F0502020204030204" pitchFamily="34" charset="0"/>
              </a:rPr>
              <a:t>We </a:t>
            </a:r>
            <a:r>
              <a:rPr lang="en-US" dirty="0" smtClean="0">
                <a:solidFill>
                  <a:srgbClr val="221E1F"/>
                </a:solidFill>
                <a:latin typeface="Calibri" panose="020F0502020204030204" pitchFamily="34" charset="0"/>
              </a:rPr>
              <a:t>definitely </a:t>
            </a:r>
            <a:r>
              <a:rPr lang="en-US" dirty="0" smtClean="0">
                <a:solidFill>
                  <a:srgbClr val="221E1F"/>
                </a:solidFill>
                <a:latin typeface="Calibri" panose="020F0502020204030204" pitchFamily="34" charset="0"/>
              </a:rPr>
              <a:t>have a job to construct the facility and staff it, in the mean time we will focus our efforts on improving team proficiency.</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sp>
        <p:nvSpPr>
          <p:cNvPr id="10" name="cmdtabB1" hidden="1">
            <a:extLst>
              <a:ext uri="{63B3BB69-23CF-44E3-9099-C40C66FF867C}">
                <a14:compatExt xmlns:a14="http://schemas.microsoft.com/office/drawing/2010/main" spid="_x0000_s2059"/>
              </a:ext>
              <a:ext uri="{FF2B5EF4-FFF2-40B4-BE49-F238E27FC236}">
                <a16:creationId xmlns:a16="http://schemas.microsoft.com/office/drawing/2014/main" id="{00000000-0008-0000-0200-00000B080000}"/>
              </a:ext>
            </a:extLst>
          </p:cNvPr>
          <p:cNvSpPr/>
          <p:nvPr/>
        </p:nvSpPr>
        <p:spPr bwMode="auto">
          <a:xfrm>
            <a:off x="11836400" y="7747000"/>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a:lstStyle/>
          <a:p>
            <a:endParaRPr lang="en-US"/>
          </a:p>
        </p:txBody>
      </p:sp>
      <p:pic>
        <p:nvPicPr>
          <p:cNvPr id="11" name="cmdtabB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36400" y="7747000"/>
            <a:ext cx="1176338"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pic>
      <p:sp>
        <p:nvSpPr>
          <p:cNvPr id="15" name="cmdtabB1" hidden="1">
            <a:extLst>
              <a:ext uri="{63B3BB69-23CF-44E3-9099-C40C66FF867C}">
                <a14:compatExt xmlns:a14="http://schemas.microsoft.com/office/drawing/2010/main" spid="_x0000_s2059"/>
              </a:ext>
              <a:ext uri="{FF2B5EF4-FFF2-40B4-BE49-F238E27FC236}">
                <a16:creationId xmlns:a16="http://schemas.microsoft.com/office/drawing/2014/main" id="{00000000-0008-0000-0200-00000B080000}"/>
              </a:ext>
            </a:extLst>
          </p:cNvPr>
          <p:cNvSpPr/>
          <p:nvPr/>
        </p:nvSpPr>
        <p:spPr bwMode="auto">
          <a:xfrm>
            <a:off x="11361738" y="8278813"/>
            <a:ext cx="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xmlns:mc="http://schemas.openxmlformats.org/markup-compatibility/2006" val="000000" mc:Ignorable="a14" a14:legacySpreadsheetColorIndex="64"/>
                </a:solidFill>
                <a:miter lim="800000"/>
                <a:headEnd/>
                <a:tailEnd/>
              </a14:hiddenLine>
            </a:ext>
          </a:extLst>
        </p:spPr>
        <p:txBody>
          <a:bodyPr/>
          <a:lstStyle/>
          <a:p>
            <a:endParaRPr lang="en-US"/>
          </a:p>
        </p:txBody>
      </p:sp>
      <p:graphicFrame>
        <p:nvGraphicFramePr>
          <p:cNvPr id="4" name="Table 3"/>
          <p:cNvGraphicFramePr>
            <a:graphicFrameLocks noGrp="1"/>
          </p:cNvGraphicFramePr>
          <p:nvPr>
            <p:extLst>
              <p:ext uri="{D42A27DB-BD31-4B8C-83A1-F6EECF244321}">
                <p14:modId xmlns:p14="http://schemas.microsoft.com/office/powerpoint/2010/main" val="1622177723"/>
              </p:ext>
            </p:extLst>
          </p:nvPr>
        </p:nvGraphicFramePr>
        <p:xfrm>
          <a:off x="5010149" y="335279"/>
          <a:ext cx="4743451" cy="4838664"/>
        </p:xfrm>
        <a:graphic>
          <a:graphicData uri="http://schemas.openxmlformats.org/drawingml/2006/table">
            <a:tbl>
              <a:tblPr/>
              <a:tblGrid>
                <a:gridCol w="241725">
                  <a:extLst>
                    <a:ext uri="{9D8B030D-6E8A-4147-A177-3AD203B41FA5}">
                      <a16:colId xmlns:a16="http://schemas.microsoft.com/office/drawing/2014/main" val="4274757045"/>
                    </a:ext>
                  </a:extLst>
                </a:gridCol>
                <a:gridCol w="843180">
                  <a:extLst>
                    <a:ext uri="{9D8B030D-6E8A-4147-A177-3AD203B41FA5}">
                      <a16:colId xmlns:a16="http://schemas.microsoft.com/office/drawing/2014/main" val="3072125460"/>
                    </a:ext>
                  </a:extLst>
                </a:gridCol>
                <a:gridCol w="814598">
                  <a:extLst>
                    <a:ext uri="{9D8B030D-6E8A-4147-A177-3AD203B41FA5}">
                      <a16:colId xmlns:a16="http://schemas.microsoft.com/office/drawing/2014/main" val="3887002069"/>
                    </a:ext>
                  </a:extLst>
                </a:gridCol>
                <a:gridCol w="242950">
                  <a:extLst>
                    <a:ext uri="{9D8B030D-6E8A-4147-A177-3AD203B41FA5}">
                      <a16:colId xmlns:a16="http://schemas.microsoft.com/office/drawing/2014/main" val="3733622218"/>
                    </a:ext>
                  </a:extLst>
                </a:gridCol>
                <a:gridCol w="450174">
                  <a:extLst>
                    <a:ext uri="{9D8B030D-6E8A-4147-A177-3AD203B41FA5}">
                      <a16:colId xmlns:a16="http://schemas.microsoft.com/office/drawing/2014/main" val="56906270"/>
                    </a:ext>
                  </a:extLst>
                </a:gridCol>
                <a:gridCol w="214368">
                  <a:extLst>
                    <a:ext uri="{9D8B030D-6E8A-4147-A177-3AD203B41FA5}">
                      <a16:colId xmlns:a16="http://schemas.microsoft.com/office/drawing/2014/main" val="1961390590"/>
                    </a:ext>
                  </a:extLst>
                </a:gridCol>
                <a:gridCol w="621666">
                  <a:extLst>
                    <a:ext uri="{9D8B030D-6E8A-4147-A177-3AD203B41FA5}">
                      <a16:colId xmlns:a16="http://schemas.microsoft.com/office/drawing/2014/main" val="3781708751"/>
                    </a:ext>
                  </a:extLst>
                </a:gridCol>
                <a:gridCol w="192931">
                  <a:extLst>
                    <a:ext uri="{9D8B030D-6E8A-4147-A177-3AD203B41FA5}">
                      <a16:colId xmlns:a16="http://schemas.microsoft.com/office/drawing/2014/main" val="1107269428"/>
                    </a:ext>
                  </a:extLst>
                </a:gridCol>
                <a:gridCol w="635959">
                  <a:extLst>
                    <a:ext uri="{9D8B030D-6E8A-4147-A177-3AD203B41FA5}">
                      <a16:colId xmlns:a16="http://schemas.microsoft.com/office/drawing/2014/main" val="1010514465"/>
                    </a:ext>
                  </a:extLst>
                </a:gridCol>
                <a:gridCol w="485900">
                  <a:extLst>
                    <a:ext uri="{9D8B030D-6E8A-4147-A177-3AD203B41FA5}">
                      <a16:colId xmlns:a16="http://schemas.microsoft.com/office/drawing/2014/main" val="2065486749"/>
                    </a:ext>
                  </a:extLst>
                </a:gridCol>
              </a:tblGrid>
              <a:tr h="190501">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74137146"/>
                  </a:ext>
                </a:extLst>
              </a:tr>
              <a:tr h="167693">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n-US" sz="11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6810696"/>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96085476"/>
                  </a:ext>
                </a:extLst>
              </a:tr>
              <a:tr h="320141">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7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7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72455044"/>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203,862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800" b="0" i="0" u="none" strike="noStrike">
                          <a:effectLst/>
                          <a:latin typeface="Arial" panose="020B0604020202020204" pitchFamily="34" charset="0"/>
                        </a:rPr>
                        <a:t>131.00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1556.2</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17433574"/>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3534996"/>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36,971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800" b="0" i="0" u="none" strike="noStrike">
                          <a:effectLst/>
                          <a:latin typeface="Arial" panose="020B0604020202020204" pitchFamily="34" charset="0"/>
                        </a:rPr>
                        <a:t>173.00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213.7</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6694042"/>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111,143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800" b="0" i="0" u="none" strike="noStrike">
                          <a:effectLst/>
                          <a:latin typeface="Arial" panose="020B0604020202020204" pitchFamily="34" charset="0"/>
                        </a:rPr>
                        <a:t>173.00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642.4</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4808685"/>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41,026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800" b="0" i="0" u="none" strike="noStrike">
                          <a:effectLst/>
                          <a:latin typeface="Arial" panose="020B0604020202020204" pitchFamily="34" charset="0"/>
                        </a:rPr>
                        <a:t>130.00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315.6</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44546415"/>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18,428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8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58204224"/>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800" b="0" i="0" u="none" strike="noStrike">
                          <a:effectLst/>
                          <a:latin typeface="Arial" panose="020B0604020202020204" pitchFamily="34" charset="0"/>
                        </a:rPr>
                        <a:t> $                    411,430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800" b="0" i="0" u="none" strike="noStrike">
                          <a:effectLst/>
                          <a:latin typeface="Arial" panose="020B0604020202020204" pitchFamily="34" charset="0"/>
                        </a:rPr>
                        <a:t>2727.9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85936921"/>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34884536"/>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8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81759136"/>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                    411,430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2727.93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 $             150.82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2902687"/>
                  </a:ext>
                </a:extLst>
              </a:tr>
              <a:tr h="182938">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7697033"/>
                  </a:ext>
                </a:extLst>
              </a:tr>
              <a:tr h="181428">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9692649"/>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22.00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4,576.0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3836103961"/>
                  </a:ext>
                </a:extLst>
              </a:tr>
              <a:tr h="182938">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6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66136963"/>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12194277"/>
                  </a:ext>
                </a:extLst>
              </a:tr>
              <a:tr h="243917">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4,576.0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 $     150.82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           690,157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       862,696.87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3468730"/>
                  </a:ext>
                </a:extLst>
              </a:tr>
              <a:tr h="182938">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6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6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6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1364845966"/>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994541"/>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8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29799842"/>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59112980"/>
                  </a:ext>
                </a:extLst>
              </a:tr>
              <a:tr h="137203">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2,727.9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4,576.00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800" b="0" i="0" u="none" strike="noStrike">
                          <a:effectLst/>
                          <a:latin typeface="Arial" panose="020B0604020202020204" pitchFamily="34" charset="0"/>
                        </a:rPr>
                        <a:t>59.61%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52696695"/>
                  </a:ext>
                </a:extLst>
              </a:tr>
              <a:tr h="121959">
                <a:tc>
                  <a:txBody>
                    <a:bodyPr/>
                    <a:lstStyle/>
                    <a:p>
                      <a:pPr algn="l" fontAlgn="b"/>
                      <a:r>
                        <a:rPr lang="en-US" sz="8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6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6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fontAlgn="t"/>
                      <a:r>
                        <a:rPr lang="en-US" sz="6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17342883"/>
                  </a:ext>
                </a:extLst>
              </a:tr>
            </a:tbl>
          </a:graphicData>
        </a:graphic>
      </p:graphicFrame>
    </p:spTree>
    <p:extLst>
      <p:ext uri="{BB962C8B-B14F-4D97-AF65-F5344CB8AC3E}">
        <p14:creationId xmlns:p14="http://schemas.microsoft.com/office/powerpoint/2010/main" val="19014779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35424" y="609600"/>
            <a:ext cx="8596668" cy="1320800"/>
          </a:xfrm>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6954" y="2173327"/>
            <a:ext cx="4184035" cy="3880772"/>
          </a:xfrm>
        </p:spPr>
        <p:txBody>
          <a:bodyPr>
            <a:normAutofit/>
          </a:bodyPr>
          <a:lstStyle/>
          <a:p>
            <a:r>
              <a:rPr lang="en-US" sz="1800" b="0" i="0" u="none" strike="noStrike" baseline="0" dirty="0" err="1" smtClean="0">
                <a:solidFill>
                  <a:srgbClr val="221E1F"/>
                </a:solidFill>
                <a:latin typeface="Calibri" panose="020F0502020204030204" pitchFamily="34" charset="0"/>
              </a:rPr>
              <a:t>Korum</a:t>
            </a:r>
            <a:r>
              <a:rPr lang="en-US" sz="1800" b="0" i="0" u="none" strike="noStrike" dirty="0" smtClean="0">
                <a:solidFill>
                  <a:srgbClr val="221E1F"/>
                </a:solidFill>
                <a:latin typeface="Calibri" panose="020F0502020204030204" pitchFamily="34" charset="0"/>
              </a:rPr>
              <a:t> </a:t>
            </a:r>
            <a:r>
              <a:rPr lang="en-US" sz="1800" b="0" i="0" u="none" strike="noStrike" dirty="0" smtClean="0">
                <a:solidFill>
                  <a:srgbClr val="221E1F"/>
                </a:solidFill>
                <a:latin typeface="Calibri" panose="020F0502020204030204" pitchFamily="34" charset="0"/>
              </a:rPr>
              <a:t>Ford service is open Monday through Friday 7:00 am 6:00 pm.  Quick lane for oil changes is open Saturdays from 7:00 am to 5:00 pm.  As previously mentioned the main shop will be opened starting in January of 2024.</a:t>
            </a:r>
            <a:r>
              <a:rPr lang="en-US" dirty="0" smtClean="0">
                <a:solidFill>
                  <a:srgbClr val="221E1F"/>
                </a:solidFill>
                <a:latin typeface="Calibri" panose="020F0502020204030204" pitchFamily="34" charset="0"/>
              </a:rPr>
              <a:t> With the additional eight bays, the facility potential will increase by 16% or $173,459.00.  Certainly less discounting should accompany theses changes as we will have cleared the decks of obsolete ops codes, so the actual effect may be hard to isolate. </a:t>
            </a:r>
          </a:p>
          <a:p>
            <a:pPr algn="l"/>
            <a:endParaRPr lang="en-US" sz="1800" b="0" i="0" u="none" strike="noStrike" baseline="0" dirty="0">
              <a:solidFill>
                <a:srgbClr val="000000"/>
              </a:solidFill>
              <a:latin typeface="Calibri" panose="020F0502020204030204" pitchFamily="34" charset="0"/>
            </a:endParaRPr>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4134579836"/>
              </p:ext>
            </p:extLst>
          </p:nvPr>
        </p:nvGraphicFramePr>
        <p:xfrm>
          <a:off x="5089525" y="2351128"/>
          <a:ext cx="4184650" cy="3702971"/>
        </p:xfrm>
        <a:graphic>
          <a:graphicData uri="http://schemas.openxmlformats.org/drawingml/2006/table">
            <a:tbl>
              <a:tblPr/>
              <a:tblGrid>
                <a:gridCol w="1300750">
                  <a:extLst>
                    <a:ext uri="{9D8B030D-6E8A-4147-A177-3AD203B41FA5}">
                      <a16:colId xmlns:a16="http://schemas.microsoft.com/office/drawing/2014/main" val="2824146244"/>
                    </a:ext>
                  </a:extLst>
                </a:gridCol>
                <a:gridCol w="1026908">
                  <a:extLst>
                    <a:ext uri="{9D8B030D-6E8A-4147-A177-3AD203B41FA5}">
                      <a16:colId xmlns:a16="http://schemas.microsoft.com/office/drawing/2014/main" val="2774101240"/>
                    </a:ext>
                  </a:extLst>
                </a:gridCol>
                <a:gridCol w="924217">
                  <a:extLst>
                    <a:ext uri="{9D8B030D-6E8A-4147-A177-3AD203B41FA5}">
                      <a16:colId xmlns:a16="http://schemas.microsoft.com/office/drawing/2014/main" val="3554647851"/>
                    </a:ext>
                  </a:extLst>
                </a:gridCol>
                <a:gridCol w="581914">
                  <a:extLst>
                    <a:ext uri="{9D8B030D-6E8A-4147-A177-3AD203B41FA5}">
                      <a16:colId xmlns:a16="http://schemas.microsoft.com/office/drawing/2014/main" val="8632356"/>
                    </a:ext>
                  </a:extLst>
                </a:gridCol>
                <a:gridCol w="171151">
                  <a:extLst>
                    <a:ext uri="{9D8B030D-6E8A-4147-A177-3AD203B41FA5}">
                      <a16:colId xmlns:a16="http://schemas.microsoft.com/office/drawing/2014/main" val="1421445176"/>
                    </a:ext>
                  </a:extLst>
                </a:gridCol>
                <a:gridCol w="179710">
                  <a:extLst>
                    <a:ext uri="{9D8B030D-6E8A-4147-A177-3AD203B41FA5}">
                      <a16:colId xmlns:a16="http://schemas.microsoft.com/office/drawing/2014/main" val="2167959494"/>
                    </a:ext>
                  </a:extLst>
                </a:gridCol>
              </a:tblGrid>
              <a:tr h="258722">
                <a:tc gridSpan="6">
                  <a:txBody>
                    <a:bodyPr/>
                    <a:lstStyle/>
                    <a:p>
                      <a:pPr algn="ctr" fontAlgn="b"/>
                      <a:r>
                        <a:rPr lang="en-US" sz="9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45713918"/>
                  </a:ext>
                </a:extLst>
              </a:tr>
              <a:tr h="150350">
                <a:tc>
                  <a:txBody>
                    <a:bodyPr/>
                    <a:lstStyle/>
                    <a:p>
                      <a:pPr algn="l" fontAlgn="b"/>
                      <a:r>
                        <a:rPr lang="en-US" sz="9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smtClean="0">
                          <a:effectLst/>
                          <a:latin typeface="Arial" panose="020B0604020202020204" pitchFamily="34" charset="0"/>
                        </a:rPr>
                        <a:t>32</a:t>
                      </a:r>
                      <a:endParaRPr lang="en-US" sz="9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971568439"/>
                  </a:ext>
                </a:extLst>
              </a:tr>
              <a:tr h="17150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214055953"/>
                  </a:ext>
                </a:extLst>
              </a:tr>
              <a:tr h="171502">
                <a:tc>
                  <a:txBody>
                    <a:bodyPr/>
                    <a:lstStyle/>
                    <a:p>
                      <a:pPr algn="l" fontAlgn="b"/>
                      <a:r>
                        <a:rPr lang="en-US" sz="9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dirty="0" smtClean="0">
                          <a:effectLst/>
                          <a:latin typeface="Arial" panose="020B0604020202020204" pitchFamily="34" charset="0"/>
                        </a:rPr>
                        <a:t>22</a:t>
                      </a:r>
                    </a:p>
                    <a:p>
                      <a:pPr algn="r" fontAlgn="b"/>
                      <a:endParaRPr lang="en-US" sz="900" b="0"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069981633"/>
                  </a:ext>
                </a:extLst>
              </a:tr>
              <a:tr h="17150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33937361"/>
                  </a:ext>
                </a:extLst>
              </a:tr>
              <a:tr h="171502">
                <a:tc>
                  <a:txBody>
                    <a:bodyPr/>
                    <a:lstStyle/>
                    <a:p>
                      <a:pPr algn="l" fontAlgn="b"/>
                      <a:r>
                        <a:rPr lang="en-US" sz="9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104742031"/>
                  </a:ext>
                </a:extLst>
              </a:tr>
              <a:tr h="257253">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10374877"/>
                  </a:ext>
                </a:extLst>
              </a:tr>
              <a:tr h="171502">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150.82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056608867"/>
                  </a:ext>
                </a:extLst>
              </a:tr>
              <a:tr h="17150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245409251"/>
                  </a:ext>
                </a:extLst>
              </a:tr>
              <a:tr h="351579">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1,389,968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698845995"/>
                  </a:ext>
                </a:extLst>
              </a:tr>
              <a:tr h="15435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573105363"/>
                  </a:ext>
                </a:extLst>
              </a:tr>
              <a:tr h="180077">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9264839"/>
                  </a:ext>
                </a:extLst>
              </a:tr>
              <a:tr h="154352">
                <a:tc gridSpan="6">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95680701"/>
                  </a:ext>
                </a:extLst>
              </a:tr>
              <a:tr h="145777">
                <a:tc>
                  <a:txBody>
                    <a:bodyPr/>
                    <a:lstStyle/>
                    <a:p>
                      <a:pPr algn="l" fontAlgn="b"/>
                      <a:r>
                        <a:rPr lang="en-US" sz="9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411,430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21464857"/>
                  </a:ext>
                </a:extLst>
              </a:tr>
              <a:tr h="176075">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082077884"/>
                  </a:ext>
                </a:extLst>
              </a:tr>
              <a:tr h="150350">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1,389,968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52466030"/>
                  </a:ext>
                </a:extLst>
              </a:tr>
              <a:tr h="14577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996619574"/>
                  </a:ext>
                </a:extLst>
              </a:tr>
              <a:tr h="150350">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29.60%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14721478"/>
                  </a:ext>
                </a:extLst>
              </a:tr>
              <a:tr h="145777">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4173540387"/>
                  </a:ext>
                </a:extLst>
              </a:tr>
              <a:tr h="15035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582827449"/>
                  </a:ext>
                </a:extLst>
              </a:tr>
            </a:tbl>
          </a:graphicData>
        </a:graphic>
      </p:graphicFrame>
    </p:spTree>
    <p:extLst>
      <p:ext uri="{BB962C8B-B14F-4D97-AF65-F5344CB8AC3E}">
        <p14:creationId xmlns:p14="http://schemas.microsoft.com/office/powerpoint/2010/main" val="3333452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97403" y="1074144"/>
            <a:ext cx="3854528" cy="363557"/>
          </a:xfrm>
        </p:spPr>
        <p:txBody>
          <a:bodyPr>
            <a:normAutofit fontScale="90000"/>
          </a:bodyPr>
          <a:lstStyle/>
          <a:p>
            <a:r>
              <a:rPr lang="en-US" dirty="0"/>
              <a:t>Repair order analysis</a:t>
            </a:r>
          </a:p>
        </p:txBody>
      </p:sp>
      <p:sp>
        <p:nvSpPr>
          <p:cNvPr id="17" name="Text Placeholder 16"/>
          <p:cNvSpPr>
            <a:spLocks noGrp="1"/>
          </p:cNvSpPr>
          <p:nvPr>
            <p:ph type="body" sz="half" idx="2"/>
          </p:nvPr>
        </p:nvSpPr>
        <p:spPr>
          <a:xfrm>
            <a:off x="225642" y="1074144"/>
            <a:ext cx="4798050" cy="5408651"/>
          </a:xfrm>
        </p:spPr>
        <p:txBody>
          <a:bodyPr/>
          <a:lstStyle/>
          <a:p>
            <a:pPr lvl="1"/>
            <a:endParaRPr lang="en-US" dirty="0" smtClean="0">
              <a:solidFill>
                <a:schemeClr val="bg2">
                  <a:lumMod val="75000"/>
                </a:schemeClr>
              </a:solidFill>
            </a:endParaRPr>
          </a:p>
          <a:p>
            <a:pPr lvl="1"/>
            <a:r>
              <a:rPr lang="en-US" dirty="0" smtClean="0"/>
              <a:t>The data in this case is skewed in my opinion as we have zero single item repair orders in the 100 sample size.  In spite of this discrepancy it is clear that the service department is not reaching their target labor rate of $200 per FRH.  As indicated previously this is primarily due to current discounting practices and due to change at the time of this writing.  Menu sales are currently non-existent, and expected to have a positive change moving forward.  </a:t>
            </a:r>
            <a:endParaRPr lang="en-US" dirty="0"/>
          </a:p>
          <a:p>
            <a:pPr lvl="1"/>
            <a:endParaRPr lang="en-US" dirty="0" smtClean="0"/>
          </a:p>
          <a:p>
            <a:pPr lvl="1"/>
            <a:r>
              <a:rPr lang="en-US" dirty="0" smtClean="0"/>
              <a:t>Two reasons why it’s so hard to solve a redneck murder:</a:t>
            </a:r>
          </a:p>
          <a:p>
            <a:pPr marL="799963" lvl="1" indent="-342900">
              <a:buAutoNum type="arabicPeriod"/>
            </a:pPr>
            <a:r>
              <a:rPr lang="en-US" dirty="0" smtClean="0"/>
              <a:t>The DNA all matches.</a:t>
            </a:r>
          </a:p>
          <a:p>
            <a:pPr marL="799963" lvl="1" indent="-342900">
              <a:buAutoNum type="arabicPeriod"/>
            </a:pPr>
            <a:r>
              <a:rPr lang="en-US" dirty="0" smtClean="0"/>
              <a:t>There are no dental records.</a:t>
            </a:r>
            <a:endParaRPr lang="en-US" dirty="0"/>
          </a:p>
        </p:txBody>
      </p:sp>
      <p:graphicFrame>
        <p:nvGraphicFramePr>
          <p:cNvPr id="18" name="Object 17"/>
          <p:cNvGraphicFramePr>
            <a:graphicFrameLocks noChangeAspect="1"/>
          </p:cNvGraphicFramePr>
          <p:nvPr>
            <p:extLst>
              <p:ext uri="{D42A27DB-BD31-4B8C-83A1-F6EECF244321}">
                <p14:modId xmlns:p14="http://schemas.microsoft.com/office/powerpoint/2010/main" val="4091931285"/>
              </p:ext>
            </p:extLst>
          </p:nvPr>
        </p:nvGraphicFramePr>
        <p:xfrm>
          <a:off x="5488637" y="624920"/>
          <a:ext cx="6877050" cy="5857875"/>
        </p:xfrm>
        <a:graphic>
          <a:graphicData uri="http://schemas.openxmlformats.org/presentationml/2006/ole">
            <mc:AlternateContent xmlns:mc="http://schemas.openxmlformats.org/markup-compatibility/2006">
              <mc:Choice xmlns:v="urn:schemas-microsoft-com:vml" Requires="v">
                <p:oleObj spid="_x0000_s1035" name="Macro-Enabled Worksheet" r:id="rId3" imgW="6877065" imgH="5857875" progId="Excel.SheetMacroEnabled.12">
                  <p:embed/>
                </p:oleObj>
              </mc:Choice>
              <mc:Fallback>
                <p:oleObj name="Macro-Enabled Worksheet" r:id="rId3" imgW="6877065" imgH="5857875" progId="Excel.SheetMacroEnabled.12">
                  <p:embed/>
                  <p:pic>
                    <p:nvPicPr>
                      <p:cNvPr id="0" name=""/>
                      <p:cNvPicPr/>
                      <p:nvPr/>
                    </p:nvPicPr>
                    <p:blipFill>
                      <a:blip r:embed="rId4"/>
                      <a:stretch>
                        <a:fillRect/>
                      </a:stretch>
                    </p:blipFill>
                    <p:spPr>
                      <a:xfrm>
                        <a:off x="5488637" y="624920"/>
                        <a:ext cx="6877050" cy="5857875"/>
                      </a:xfrm>
                      <a:prstGeom prst="rect">
                        <a:avLst/>
                      </a:prstGeom>
                    </p:spPr>
                  </p:pic>
                </p:oleObj>
              </mc:Fallback>
            </mc:AlternateContent>
          </a:graphicData>
        </a:graphic>
      </p:graphicFrame>
    </p:spTree>
    <p:extLst>
      <p:ext uri="{BB962C8B-B14F-4D97-AF65-F5344CB8AC3E}">
        <p14:creationId xmlns:p14="http://schemas.microsoft.com/office/powerpoint/2010/main" val="41671174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err="1" smtClean="0"/>
              <a:t>Korum</a:t>
            </a:r>
            <a:r>
              <a:rPr lang="en-US" dirty="0" smtClean="0"/>
              <a:t> Ford is well capitalized, able to expand without financial burden.  The parts department is operating extremely well, the Parts Manager just recently having attended NADA school.  </a:t>
            </a:r>
          </a:p>
          <a:p>
            <a:r>
              <a:rPr lang="en-US" dirty="0" err="1" smtClean="0"/>
              <a:t>Korum</a:t>
            </a:r>
            <a:r>
              <a:rPr lang="en-US" dirty="0" smtClean="0"/>
              <a:t> has been in business over 65 years with over 22,000 loyal customers in the dealership data base.</a:t>
            </a:r>
          </a:p>
          <a:p>
            <a:r>
              <a:rPr lang="en-US" dirty="0" smtClean="0"/>
              <a:t>Shop capacity is </a:t>
            </a:r>
            <a:r>
              <a:rPr lang="en-US" dirty="0" smtClean="0"/>
              <a:t>insufficient</a:t>
            </a:r>
            <a:r>
              <a:rPr lang="en-US" dirty="0" smtClean="0"/>
              <a:t> </a:t>
            </a:r>
            <a:r>
              <a:rPr lang="en-US" dirty="0" smtClean="0"/>
              <a:t>and has a planned expansion for 2024.</a:t>
            </a:r>
          </a:p>
          <a:p>
            <a:r>
              <a:rPr lang="en-US" dirty="0" smtClean="0"/>
              <a:t>Proficiency level is good, but will improve with additions in technology including video MPI, and text </a:t>
            </a:r>
            <a:r>
              <a:rPr lang="en-US" dirty="0" smtClean="0"/>
              <a:t>messaging to customers.</a:t>
            </a:r>
            <a:endParaRPr lang="en-US" dirty="0" smtClean="0"/>
          </a:p>
          <a:p>
            <a:r>
              <a:rPr lang="en-US" dirty="0" smtClean="0"/>
              <a:t>Service manager is a recent addition </a:t>
            </a:r>
            <a:r>
              <a:rPr lang="en-US" dirty="0" smtClean="0"/>
              <a:t>bringing </a:t>
            </a:r>
            <a:r>
              <a:rPr lang="en-US" dirty="0" smtClean="0"/>
              <a:t>fresh energy, organization skills and has revitalized the department.</a:t>
            </a:r>
          </a:p>
          <a:p>
            <a:r>
              <a:rPr lang="en-US" dirty="0" smtClean="0"/>
              <a:t>Technician and service writer moral is at an all time high.</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3839221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Weaknesses</a:t>
            </a:r>
          </a:p>
          <a:p>
            <a:r>
              <a:rPr lang="en-US" dirty="0" smtClean="0"/>
              <a:t>Service hours do not currently match those of the sales department.</a:t>
            </a:r>
          </a:p>
          <a:p>
            <a:r>
              <a:rPr lang="en-US" dirty="0" smtClean="0"/>
              <a:t>Phone system is a source of frustration and confusion for both customers and employees</a:t>
            </a:r>
          </a:p>
          <a:p>
            <a:r>
              <a:rPr lang="en-US" dirty="0" smtClean="0"/>
              <a:t>Currently no way to schedule service on line.</a:t>
            </a:r>
          </a:p>
          <a:p>
            <a:r>
              <a:rPr lang="en-US" dirty="0" smtClean="0"/>
              <a:t>Service writers are able to offer discounts on work.</a:t>
            </a:r>
          </a:p>
          <a:p>
            <a:r>
              <a:rPr lang="en-US" dirty="0" smtClean="0"/>
              <a:t>Not working on all competitive makes and models.</a:t>
            </a:r>
          </a:p>
          <a:p>
            <a:r>
              <a:rPr lang="en-US" dirty="0" smtClean="0"/>
              <a:t>Understaffed with technicians.</a:t>
            </a:r>
          </a:p>
          <a:p>
            <a:r>
              <a:rPr lang="en-US" dirty="0" smtClean="0"/>
              <a:t>No current menu to sell from.</a:t>
            </a:r>
          </a:p>
          <a:p>
            <a:endParaRPr lang="en-US" dirty="0" smtClean="0"/>
          </a:p>
          <a:p>
            <a:endParaRPr lang="en-US" dirty="0" smtClean="0"/>
          </a:p>
          <a:p>
            <a:endParaRPr lang="en-US" dirty="0" smtClean="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
  <TotalTime>5000</TotalTime>
  <Words>2111</Words>
  <Application>Microsoft Office PowerPoint</Application>
  <PresentationFormat>Widescreen</PresentationFormat>
  <Paragraphs>515</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Macro-Enabled Worksheet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RGeorge@korum.com</dc:creator>
  <cp:lastModifiedBy>Ron George</cp:lastModifiedBy>
  <cp:revision>59</cp:revision>
  <cp:lastPrinted>2023-12-23T01:40:11Z</cp:lastPrinted>
  <dcterms:created xsi:type="dcterms:W3CDTF">2022-12-04T13:10:55Z</dcterms:created>
  <dcterms:modified xsi:type="dcterms:W3CDTF">2024-01-02T23:32:00Z</dcterms:modified>
</cp:coreProperties>
</file>