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5" r:id="rId12"/>
    <p:sldId id="264"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57" autoAdjust="0"/>
    <p:restoredTop sz="94660"/>
  </p:normalViewPr>
  <p:slideViewPr>
    <p:cSldViewPr snapToGrid="0">
      <p:cViewPr varScale="1">
        <p:scale>
          <a:sx n="94" d="100"/>
          <a:sy n="94" d="100"/>
        </p:scale>
        <p:origin x="208" y="7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1/24/24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1/24/24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Pendarvis Chevrolet </a:t>
            </a:r>
          </a:p>
          <a:p>
            <a:pPr algn="ctr"/>
            <a:r>
              <a:rPr lang="en-US" sz="3200" dirty="0"/>
              <a:t>Bailey Pendarvis N432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Opportunities </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Training of our B level techs to reduce comebacks and to become more proficient. Build in scheduling time for upsells to increase proficiency. </a:t>
            </a:r>
          </a:p>
          <a:p>
            <a:r>
              <a:rPr lang="en-US" dirty="0"/>
              <a:t>Increasing parts thru put with First Time Fill Rate. Young eager techs willing to learn.</a:t>
            </a:r>
          </a:p>
          <a:p>
            <a:r>
              <a:rPr lang="en-US" dirty="0"/>
              <a:t>Drilling down on our digital advertising plan online. </a:t>
            </a:r>
          </a:p>
          <a:p>
            <a:r>
              <a:rPr lang="en-US" dirty="0"/>
              <a:t>Following up on declined repairs to re schedule customer to come back into shop. </a:t>
            </a:r>
          </a:p>
          <a:p>
            <a:r>
              <a:rPr lang="en-US" dirty="0"/>
              <a:t>Focus on shop capacity and building in 20% time for emergencies/upsells/carry overs. </a:t>
            </a:r>
          </a:p>
          <a:p>
            <a:r>
              <a:rPr lang="en-US" dirty="0"/>
              <a:t>Proper MPVI inspections done by the techs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Threats </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Losing valuable educated techs to retirement. </a:t>
            </a:r>
          </a:p>
          <a:p>
            <a:r>
              <a:rPr lang="en-US" dirty="0"/>
              <a:t>Warranty charge backs on improper write ups. Not have customer signatures on Ros. Leaving tickets open as the customer takes their vehicle. </a:t>
            </a:r>
          </a:p>
          <a:p>
            <a:r>
              <a:rPr lang="en-US" dirty="0"/>
              <a:t>Parts delays/GM strikes</a:t>
            </a:r>
          </a:p>
          <a:p>
            <a:r>
              <a:rPr lang="en-US" dirty="0"/>
              <a:t>Communication between departments primarily used car department </a:t>
            </a:r>
          </a:p>
          <a:p>
            <a:r>
              <a:rPr lang="en-US" dirty="0"/>
              <a:t>Not having a weekly meeting about open ROs with service manager and advisors </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Objectives </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1. Training and weekly meetings within our staff</a:t>
            </a:r>
          </a:p>
          <a:p>
            <a:r>
              <a:rPr lang="en-US" dirty="0"/>
              <a:t>2. Obtaining customers signatures on RO’s </a:t>
            </a:r>
          </a:p>
          <a:p>
            <a:r>
              <a:rPr lang="en-US" dirty="0"/>
              <a:t>3. Parts communication between service advisors about parts on shelf </a:t>
            </a:r>
          </a:p>
          <a:p>
            <a:r>
              <a:rPr lang="en-US" dirty="0"/>
              <a:t>4. Track lost sales and deferred recommendations</a:t>
            </a:r>
          </a:p>
          <a:p>
            <a:r>
              <a:rPr lang="en-US" dirty="0"/>
              <a:t>5. Managers pay plan to a commission draw versus salary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1. Focus heavily on tech training and ASE certifications for our younger techs. </a:t>
            </a:r>
          </a:p>
          <a:p>
            <a:r>
              <a:rPr lang="en-US" dirty="0"/>
              <a:t>2. Focus on formal training for our service advisors. </a:t>
            </a:r>
          </a:p>
          <a:p>
            <a:r>
              <a:rPr lang="en-US" dirty="0"/>
              <a:t>3. Service manager to meet quickly with service advisors to discuss the previous week shop proficiency. Also have service manager engage with open tickets daily that are in the shop. </a:t>
            </a:r>
          </a:p>
          <a:p>
            <a:r>
              <a:rPr lang="en-US" dirty="0"/>
              <a:t>4. Increase HRS per RO by building a menu to present to the customer to increase our maintenance hours on RO’s.</a:t>
            </a:r>
          </a:p>
          <a:p>
            <a:r>
              <a:rPr lang="en-US" dirty="0"/>
              <a:t>5. Provide spiffs in our Quick Lane area for MPVI video inspections and upsells. </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1. First would be to set goals for the month and have weekly meetings with service manager/parts manager to discuss our performance to hit our goal. </a:t>
            </a:r>
          </a:p>
          <a:p>
            <a:r>
              <a:rPr lang="en-US" dirty="0"/>
              <a:t>2. Offer performance bonuses to techs on proficiency in the shop.</a:t>
            </a:r>
          </a:p>
          <a:p>
            <a:r>
              <a:rPr lang="en-US" dirty="0"/>
              <a:t>3. Service manager to hold weekly meetings with techs to discuss bulletins and emerging issues that are released by GM.</a:t>
            </a:r>
          </a:p>
          <a:p>
            <a:r>
              <a:rPr lang="en-US" dirty="0"/>
              <a:t>4. I have started back in December having weekly meetings between service advisors and service managers to discuss open tickets, customer signatures, and extended rentals once they hit the 5 day mark. </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401334522"/>
              </p:ext>
            </p:extLst>
          </p:nvPr>
        </p:nvGraphicFramePr>
        <p:xfrm>
          <a:off x="677334" y="1818624"/>
          <a:ext cx="9132492" cy="48203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Track lost sales, FTFR, emergency purchases </a:t>
                      </a:r>
                    </a:p>
                  </a:txBody>
                  <a:tcPr/>
                </a:tc>
                <a:tc>
                  <a:txBody>
                    <a:bodyPr/>
                    <a:lstStyle/>
                    <a:p>
                      <a:r>
                        <a:rPr lang="en-US" dirty="0"/>
                        <a:t>Parts Manager </a:t>
                      </a:r>
                    </a:p>
                  </a:txBody>
                  <a:tcPr/>
                </a:tc>
                <a:tc>
                  <a:txBody>
                    <a:bodyPr/>
                    <a:lstStyle/>
                    <a:p>
                      <a:r>
                        <a:rPr lang="en-US" dirty="0"/>
                        <a:t>Daily </a:t>
                      </a:r>
                    </a:p>
                    <a:p>
                      <a:endParaRPr lang="en-US" dirty="0"/>
                    </a:p>
                  </a:txBody>
                  <a:tcPr/>
                </a:tc>
                <a:extLst>
                  <a:ext uri="{0D108BD9-81ED-4DB2-BD59-A6C34878D82A}">
                    <a16:rowId xmlns:a16="http://schemas.microsoft.com/office/drawing/2014/main" val="2400365483"/>
                  </a:ext>
                </a:extLst>
              </a:tr>
              <a:tr h="565004">
                <a:tc>
                  <a:txBody>
                    <a:bodyPr/>
                    <a:lstStyle/>
                    <a:p>
                      <a:r>
                        <a:rPr lang="en-US" dirty="0"/>
                        <a:t>Technicians Proficiency </a:t>
                      </a:r>
                    </a:p>
                  </a:txBody>
                  <a:tcPr/>
                </a:tc>
                <a:tc>
                  <a:txBody>
                    <a:bodyPr/>
                    <a:lstStyle/>
                    <a:p>
                      <a:r>
                        <a:rPr lang="en-US" dirty="0"/>
                        <a:t>Service Manager </a:t>
                      </a:r>
                    </a:p>
                  </a:txBody>
                  <a:tcPr/>
                </a:tc>
                <a:tc>
                  <a:txBody>
                    <a:bodyPr/>
                    <a:lstStyle/>
                    <a:p>
                      <a:r>
                        <a:rPr lang="en-US" dirty="0"/>
                        <a:t>Weekly </a:t>
                      </a:r>
                    </a:p>
                  </a:txBody>
                  <a:tcPr/>
                </a:tc>
                <a:extLst>
                  <a:ext uri="{0D108BD9-81ED-4DB2-BD59-A6C34878D82A}">
                    <a16:rowId xmlns:a16="http://schemas.microsoft.com/office/drawing/2014/main" val="107845787"/>
                  </a:ext>
                </a:extLst>
              </a:tr>
              <a:tr h="565004">
                <a:tc>
                  <a:txBody>
                    <a:bodyPr/>
                    <a:lstStyle/>
                    <a:p>
                      <a:r>
                        <a:rPr lang="en-US" dirty="0"/>
                        <a:t>Service Manager and Parts Manager meetings</a:t>
                      </a:r>
                    </a:p>
                  </a:txBody>
                  <a:tcPr/>
                </a:tc>
                <a:tc>
                  <a:txBody>
                    <a:bodyPr/>
                    <a:lstStyle/>
                    <a:p>
                      <a:r>
                        <a:rPr lang="en-US" dirty="0"/>
                        <a:t>General Manager </a:t>
                      </a:r>
                    </a:p>
                  </a:txBody>
                  <a:tcPr/>
                </a:tc>
                <a:tc>
                  <a:txBody>
                    <a:bodyPr/>
                    <a:lstStyle/>
                    <a:p>
                      <a:r>
                        <a:rPr lang="en-US" dirty="0"/>
                        <a:t>Weekly </a:t>
                      </a:r>
                    </a:p>
                  </a:txBody>
                  <a:tcPr/>
                </a:tc>
                <a:extLst>
                  <a:ext uri="{0D108BD9-81ED-4DB2-BD59-A6C34878D82A}">
                    <a16:rowId xmlns:a16="http://schemas.microsoft.com/office/drawing/2014/main" val="1530126605"/>
                  </a:ext>
                </a:extLst>
              </a:tr>
              <a:tr h="565004">
                <a:tc>
                  <a:txBody>
                    <a:bodyPr/>
                    <a:lstStyle/>
                    <a:p>
                      <a:r>
                        <a:rPr lang="en-US" dirty="0"/>
                        <a:t>Service Manager and Service Advisor Meetings </a:t>
                      </a:r>
                    </a:p>
                  </a:txBody>
                  <a:tcPr/>
                </a:tc>
                <a:tc>
                  <a:txBody>
                    <a:bodyPr/>
                    <a:lstStyle/>
                    <a:p>
                      <a:r>
                        <a:rPr lang="en-US" dirty="0"/>
                        <a:t>Service Manager </a:t>
                      </a:r>
                    </a:p>
                  </a:txBody>
                  <a:tcPr/>
                </a:tc>
                <a:tc>
                  <a:txBody>
                    <a:bodyPr/>
                    <a:lstStyle/>
                    <a:p>
                      <a:r>
                        <a:rPr lang="en-US" dirty="0"/>
                        <a:t>Weekly </a:t>
                      </a:r>
                    </a:p>
                  </a:txBody>
                  <a:tcPr/>
                </a:tc>
                <a:extLst>
                  <a:ext uri="{0D108BD9-81ED-4DB2-BD59-A6C34878D82A}">
                    <a16:rowId xmlns:a16="http://schemas.microsoft.com/office/drawing/2014/main" val="1950345431"/>
                  </a:ext>
                </a:extLst>
              </a:tr>
              <a:tr h="565004">
                <a:tc>
                  <a:txBody>
                    <a:bodyPr/>
                    <a:lstStyle/>
                    <a:p>
                      <a:r>
                        <a:rPr lang="en-US" dirty="0"/>
                        <a:t>Service Manager Pay Plan </a:t>
                      </a:r>
                    </a:p>
                  </a:txBody>
                  <a:tcPr/>
                </a:tc>
                <a:tc>
                  <a:txBody>
                    <a:bodyPr/>
                    <a:lstStyle/>
                    <a:p>
                      <a:r>
                        <a:rPr lang="en-US" dirty="0"/>
                        <a:t>General Manager </a:t>
                      </a:r>
                    </a:p>
                  </a:txBody>
                  <a:tcPr/>
                </a:tc>
                <a:tc>
                  <a:txBody>
                    <a:bodyPr/>
                    <a:lstStyle/>
                    <a:p>
                      <a:r>
                        <a:rPr lang="en-US" dirty="0"/>
                        <a:t>March 1</a:t>
                      </a:r>
                      <a:r>
                        <a:rPr lang="en-US" baseline="30000" dirty="0"/>
                        <a:t>st</a:t>
                      </a:r>
                      <a:r>
                        <a:rPr lang="en-US" dirty="0"/>
                        <a:t> 2024</a:t>
                      </a:r>
                    </a:p>
                  </a:txBody>
                  <a:tcPr/>
                </a:tc>
                <a:extLst>
                  <a:ext uri="{0D108BD9-81ED-4DB2-BD59-A6C34878D82A}">
                    <a16:rowId xmlns:a16="http://schemas.microsoft.com/office/drawing/2014/main" val="1960891333"/>
                  </a:ext>
                </a:extLst>
              </a:tr>
              <a:tr h="565004">
                <a:tc>
                  <a:txBody>
                    <a:bodyPr/>
                    <a:lstStyle/>
                    <a:p>
                      <a:r>
                        <a:rPr lang="en-US" dirty="0"/>
                        <a:t>Completing Video MPVI </a:t>
                      </a:r>
                    </a:p>
                  </a:txBody>
                  <a:tcPr/>
                </a:tc>
                <a:tc>
                  <a:txBody>
                    <a:bodyPr/>
                    <a:lstStyle/>
                    <a:p>
                      <a:r>
                        <a:rPr lang="en-US" dirty="0"/>
                        <a:t>Service Manger </a:t>
                      </a:r>
                    </a:p>
                  </a:txBody>
                  <a:tcPr/>
                </a:tc>
                <a:tc>
                  <a:txBody>
                    <a:bodyPr/>
                    <a:lstStyle/>
                    <a:p>
                      <a:r>
                        <a:rPr lang="en-US" dirty="0"/>
                        <a:t>March 1</a:t>
                      </a:r>
                      <a:r>
                        <a:rPr lang="en-US" baseline="30000" dirty="0"/>
                        <a:t>st</a:t>
                      </a:r>
                      <a:r>
                        <a:rPr lang="en-US" dirty="0"/>
                        <a:t> 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Synopsis </a:t>
            </a:r>
          </a:p>
          <a:p>
            <a:pPr lvl="1"/>
            <a:r>
              <a:rPr lang="en-US" dirty="0"/>
              <a:t>After analyzing our service department performance it is evident that our Technician Proficiency is underperforming! As the common theme in the service department is we need more techs. That is not the case after analyzing proficiency as well as facility utilization in the shop. </a:t>
            </a:r>
          </a:p>
          <a:p>
            <a:pPr lvl="1"/>
            <a:r>
              <a:rPr lang="en-US" dirty="0"/>
              <a:t>My goal here is to first address the scheduling in the service department not changing hours but to focus on building the right percentages of work in the shop. Overbooking causes us to lose out on upsells of maintenance repairs. Increasing our First Time Fill Rate thru parts department will also prevent us from losing valuable time when pulling cars in and out of shop. With a higher FTFR we will definitely increase tech proficiency. </a:t>
            </a:r>
          </a:p>
          <a:p>
            <a:pPr lvl="1"/>
            <a:r>
              <a:rPr lang="en-US" dirty="0"/>
              <a:t>Our fixed absorption rate will increase substantial by improving our tech proficiency because when we are proficient we are generating more turned hours and selling more parts through the parts department. </a:t>
            </a:r>
          </a:p>
          <a:p>
            <a:pPr lvl="1"/>
            <a:r>
              <a:rPr lang="en-US" dirty="0"/>
              <a:t>Overall, there is a lot of improvement that can take place within Pendarvis Chevrolet service department. However, the first step is to become more efficient in the fixed operations side on both service and parts with FTFR. This will allow Pendarvis Chevrolet to make improvements in customer CSI scores and overall profitability.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Our current marketing strategy is through Epsilon for service coupons and private offers to customers. We advertise digitally through </a:t>
            </a:r>
            <a:r>
              <a:rPr lang="en-US" dirty="0" err="1">
                <a:solidFill>
                  <a:srgbClr val="221E1F"/>
                </a:solidFill>
                <a:latin typeface="Calibri" panose="020F0502020204030204" pitchFamily="34" charset="0"/>
              </a:rPr>
              <a:t>dealer.com</a:t>
            </a:r>
            <a:r>
              <a:rPr lang="en-US" dirty="0">
                <a:solidFill>
                  <a:srgbClr val="221E1F"/>
                </a:solidFill>
                <a:latin typeface="Calibri" panose="020F0502020204030204" pitchFamily="34" charset="0"/>
              </a:rPr>
              <a:t> on SEM and SEO on our website.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This January 2024, I want to focus on capturing our lost customers that we have not retained over past 12-18 months.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In order to obtain this goal we will use the manifest list in </a:t>
            </a:r>
            <a:r>
              <a:rPr lang="en-US" dirty="0" err="1">
                <a:solidFill>
                  <a:srgbClr val="221E1F"/>
                </a:solidFill>
                <a:latin typeface="Calibri" panose="020F0502020204030204" pitchFamily="34" charset="0"/>
              </a:rPr>
              <a:t>Globalconnect</a:t>
            </a:r>
            <a:r>
              <a:rPr lang="en-US" dirty="0">
                <a:solidFill>
                  <a:srgbClr val="221E1F"/>
                </a:solidFill>
                <a:latin typeface="Calibri" panose="020F0502020204030204" pitchFamily="34" charset="0"/>
              </a:rPr>
              <a:t> on our smart service list to directly reach out to our customers via phone calls to offer free MPVI, recalls, and coupons on LOFs. </a:t>
            </a:r>
          </a:p>
          <a:p>
            <a:r>
              <a:rPr lang="en-US" sz="1800" b="0" i="0" u="none" strike="noStrike" baseline="0" dirty="0">
                <a:solidFill>
                  <a:srgbClr val="221E1F"/>
                </a:solidFill>
                <a:latin typeface="Calibri" panose="020F0502020204030204" pitchFamily="34" charset="0"/>
              </a:rPr>
              <a:t>Pendarvis Chev</a:t>
            </a:r>
            <a:r>
              <a:rPr lang="en-US" dirty="0">
                <a:solidFill>
                  <a:srgbClr val="221E1F"/>
                </a:solidFill>
                <a:latin typeface="Calibri" panose="020F0502020204030204" pitchFamily="34" charset="0"/>
              </a:rPr>
              <a:t>rolet can monitor there goal by using the goal metric of 88% created by GM. We can offer spiffs to advisors by rewarding them for capturing lost customers.  </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657445"/>
            <a:ext cx="4185623" cy="4170149"/>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warranty labor rate is substantially lower than our GM competitors in our area. I realized this when we did the pre clas</a:t>
            </a:r>
            <a:r>
              <a:rPr lang="en-US" dirty="0">
                <a:solidFill>
                  <a:srgbClr val="221E1F"/>
                </a:solidFill>
                <a:latin typeface="Calibri" panose="020F0502020204030204" pitchFamily="34" charset="0"/>
              </a:rPr>
              <a:t>s homework by calling GM dealers.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Plan on increasing our internal labor rate for both service and parts to match our retail rate.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After</a:t>
            </a:r>
            <a:r>
              <a:rPr lang="en-US" sz="1800" b="0" i="0" u="none" strike="noStrike" baseline="0" dirty="0">
                <a:solidFill>
                  <a:srgbClr val="221E1F"/>
                </a:solidFill>
                <a:latin typeface="Calibri" panose="020F0502020204030204" pitchFamily="34" charset="0"/>
              </a:rPr>
              <a:t> increasing our internal labor to retail rate. I will contact </a:t>
            </a:r>
            <a:r>
              <a:rPr lang="en-US" sz="1800" b="0" i="0" u="none" strike="noStrike" baseline="0" dirty="0" err="1">
                <a:solidFill>
                  <a:srgbClr val="221E1F"/>
                </a:solidFill>
                <a:latin typeface="Calibri" panose="020F0502020204030204" pitchFamily="34" charset="0"/>
              </a:rPr>
              <a:t>Armatus</a:t>
            </a:r>
            <a:r>
              <a:rPr lang="en-US" sz="1800" b="0" i="0" u="none" strike="noStrike" baseline="0" dirty="0">
                <a:solidFill>
                  <a:srgbClr val="221E1F"/>
                </a:solidFill>
                <a:latin typeface="Calibri" panose="020F0502020204030204" pitchFamily="34" charset="0"/>
              </a:rPr>
              <a:t> to apply for a warranty rate increase. This will allow us to hold more gross on warranty. </a:t>
            </a:r>
          </a:p>
          <a:p>
            <a:r>
              <a:rPr lang="en-US" dirty="0">
                <a:solidFill>
                  <a:srgbClr val="221E1F"/>
                </a:solidFill>
                <a:latin typeface="Calibri" panose="020F0502020204030204" pitchFamily="34" charset="0"/>
              </a:rPr>
              <a:t>My goal is to do $100,000 in gross profit a month by May 31st, 2024. </a:t>
            </a:r>
            <a:endParaRPr lang="en-US" sz="1800" b="0" i="0" u="none" strike="noStrike" baseline="0" dirty="0">
              <a:solidFill>
                <a:srgbClr val="221E1F"/>
              </a:solidFill>
              <a:latin typeface="Calibri" panose="020F0502020204030204" pitchFamily="34" charset="0"/>
            </a:endParaRPr>
          </a:p>
          <a:p>
            <a:endParaRPr lang="en-US" dirty="0">
              <a:solidFill>
                <a:srgbClr val="221E1F"/>
              </a:solidFill>
              <a:latin typeface="Calibri" panose="020F0502020204030204" pitchFamily="34" charset="0"/>
            </a:endParaRPr>
          </a:p>
        </p:txBody>
      </p:sp>
      <p:pic>
        <p:nvPicPr>
          <p:cNvPr id="7" name="Content Placeholder 6" descr="A spreadsheet with numbers and a blue and yellow bar&#10;&#10;Description automatically generated">
            <a:extLst>
              <a:ext uri="{FF2B5EF4-FFF2-40B4-BE49-F238E27FC236}">
                <a16:creationId xmlns:a16="http://schemas.microsoft.com/office/drawing/2014/main" id="{48B224D1-0CE8-4039-77EA-8EAA5DEC9F1A}"/>
              </a:ext>
            </a:extLst>
          </p:cNvPr>
          <p:cNvPicPr>
            <a:picLocks noGrp="1" noChangeAspect="1"/>
          </p:cNvPicPr>
          <p:nvPr>
            <p:ph sz="quarter" idx="4"/>
          </p:nvPr>
        </p:nvPicPr>
        <p:blipFill>
          <a:blip r:embed="rId2"/>
          <a:stretch>
            <a:fillRect/>
          </a:stretch>
        </p:blipFill>
        <p:spPr>
          <a:xfrm>
            <a:off x="5224416" y="2084438"/>
            <a:ext cx="4186237" cy="2262583"/>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Monitor pay plans for techs. </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Right now we currently avg 500 RO’s a month would like for us to avg 600 RO’s a month.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Enforce MPVI inspections on RO’s and implementing Video with spiffs to techs for performing the MPVI</a:t>
            </a:r>
          </a:p>
          <a:p>
            <a:r>
              <a:rPr lang="en-US" dirty="0">
                <a:solidFill>
                  <a:srgbClr val="221E1F"/>
                </a:solidFill>
                <a:latin typeface="Calibri" panose="020F0502020204030204" pitchFamily="34" charset="0"/>
              </a:rPr>
              <a:t>Need to focus on semi-fixed expenses because I have seen a major fluctuation month to month on this section of financial statement. </a:t>
            </a:r>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descr="A screenshot of a spreadsheet&#10;&#10;Description automatically generated">
            <a:extLst>
              <a:ext uri="{FF2B5EF4-FFF2-40B4-BE49-F238E27FC236}">
                <a16:creationId xmlns:a16="http://schemas.microsoft.com/office/drawing/2014/main" id="{AB165E5B-8427-F7C4-994A-06B1138A5068}"/>
              </a:ext>
            </a:extLst>
          </p:cNvPr>
          <p:cNvPicPr>
            <a:picLocks noGrp="1" noChangeAspect="1"/>
          </p:cNvPicPr>
          <p:nvPr>
            <p:ph sz="half" idx="2"/>
          </p:nvPr>
        </p:nvPicPr>
        <p:blipFill>
          <a:blip r:embed="rId2"/>
          <a:stretch>
            <a:fillRect/>
          </a:stretch>
        </p:blipFill>
        <p:spPr>
          <a:xfrm>
            <a:off x="5089525" y="2388856"/>
            <a:ext cx="4184650" cy="342490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profitable in the service department. However there is a lot of room for improvement.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Becoming more proficient with our techs. Whether that be a delay from our parts department or waiting on approvals.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Using video MPVI will increase our HRS per RO drastically with our customer base.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Reward our Quick Lube techs with spiffs when they upsell maintenance items that get passed off to other techs. </a:t>
            </a:r>
          </a:p>
          <a:p>
            <a:endParaRPr lang="en-US" dirty="0"/>
          </a:p>
        </p:txBody>
      </p:sp>
      <p:pic>
        <p:nvPicPr>
          <p:cNvPr id="10" name="Content Placeholder 9" descr="A screenshot of a document&#10;&#10;Description automatically generated">
            <a:extLst>
              <a:ext uri="{FF2B5EF4-FFF2-40B4-BE49-F238E27FC236}">
                <a16:creationId xmlns:a16="http://schemas.microsoft.com/office/drawing/2014/main" id="{0941A7D9-522F-5CBA-300B-DE8106F39773}"/>
              </a:ext>
            </a:extLst>
          </p:cNvPr>
          <p:cNvPicPr>
            <a:picLocks noGrp="1" noChangeAspect="1"/>
          </p:cNvPicPr>
          <p:nvPr>
            <p:ph sz="half" idx="2"/>
          </p:nvPr>
        </p:nvPicPr>
        <p:blipFill>
          <a:blip r:embed="rId2"/>
          <a:stretch>
            <a:fillRect/>
          </a:stretch>
        </p:blipFill>
        <p:spPr>
          <a:xfrm>
            <a:off x="5089524" y="1930401"/>
            <a:ext cx="4395669" cy="3813158"/>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s</a:t>
            </a:r>
            <a:r>
              <a:rPr lang="en-US" dirty="0">
                <a:solidFill>
                  <a:srgbClr val="221E1F"/>
                </a:solidFill>
                <a:latin typeface="Calibri" panose="020F0502020204030204" pitchFamily="34" charset="0"/>
              </a:rPr>
              <a:t>ervice department is currently not keeping up with carry overs from the following day. </a:t>
            </a:r>
            <a:r>
              <a:rPr lang="en-US" sz="1800" b="0" i="0" u="none" strike="noStrike" baseline="0" dirty="0">
                <a:solidFill>
                  <a:srgbClr val="221E1F"/>
                </a:solidFill>
                <a:latin typeface="Calibri" panose="020F0502020204030204" pitchFamily="34" charset="0"/>
              </a:rPr>
              <a:t> Also focus on training with techs. </a:t>
            </a:r>
          </a:p>
          <a:p>
            <a:r>
              <a:rPr lang="en-US" sz="1800" b="0" i="0" u="none" strike="noStrike" baseline="0" dirty="0">
                <a:solidFill>
                  <a:srgbClr val="221E1F"/>
                </a:solidFill>
                <a:latin typeface="Calibri" panose="020F0502020204030204" pitchFamily="34" charset="0"/>
              </a:rPr>
              <a:t>Keep a written sheet with hours and RO numbers on carry over hours to the following day. Monitor techs training and ASE certifications</a:t>
            </a:r>
            <a:r>
              <a:rPr lang="en-US" dirty="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Service advisors are to do this at the end of each day to monitor how they schedule and control the shop capacity.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Our goal by May31</a:t>
            </a:r>
            <a:r>
              <a:rPr lang="en-US" sz="1800" b="0" i="0" u="none" strike="noStrike" baseline="30000" dirty="0">
                <a:solidFill>
                  <a:srgbClr val="221E1F"/>
                </a:solidFill>
                <a:latin typeface="Calibri" panose="020F0502020204030204" pitchFamily="34" charset="0"/>
              </a:rPr>
              <a:t>st</a:t>
            </a:r>
            <a:r>
              <a:rPr lang="en-US" sz="1800" b="0" i="0" u="none" strike="noStrike" baseline="0" dirty="0">
                <a:solidFill>
                  <a:srgbClr val="221E1F"/>
                </a:solidFill>
                <a:latin typeface="Calibri" panose="020F0502020204030204" pitchFamily="34" charset="0"/>
              </a:rPr>
              <a:t> 2024 is to be above 50% facility utilization. </a:t>
            </a:r>
          </a:p>
          <a:p>
            <a:endParaRPr lang="en-US" dirty="0"/>
          </a:p>
        </p:txBody>
      </p:sp>
      <p:pic>
        <p:nvPicPr>
          <p:cNvPr id="8" name="Content Placeholder 7" descr="A screenshot of a computer screen&#10;&#10;Description automatically generated">
            <a:extLst>
              <a:ext uri="{FF2B5EF4-FFF2-40B4-BE49-F238E27FC236}">
                <a16:creationId xmlns:a16="http://schemas.microsoft.com/office/drawing/2014/main" id="{96CCB37D-0645-6D0F-5367-FF0CB3E8967D}"/>
              </a:ext>
            </a:extLst>
          </p:cNvPr>
          <p:cNvPicPr>
            <a:picLocks noGrp="1" noChangeAspect="1"/>
          </p:cNvPicPr>
          <p:nvPr>
            <p:ph sz="half" idx="2"/>
          </p:nvPr>
        </p:nvPicPr>
        <p:blipFill>
          <a:blip r:embed="rId2"/>
          <a:stretch>
            <a:fillRect/>
          </a:stretch>
        </p:blipFill>
        <p:spPr>
          <a:xfrm>
            <a:off x="5507838" y="2160588"/>
            <a:ext cx="3348023" cy="3881437"/>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a:bodyPr>
          <a:lstStyle/>
          <a:p>
            <a:r>
              <a:rPr lang="en-US" dirty="0"/>
              <a:t>From my discussion with the service manager we need to heavily focus on maintenance items in the shop. This has been an issue for a while in our service department. We have always struggled with the shop capacity and scheduling. I brought back from class the 20% rule for shop carry overs and upsells. This will allow us to have rack space in order to complete the recommended service while the customer is waiting instead of deferring to next oil change or not coming back at all. </a:t>
            </a:r>
          </a:p>
        </p:txBody>
      </p:sp>
      <p:pic>
        <p:nvPicPr>
          <p:cNvPr id="12" name="Content Placeholder 11" descr="A screenshot of a report&#10;&#10;Description automatically generated">
            <a:extLst>
              <a:ext uri="{FF2B5EF4-FFF2-40B4-BE49-F238E27FC236}">
                <a16:creationId xmlns:a16="http://schemas.microsoft.com/office/drawing/2014/main" id="{24891EC9-60D8-073D-02ED-1FEB20041AF9}"/>
              </a:ext>
            </a:extLst>
          </p:cNvPr>
          <p:cNvPicPr>
            <a:picLocks noGrp="1" noChangeAspect="1"/>
          </p:cNvPicPr>
          <p:nvPr>
            <p:ph sz="half" idx="2"/>
          </p:nvPr>
        </p:nvPicPr>
        <p:blipFill>
          <a:blip r:embed="rId2"/>
          <a:stretch>
            <a:fillRect/>
          </a:stretch>
        </p:blipFill>
        <p:spPr>
          <a:xfrm>
            <a:off x="5089352" y="1930400"/>
            <a:ext cx="4184650" cy="3178786"/>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Strengths </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Family owned and operated dealership. </a:t>
            </a:r>
          </a:p>
          <a:p>
            <a:r>
              <a:rPr lang="en-US" dirty="0"/>
              <a:t>Great customer service from our service advisors. Work ethic and customer care is great aspect to our service team. </a:t>
            </a:r>
          </a:p>
          <a:p>
            <a:r>
              <a:rPr lang="en-US" dirty="0"/>
              <a:t>Small town feel, family oriented environment and customers can see that thought-out the service department. </a:t>
            </a:r>
          </a:p>
          <a:p>
            <a:r>
              <a:rPr lang="en-US" dirty="0"/>
              <a:t>Communication between techs and advisors is very strong in the service department. </a:t>
            </a:r>
          </a:p>
          <a:p>
            <a:r>
              <a:rPr lang="en-US" dirty="0"/>
              <a:t>Very qualified techs in the shop with one world class tech. Have two young techs job shadowing our master techs in their training program. </a:t>
            </a:r>
          </a:p>
          <a:p>
            <a:r>
              <a:rPr lang="en-US" dirty="0"/>
              <a:t>AC in the shop, flexible schedules, clean/safe work environment. </a:t>
            </a:r>
          </a:p>
          <a:p>
            <a:r>
              <a:rPr lang="en-US" dirty="0"/>
              <a:t>Loyal customer basis with a lot of repeat business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br>
              <a:rPr lang="en-US" dirty="0"/>
            </a:br>
            <a:r>
              <a:rPr lang="en-US" dirty="0"/>
              <a:t>Weaknesses </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Slow down the process in the service lane. This will allow us to capture more signatures by customer and provide a detailed walk around. </a:t>
            </a:r>
          </a:p>
          <a:p>
            <a:r>
              <a:rPr lang="en-US" dirty="0"/>
              <a:t>Not obtaining customer signatures has been an issue and could be a liability. Better write ups by service advisors and tech stories. Service manager signing off on OLH repairs and add lines to ROs that are warranty repairs. </a:t>
            </a:r>
          </a:p>
          <a:p>
            <a:r>
              <a:rPr lang="en-US" dirty="0"/>
              <a:t>Using our MPVI inspections paired with the video we can improve on. </a:t>
            </a:r>
          </a:p>
          <a:p>
            <a:r>
              <a:rPr lang="en-US" dirty="0"/>
              <a:t>GM parts issues and increasing our First Time Fill Rate percentage. </a:t>
            </a:r>
          </a:p>
          <a:p>
            <a:r>
              <a:rPr lang="en-US" dirty="0"/>
              <a:t>Using text features in the DMS to get signatures and approvals on work for customers.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5845</TotalTime>
  <Words>1497</Words>
  <Application>Microsoft Macintosh PowerPoint</Application>
  <PresentationFormat>Widescreen</PresentationFormat>
  <Paragraphs>112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 </vt:lpstr>
      <vt:lpstr>SWOT Analysis Opportunities </vt:lpstr>
      <vt:lpstr>SWOT Analysis Threats </vt:lpstr>
      <vt:lpstr>SWOT Analysis Objectives </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Bailey Pendarvis</cp:lastModifiedBy>
  <cp:revision>7</cp:revision>
  <dcterms:created xsi:type="dcterms:W3CDTF">2022-12-04T13:10:55Z</dcterms:created>
  <dcterms:modified xsi:type="dcterms:W3CDTF">2024-01-28T17:54:16Z</dcterms:modified>
</cp:coreProperties>
</file>