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CDJR of Walla Walla </a:t>
            </a:r>
          </a:p>
          <a:p>
            <a:pPr algn="ctr"/>
            <a:r>
              <a:rPr lang="en-US" sz="3200" dirty="0"/>
              <a:t> Chris Nielsen N432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a:t>
            </a:r>
            <a:r>
              <a:rPr lang="en-US" sz="2400" b="1" dirty="0"/>
              <a:t>Opportunities</a:t>
            </a:r>
          </a:p>
          <a:p>
            <a:r>
              <a:rPr lang="en-US" dirty="0"/>
              <a:t>Hire more techs</a:t>
            </a:r>
          </a:p>
          <a:p>
            <a:r>
              <a:rPr lang="en-US" dirty="0"/>
              <a:t>Make service profitable </a:t>
            </a:r>
          </a:p>
          <a:p>
            <a:r>
              <a:rPr lang="en-US" dirty="0"/>
              <a:t>Raise ELR</a:t>
            </a:r>
          </a:p>
          <a:p>
            <a:r>
              <a:rPr lang="en-US" dirty="0"/>
              <a:t>Advisor Walkarounds </a:t>
            </a:r>
          </a:p>
          <a:p>
            <a:r>
              <a:rPr lang="en-US" dirty="0"/>
              <a:t>Upsells from 1 line RO’s </a:t>
            </a:r>
          </a:p>
          <a:p>
            <a:r>
              <a:rPr lang="en-US" dirty="0"/>
              <a:t>Extend Service hours</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sz="2400" b="1" dirty="0"/>
              <a:t>                                       Threats</a:t>
            </a:r>
          </a:p>
          <a:p>
            <a:r>
              <a:rPr lang="en-US" dirty="0"/>
              <a:t>Service continuing to lose money</a:t>
            </a:r>
          </a:p>
          <a:p>
            <a:r>
              <a:rPr lang="en-US" dirty="0"/>
              <a:t>Going out of business </a:t>
            </a:r>
          </a:p>
          <a:p>
            <a:r>
              <a:rPr lang="en-US" dirty="0"/>
              <a:t>Losing customers to other dealerships/independents </a:t>
            </a:r>
          </a:p>
          <a:p>
            <a:r>
              <a:rPr lang="en-US" dirty="0"/>
              <a:t>Not being able to get more techs</a:t>
            </a:r>
          </a:p>
          <a:p>
            <a:r>
              <a:rPr lang="en-US" dirty="0"/>
              <a:t>Labor rates getting too high</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                         </a:t>
            </a:r>
            <a:endParaRPr lang="en-US" sz="1600"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lgn="ctr">
              <a:buNone/>
            </a:pPr>
            <a:r>
              <a:rPr lang="en-US" sz="2400" b="1" dirty="0"/>
              <a:t>Objectives</a:t>
            </a:r>
          </a:p>
          <a:p>
            <a:r>
              <a:rPr lang="en-US" dirty="0"/>
              <a:t>Less 1 line RO’s</a:t>
            </a:r>
          </a:p>
          <a:p>
            <a:r>
              <a:rPr lang="en-US" dirty="0"/>
              <a:t>Improve tech productivity, efficiency, and proficiency</a:t>
            </a:r>
          </a:p>
          <a:p>
            <a:r>
              <a:rPr lang="en-US" dirty="0"/>
              <a:t>Spiff techs to help motivate them</a:t>
            </a:r>
          </a:p>
          <a:p>
            <a:r>
              <a:rPr lang="en-US" dirty="0"/>
              <a:t>Stop discounting labor on customer pay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lgn="ctr">
              <a:buNone/>
            </a:pPr>
            <a:r>
              <a:rPr lang="en-US" sz="2400" dirty="0"/>
              <a:t>Strategies</a:t>
            </a:r>
          </a:p>
          <a:p>
            <a:r>
              <a:rPr lang="en-US" dirty="0"/>
              <a:t>Sales training for advisors will help to eliminate 1 line RO’s and M.P.I’s</a:t>
            </a:r>
          </a:p>
          <a:p>
            <a:r>
              <a:rPr lang="en-US" dirty="0"/>
              <a:t>Training for the techs, Utilizing technology, Establishing clear processes and workflows, communication, Performance Metrics and Feedback, Time management, Good work environment. All this will help increase tech productivity, efficiency, and proficiency. </a:t>
            </a:r>
          </a:p>
          <a:p>
            <a:r>
              <a:rPr lang="en-US" dirty="0"/>
              <a:t>Transparent pricing, build value in our shop, quality guarantee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lgn="ctr">
              <a:buNone/>
            </a:pPr>
            <a:r>
              <a:rPr lang="en-US" sz="2400" b="1" dirty="0"/>
              <a:t>Tactics</a:t>
            </a:r>
          </a:p>
          <a:p>
            <a:r>
              <a:rPr lang="en-US" dirty="0"/>
              <a:t>Consistency across the board is key</a:t>
            </a:r>
          </a:p>
          <a:p>
            <a:r>
              <a:rPr lang="en-US" dirty="0"/>
              <a:t>Only the manager can discount parts and labor</a:t>
            </a:r>
          </a:p>
          <a:p>
            <a:r>
              <a:rPr lang="en-US" dirty="0"/>
              <a:t>Weekly meetings</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85843997"/>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Training</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2400365483"/>
                  </a:ext>
                </a:extLst>
              </a:tr>
              <a:tr h="565004">
                <a:tc>
                  <a:txBody>
                    <a:bodyPr/>
                    <a:lstStyle/>
                    <a:p>
                      <a:r>
                        <a:rPr lang="en-US" dirty="0"/>
                        <a:t>Adjust hours</a:t>
                      </a:r>
                    </a:p>
                  </a:txBody>
                  <a:tcPr/>
                </a:tc>
                <a:tc>
                  <a:txBody>
                    <a:bodyPr/>
                    <a:lstStyle/>
                    <a:p>
                      <a:r>
                        <a:rPr lang="en-US" dirty="0"/>
                        <a:t>GM/Service manager</a:t>
                      </a:r>
                    </a:p>
                  </a:txBody>
                  <a:tcPr/>
                </a:tc>
                <a:tc>
                  <a:txBody>
                    <a:bodyPr/>
                    <a:lstStyle/>
                    <a:p>
                      <a:r>
                        <a:rPr lang="en-US" dirty="0"/>
                        <a:t>February 1</a:t>
                      </a:r>
                    </a:p>
                  </a:txBody>
                  <a:tcPr/>
                </a:tc>
                <a:extLst>
                  <a:ext uri="{0D108BD9-81ED-4DB2-BD59-A6C34878D82A}">
                    <a16:rowId xmlns:a16="http://schemas.microsoft.com/office/drawing/2014/main" val="107845787"/>
                  </a:ext>
                </a:extLst>
              </a:tr>
              <a:tr h="565004">
                <a:tc>
                  <a:txBody>
                    <a:bodyPr/>
                    <a:lstStyle/>
                    <a:p>
                      <a:r>
                        <a:rPr lang="en-US" dirty="0"/>
                        <a:t>Create a spiff plan</a:t>
                      </a:r>
                    </a:p>
                  </a:txBody>
                  <a:tcPr/>
                </a:tc>
                <a:tc>
                  <a:txBody>
                    <a:bodyPr/>
                    <a:lstStyle/>
                    <a:p>
                      <a:r>
                        <a:rPr lang="en-US" dirty="0"/>
                        <a:t>GM/Service manager</a:t>
                      </a:r>
                    </a:p>
                  </a:txBody>
                  <a:tcPr/>
                </a:tc>
                <a:tc>
                  <a:txBody>
                    <a:bodyPr/>
                    <a:lstStyle/>
                    <a:p>
                      <a:r>
                        <a:rPr lang="en-US" dirty="0"/>
                        <a:t>February 1 </a:t>
                      </a:r>
                    </a:p>
                  </a:txBody>
                  <a:tcPr/>
                </a:tc>
                <a:extLst>
                  <a:ext uri="{0D108BD9-81ED-4DB2-BD59-A6C34878D82A}">
                    <a16:rowId xmlns:a16="http://schemas.microsoft.com/office/drawing/2014/main" val="1530126605"/>
                  </a:ext>
                </a:extLst>
              </a:tr>
              <a:tr h="565004">
                <a:tc>
                  <a:txBody>
                    <a:bodyPr/>
                    <a:lstStyle/>
                    <a:p>
                      <a:r>
                        <a:rPr lang="en-US" dirty="0"/>
                        <a:t>Weekly meetings</a:t>
                      </a:r>
                    </a:p>
                  </a:txBody>
                  <a:tcPr/>
                </a:tc>
                <a:tc>
                  <a:txBody>
                    <a:bodyPr/>
                    <a:lstStyle/>
                    <a:p>
                      <a:r>
                        <a:rPr lang="en-US" dirty="0"/>
                        <a:t>GM</a:t>
                      </a:r>
                    </a:p>
                  </a:txBody>
                  <a:tcPr/>
                </a:tc>
                <a:tc>
                  <a:txBody>
                    <a:bodyPr/>
                    <a:lstStyle/>
                    <a:p>
                      <a:r>
                        <a:rPr lang="en-US" dirty="0"/>
                        <a:t>Weekly</a:t>
                      </a:r>
                    </a:p>
                  </a:txBody>
                  <a:tcPr/>
                </a:tc>
                <a:extLst>
                  <a:ext uri="{0D108BD9-81ED-4DB2-BD59-A6C34878D82A}">
                    <a16:rowId xmlns:a16="http://schemas.microsoft.com/office/drawing/2014/main" val="1950345431"/>
                  </a:ext>
                </a:extLst>
              </a:tr>
              <a:tr h="565004">
                <a:tc>
                  <a:txBody>
                    <a:bodyPr/>
                    <a:lstStyle/>
                    <a:p>
                      <a:r>
                        <a:rPr lang="en-US" dirty="0"/>
                        <a:t>Make Competitive pricing display </a:t>
                      </a:r>
                    </a:p>
                  </a:txBody>
                  <a:tcPr/>
                </a:tc>
                <a:tc>
                  <a:txBody>
                    <a:bodyPr/>
                    <a:lstStyle/>
                    <a:p>
                      <a:r>
                        <a:rPr lang="en-US" dirty="0"/>
                        <a:t>Service manager</a:t>
                      </a:r>
                    </a:p>
                  </a:txBody>
                  <a:tcPr/>
                </a:tc>
                <a:tc>
                  <a:txBody>
                    <a:bodyPr/>
                    <a:lstStyle/>
                    <a:p>
                      <a:r>
                        <a:rPr lang="en-US" dirty="0"/>
                        <a:t>February 1</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lgn="ctr">
              <a:buNone/>
            </a:pPr>
            <a:r>
              <a:rPr lang="en-US" sz="2400" b="1" dirty="0"/>
              <a:t>Synopsis</a:t>
            </a:r>
          </a:p>
          <a:p>
            <a:r>
              <a:rPr lang="en-US" b="0" i="0" dirty="0">
                <a:solidFill>
                  <a:srgbClr val="374151"/>
                </a:solidFill>
                <a:effectLst/>
                <a:latin typeface="Söhne"/>
              </a:rPr>
              <a:t>Following a thorough review and discussion with the Service Manager, analyzing the Repair Order (RO) data, and evaluating our overall service operations, it is evident that there is substantial room for improvement. Notably, we often generate single-line ROs, there is a disparity between service hours and sales figures, advisors are not effectively upselling, and regrettably, our service department is currently operating at a financial loss. </a:t>
            </a:r>
            <a:r>
              <a:rPr lang="en-US" b="0" i="0">
                <a:solidFill>
                  <a:srgbClr val="374151"/>
                </a:solidFill>
                <a:effectLst/>
                <a:latin typeface="Söhne"/>
              </a:rPr>
              <a:t>However, the positive aspect is that these issues are addressable and can be rectified with strategic adjustments and improvements in our operational processes.</a:t>
            </a: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pPr algn="l"/>
            <a:r>
              <a:rPr lang="en-US" b="0" i="0" dirty="0">
                <a:solidFill>
                  <a:srgbClr val="374151"/>
                </a:solidFill>
                <a:effectLst/>
                <a:latin typeface="Söhne"/>
              </a:rPr>
              <a:t>Presently, our service department lacks any marketing initiatives, presenting significant opportunities for expansion. I am particularly intrigued by the concept of the "Dare to Compare" analysis. Crafting such a comparison would effectively showcase and enumerate the advantages our dealership provides over independent service providers. Proposing to implement this analysis on service advisor countertops and monitors throughout the entire dealership would ensure visibility for all our customers.</a:t>
            </a:r>
          </a:p>
          <a:p>
            <a:pPr algn="l"/>
            <a:r>
              <a:rPr lang="en-US" b="0" i="0" dirty="0">
                <a:solidFill>
                  <a:srgbClr val="374151"/>
                </a:solidFill>
                <a:effectLst/>
                <a:latin typeface="Söhne"/>
              </a:rPr>
              <a:t>To realize this objective by February 1st, 2024, I plan to initiate contact with independent service providers, gathering information on their prices and offerings. Subsequently, I will collaborate with our marketing manager to conceptualize and design a visually impactful representation for the dealership. This representation will be deployed both digitally and in print throughout the entire dealership.</a:t>
            </a:r>
          </a:p>
          <a:p>
            <a:pPr algn="l"/>
            <a:r>
              <a:rPr lang="en-US" b="0" i="0" dirty="0">
                <a:solidFill>
                  <a:srgbClr val="374151"/>
                </a:solidFill>
                <a:effectLst/>
                <a:latin typeface="Söhne"/>
              </a:rPr>
              <a:t>The anticipated outcome is a discernible improvement in our month-over-month performance metrics, thereby gauging the success of our marketing efforts and the impact of the "Dare to Compare" initiative.</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95056" y="1612900"/>
            <a:ext cx="4185623" cy="4635500"/>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pPr algn="l"/>
            <a:r>
              <a:rPr lang="en-US" sz="5200" b="0" i="0" dirty="0">
                <a:solidFill>
                  <a:srgbClr val="374151"/>
                </a:solidFill>
                <a:effectLst/>
                <a:latin typeface="Söhne"/>
              </a:rPr>
              <a:t>Presently, we employ 6.5 technicians, with only one operating on a flat-rate payment structure, while the others are compensated on an hourly basis. Our current labor cost percentage stands at 81.76%, exceeding our target of 76%, suggesting a potential need for a reevaluation of technician compensation. Recognizing this, we are considering transitioning a couple of technicians to flat rate once they attain the requisite skill levels.</a:t>
            </a:r>
          </a:p>
          <a:p>
            <a:pPr algn="l"/>
            <a:r>
              <a:rPr lang="en-US" sz="5200" b="0" i="0" dirty="0">
                <a:solidFill>
                  <a:srgbClr val="374151"/>
                </a:solidFill>
                <a:effectLst/>
                <a:latin typeface="Söhne"/>
              </a:rPr>
              <a:t>Moreover, we have a technician in training whose hourly wage is anticipated to increase upon completion of training. It's worth noting that Washington state's minimum wage is set to rise in January 2024, a factor that may further impact our labor cost percentage negatively.</a:t>
            </a:r>
          </a:p>
          <a:p>
            <a:pPr algn="l"/>
            <a:r>
              <a:rPr lang="en-US" sz="5200" b="0" i="0" dirty="0">
                <a:solidFill>
                  <a:srgbClr val="374151"/>
                </a:solidFill>
                <a:effectLst/>
                <a:latin typeface="Söhne"/>
              </a:rPr>
              <a:t>Despite these challenges, we have maintained our door rate and internal rate without resorting to discounts. Furthermore, we are proactively seeking a warranty rate increase with the assistance of Dynatron, scheduled for January 2024. Currently, our warranty rate does not align with our door rate or internal rate. If successful, this adjustment could provide valuable insights by allowing us to measure the impact on our financial metrics before and after the rate increase.</a:t>
            </a:r>
          </a:p>
          <a:p>
            <a:pPr marL="0" indent="0">
              <a:buNone/>
            </a:pPr>
            <a:endParaRPr lang="en-US" sz="5600" b="0" i="0" u="none" strike="noStrike" baseline="0" dirty="0">
              <a:solidFill>
                <a:srgbClr val="221E1F"/>
              </a:solidFill>
              <a:latin typeface="Calibri" panose="020F0502020204030204" pitchFamily="34" charset="0"/>
            </a:endParaRPr>
          </a:p>
          <a:p>
            <a:endParaRPr lang="en-US" dirty="0"/>
          </a:p>
        </p:txBody>
      </p:sp>
      <p:graphicFrame>
        <p:nvGraphicFramePr>
          <p:cNvPr id="4" name="Table 3">
            <a:extLst>
              <a:ext uri="{FF2B5EF4-FFF2-40B4-BE49-F238E27FC236}">
                <a16:creationId xmlns:a16="http://schemas.microsoft.com/office/drawing/2014/main" id="{6A480A84-1862-B6E5-D55B-E0B9E4DA2E8F}"/>
              </a:ext>
            </a:extLst>
          </p:cNvPr>
          <p:cNvGraphicFramePr>
            <a:graphicFrameLocks noGrp="1"/>
          </p:cNvGraphicFramePr>
          <p:nvPr>
            <p:extLst>
              <p:ext uri="{D42A27DB-BD31-4B8C-83A1-F6EECF244321}">
                <p14:modId xmlns:p14="http://schemas.microsoft.com/office/powerpoint/2010/main" val="3213549996"/>
              </p:ext>
            </p:extLst>
          </p:nvPr>
        </p:nvGraphicFramePr>
        <p:xfrm>
          <a:off x="6096000" y="2190309"/>
          <a:ext cx="5702300" cy="1916871"/>
        </p:xfrm>
        <a:graphic>
          <a:graphicData uri="http://schemas.openxmlformats.org/drawingml/2006/table">
            <a:tbl>
              <a:tblPr/>
              <a:tblGrid>
                <a:gridCol w="593732">
                  <a:extLst>
                    <a:ext uri="{9D8B030D-6E8A-4147-A177-3AD203B41FA5}">
                      <a16:colId xmlns:a16="http://schemas.microsoft.com/office/drawing/2014/main" val="3449521939"/>
                    </a:ext>
                  </a:extLst>
                </a:gridCol>
                <a:gridCol w="1744087">
                  <a:extLst>
                    <a:ext uri="{9D8B030D-6E8A-4147-A177-3AD203B41FA5}">
                      <a16:colId xmlns:a16="http://schemas.microsoft.com/office/drawing/2014/main" val="3201212780"/>
                    </a:ext>
                  </a:extLst>
                </a:gridCol>
                <a:gridCol w="1100878">
                  <a:extLst>
                    <a:ext uri="{9D8B030D-6E8A-4147-A177-3AD203B41FA5}">
                      <a16:colId xmlns:a16="http://schemas.microsoft.com/office/drawing/2014/main" val="100353751"/>
                    </a:ext>
                  </a:extLst>
                </a:gridCol>
                <a:gridCol w="977184">
                  <a:extLst>
                    <a:ext uri="{9D8B030D-6E8A-4147-A177-3AD203B41FA5}">
                      <a16:colId xmlns:a16="http://schemas.microsoft.com/office/drawing/2014/main" val="3647595481"/>
                    </a:ext>
                  </a:extLst>
                </a:gridCol>
                <a:gridCol w="692687">
                  <a:extLst>
                    <a:ext uri="{9D8B030D-6E8A-4147-A177-3AD203B41FA5}">
                      <a16:colId xmlns:a16="http://schemas.microsoft.com/office/drawing/2014/main" val="2903101379"/>
                    </a:ext>
                  </a:extLst>
                </a:gridCol>
                <a:gridCol w="593732">
                  <a:extLst>
                    <a:ext uri="{9D8B030D-6E8A-4147-A177-3AD203B41FA5}">
                      <a16:colId xmlns:a16="http://schemas.microsoft.com/office/drawing/2014/main" val="1455531257"/>
                    </a:ext>
                  </a:extLst>
                </a:gridCol>
              </a:tblGrid>
              <a:tr h="333375">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dirty="0">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740881334"/>
                  </a:ext>
                </a:extLst>
              </a:tr>
              <a:tr h="16764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28,245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           23,007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81.46%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42.81%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80540009"/>
                  </a:ext>
                </a:extLst>
              </a:tr>
              <a:tr h="16764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Quick Service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4,194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3,519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83.91%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6.36%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782209"/>
                  </a:ext>
                </a:extLst>
              </a:tr>
              <a:tr h="22713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Service Contracts</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7,009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6,056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86.40%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10.62%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68940639"/>
                  </a:ext>
                </a:extLst>
              </a:tr>
              <a:tr h="16764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14,031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10,989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78.32%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21.27%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57321445"/>
                  </a:ext>
                </a:extLst>
              </a:tr>
              <a:tr h="16764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31153910"/>
                  </a:ext>
                </a:extLst>
              </a:tr>
              <a:tr h="16764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10,811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8,986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83.12%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16.39%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64629074"/>
                  </a:ext>
                </a:extLst>
              </a:tr>
              <a:tr h="17526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1,691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1,391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82.26%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2.56%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57613938"/>
                  </a:ext>
                </a:extLst>
              </a:tr>
              <a:tr h="16764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5316768"/>
                  </a:ext>
                </a:extLst>
              </a:tr>
              <a:tr h="175260">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1" i="0" u="none" strike="noStrike" dirty="0">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              65,981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dirty="0">
                          <a:effectLst/>
                          <a:latin typeface="Arial" panose="020B0604020202020204" pitchFamily="34" charset="0"/>
                        </a:rPr>
                        <a:t> $           53,948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81.76%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68234215"/>
                  </a:ext>
                </a:extLst>
              </a:tr>
            </a:tbl>
          </a:graphicData>
        </a:graphic>
      </p:graphicFrame>
      <p:sp>
        <p:nvSpPr>
          <p:cNvPr id="6" name="Content Placeholder 5">
            <a:extLst>
              <a:ext uri="{FF2B5EF4-FFF2-40B4-BE49-F238E27FC236}">
                <a16:creationId xmlns:a16="http://schemas.microsoft.com/office/drawing/2014/main" id="{C4B7FB4B-895C-AEF9-4297-34612E716267}"/>
              </a:ext>
            </a:extLst>
          </p:cNvPr>
          <p:cNvSpPr>
            <a:spLocks noGrp="1"/>
          </p:cNvSpPr>
          <p:nvPr>
            <p:ph sz="quarter" idx="4"/>
          </p:nvPr>
        </p:nvSpPr>
        <p:spPr>
          <a:xfrm flipH="1">
            <a:off x="4898400" y="1714500"/>
            <a:ext cx="6616265" cy="2609850"/>
          </a:xfrm>
        </p:spPr>
        <p:txBody>
          <a:bodyPr>
            <a:normAutofit fontScale="25000" lnSpcReduction="20000"/>
          </a:bodyPr>
          <a:lstStyle/>
          <a:p>
            <a:pPr marL="0" indent="0">
              <a:buNone/>
            </a:pPr>
            <a:r>
              <a:rPr lang="en-US" dirty="0"/>
              <a:t>     </a:t>
            </a:r>
            <a:r>
              <a:rPr lang="en-US" b="1" dirty="0"/>
              <a:t>Service Department Sales and Gross (Labor Only) </a:t>
            </a:r>
          </a:p>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49400"/>
            <a:ext cx="4866216" cy="5207000"/>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pPr algn="l"/>
            <a:r>
              <a:rPr lang="en-US" b="0" i="0" dirty="0">
                <a:solidFill>
                  <a:srgbClr val="374151"/>
                </a:solidFill>
                <a:effectLst/>
                <a:latin typeface="Söhne"/>
              </a:rPr>
              <a:t>The service department is currently experiencing financial losses, and the impact was particularly noticeable in October due to a parts strike, disrupting our ability to obtain necessary components and resulting in a decline in gross revenue. Compounding the issue, our expenses are disproportionately high, while gross income is insufficient. There's a prevailing tendency for our dealer principal to allocate most expenses to the service department.</a:t>
            </a:r>
          </a:p>
          <a:p>
            <a:pPr algn="l"/>
            <a:r>
              <a:rPr lang="en-US" b="0" i="0" dirty="0">
                <a:solidFill>
                  <a:srgbClr val="374151"/>
                </a:solidFill>
                <a:effectLst/>
                <a:latin typeface="Söhne"/>
              </a:rPr>
              <a:t>In response to this challenge, discussions have been initiated with the dealer principal about redistributing expenses across various departments. Identifying areas of excessive spending and exploring opportunities for savings is a priority.</a:t>
            </a:r>
          </a:p>
          <a:p>
            <a:pPr algn="l"/>
            <a:r>
              <a:rPr lang="en-US" b="0" i="0" dirty="0">
                <a:solidFill>
                  <a:srgbClr val="374151"/>
                </a:solidFill>
                <a:effectLst/>
                <a:latin typeface="Söhne"/>
              </a:rPr>
              <a:t>To address the issue of low gross income, a strategic plan involves incrementally increasing gross by 0.3 hours per advisor. By implementing this plan uniformly across all advisors, we anticipate a positive impact on overall gross revenue. Furthermore, a focus on upselling and eliminating single-line repair orders (RO’s) is crucial for maximizing revenue. Extending Service hours to at least match the sales department. </a:t>
            </a:r>
          </a:p>
          <a:p>
            <a:pPr algn="l"/>
            <a:r>
              <a:rPr lang="en-US" b="0" i="0" dirty="0">
                <a:solidFill>
                  <a:srgbClr val="374151"/>
                </a:solidFill>
                <a:effectLst/>
                <a:latin typeface="Söhne"/>
              </a:rPr>
              <a:t>With the recent incorporation of Excel spreadsheets, a systematic approach involves regularly inputting our performance metrics to monitor changes. It is essential to establish a routine of reviewing repair orders every night, allowing us to identify potential upsell opportunities and refine our strategies to enhance overall financial performance. This proactive approach ensures that we stay on top of our numbers, optimize upselling efforts, and continually adapt to improve the financial health of the service department.</a:t>
            </a:r>
          </a:p>
          <a:p>
            <a:endParaRPr lang="en-US" dirty="0"/>
          </a:p>
        </p:txBody>
      </p:sp>
      <p:graphicFrame>
        <p:nvGraphicFramePr>
          <p:cNvPr id="7" name="Content Placeholder 6">
            <a:extLst>
              <a:ext uri="{FF2B5EF4-FFF2-40B4-BE49-F238E27FC236}">
                <a16:creationId xmlns:a16="http://schemas.microsoft.com/office/drawing/2014/main" id="{620C0CA8-BCCC-93A8-0B6F-5DA0B6136A14}"/>
              </a:ext>
            </a:extLst>
          </p:cNvPr>
          <p:cNvGraphicFramePr>
            <a:graphicFrameLocks noGrp="1"/>
          </p:cNvGraphicFramePr>
          <p:nvPr>
            <p:ph sz="half" idx="2"/>
            <p:extLst>
              <p:ext uri="{D42A27DB-BD31-4B8C-83A1-F6EECF244321}">
                <p14:modId xmlns:p14="http://schemas.microsoft.com/office/powerpoint/2010/main" val="290487418"/>
              </p:ext>
            </p:extLst>
          </p:nvPr>
        </p:nvGraphicFramePr>
        <p:xfrm>
          <a:off x="5772150" y="2409825"/>
          <a:ext cx="6238873" cy="2901992"/>
        </p:xfrm>
        <a:graphic>
          <a:graphicData uri="http://schemas.openxmlformats.org/drawingml/2006/table">
            <a:tbl>
              <a:tblPr/>
              <a:tblGrid>
                <a:gridCol w="1074295">
                  <a:extLst>
                    <a:ext uri="{9D8B030D-6E8A-4147-A177-3AD203B41FA5}">
                      <a16:colId xmlns:a16="http://schemas.microsoft.com/office/drawing/2014/main" val="835148647"/>
                    </a:ext>
                  </a:extLst>
                </a:gridCol>
                <a:gridCol w="1893679">
                  <a:extLst>
                    <a:ext uri="{9D8B030D-6E8A-4147-A177-3AD203B41FA5}">
                      <a16:colId xmlns:a16="http://schemas.microsoft.com/office/drawing/2014/main" val="2061791015"/>
                    </a:ext>
                  </a:extLst>
                </a:gridCol>
                <a:gridCol w="1365744">
                  <a:extLst>
                    <a:ext uri="{9D8B030D-6E8A-4147-A177-3AD203B41FA5}">
                      <a16:colId xmlns:a16="http://schemas.microsoft.com/office/drawing/2014/main" val="670986847"/>
                    </a:ext>
                  </a:extLst>
                </a:gridCol>
                <a:gridCol w="964055">
                  <a:extLst>
                    <a:ext uri="{9D8B030D-6E8A-4147-A177-3AD203B41FA5}">
                      <a16:colId xmlns:a16="http://schemas.microsoft.com/office/drawing/2014/main" val="14629815"/>
                    </a:ext>
                  </a:extLst>
                </a:gridCol>
                <a:gridCol w="941100">
                  <a:extLst>
                    <a:ext uri="{9D8B030D-6E8A-4147-A177-3AD203B41FA5}">
                      <a16:colId xmlns:a16="http://schemas.microsoft.com/office/drawing/2014/main" val="287109761"/>
                    </a:ext>
                  </a:extLst>
                </a:gridCol>
              </a:tblGrid>
              <a:tr h="199617">
                <a:tc gridSpan="5">
                  <a:txBody>
                    <a:bodyPr/>
                    <a:lstStyle/>
                    <a:p>
                      <a:pPr algn="ctr" fontAlgn="b"/>
                      <a:r>
                        <a:rPr lang="en-US" sz="2000" b="1" i="0" u="none" strike="noStrike" dirty="0">
                          <a:effectLst/>
                          <a:latin typeface="Arial" panose="020B0604020202020204" pitchFamily="34" charset="0"/>
                        </a:rPr>
                        <a:t>Service Department Profit Centering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2792633"/>
                  </a:ext>
                </a:extLst>
              </a:tr>
              <a:tr h="282068">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80829519"/>
                  </a:ext>
                </a:extLst>
              </a:tr>
              <a:tr h="379707">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1728616868"/>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53,948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850327852"/>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81478185"/>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52,176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96.72%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54439699"/>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97653981"/>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1232713"/>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43,141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79.97%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31590961"/>
                  </a:ext>
                </a:extLst>
              </a:tr>
              <a:tr h="19961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766054080"/>
                  </a:ext>
                </a:extLst>
              </a:tr>
              <a:tr h="19093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196754890"/>
                  </a:ext>
                </a:extLst>
              </a:tr>
              <a:tr h="19961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95,317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176.68%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015515658"/>
                  </a:ext>
                </a:extLst>
              </a:tr>
              <a:tr h="199617">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(41,369)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-76.68%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976765550"/>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5900"/>
            <a:ext cx="4184035" cy="4965700"/>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pPr algn="l"/>
            <a:r>
              <a:rPr lang="en-US" sz="2100" b="0" i="0" dirty="0">
                <a:solidFill>
                  <a:srgbClr val="374151"/>
                </a:solidFill>
                <a:effectLst/>
                <a:latin typeface="Söhne"/>
              </a:rPr>
              <a:t>Our current productivity levels are falling significantly short of the potential, especially among our 6.5 technicians, many of whom are not achieving the available hours for sale. The breakdown includes 2 quick service techs, 1 apprentice, and 2 technicians specializing in used cars. However, the latter category is facing reduced work due to a slowdown in used car sales.</a:t>
            </a:r>
          </a:p>
          <a:p>
            <a:pPr algn="l"/>
            <a:r>
              <a:rPr lang="en-US" sz="2100" b="0" i="0" dirty="0">
                <a:solidFill>
                  <a:srgbClr val="374151"/>
                </a:solidFill>
                <a:effectLst/>
                <a:latin typeface="Söhne"/>
              </a:rPr>
              <a:t>To address this issue, we are actively working on replenishing our used car inventory to provide more work for the technicians focused on that segment. Additionally, as parts shipments resume and service demand increases, we anticipate a positive shift in productivity.</a:t>
            </a:r>
          </a:p>
          <a:p>
            <a:pPr algn="l"/>
            <a:r>
              <a:rPr lang="en-US" sz="2100" b="0" i="0" dirty="0">
                <a:solidFill>
                  <a:srgbClr val="374151"/>
                </a:solidFill>
                <a:effectLst/>
                <a:latin typeface="Söhne"/>
              </a:rPr>
              <a:t>To enhance labor sales without resorting to discounts, we are considering a gradual increase of 0.3 hours at a time. Simultaneously, a detailed analysis of technician productivity is crucial. This involves monitoring factors such as breaks, smoking, and unauthorized phone usage during work hours. By addressing these issues, we aim to optimize the available hours for sale.</a:t>
            </a:r>
          </a:p>
          <a:p>
            <a:pPr algn="l"/>
            <a:r>
              <a:rPr lang="en-US" sz="2100" b="0" i="0" dirty="0">
                <a:solidFill>
                  <a:srgbClr val="374151"/>
                </a:solidFill>
                <a:effectLst/>
                <a:latin typeface="Söhne"/>
              </a:rPr>
              <a:t>Implementing a monthly review, we will assess the impact of these measures through the Service Inventory Analysis. Regularly inputting the updated data will allow us to track changes, identify areas of improvement, and realign our strategies accordingly. This systematic approach ensures continuous monitoring and adjustment to achieve and maintain optimal productivity levels in the service department.</a:t>
            </a:r>
          </a:p>
          <a:p>
            <a:endParaRPr lang="en-US" dirty="0"/>
          </a:p>
        </p:txBody>
      </p:sp>
      <p:graphicFrame>
        <p:nvGraphicFramePr>
          <p:cNvPr id="7" name="Content Placeholder 6">
            <a:extLst>
              <a:ext uri="{FF2B5EF4-FFF2-40B4-BE49-F238E27FC236}">
                <a16:creationId xmlns:a16="http://schemas.microsoft.com/office/drawing/2014/main" id="{1044C35E-3AAB-7B1E-FA7D-34437BE0A194}"/>
              </a:ext>
            </a:extLst>
          </p:cNvPr>
          <p:cNvGraphicFramePr>
            <a:graphicFrameLocks noGrp="1"/>
          </p:cNvGraphicFramePr>
          <p:nvPr>
            <p:ph sz="half" idx="2"/>
            <p:extLst>
              <p:ext uri="{D42A27DB-BD31-4B8C-83A1-F6EECF244321}">
                <p14:modId xmlns:p14="http://schemas.microsoft.com/office/powerpoint/2010/main" val="3192012608"/>
              </p:ext>
            </p:extLst>
          </p:nvPr>
        </p:nvGraphicFramePr>
        <p:xfrm>
          <a:off x="6095999" y="190503"/>
          <a:ext cx="5962649" cy="6518983"/>
        </p:xfrm>
        <a:graphic>
          <a:graphicData uri="http://schemas.openxmlformats.org/drawingml/2006/table">
            <a:tbl>
              <a:tblPr/>
              <a:tblGrid>
                <a:gridCol w="1121176">
                  <a:extLst>
                    <a:ext uri="{9D8B030D-6E8A-4147-A177-3AD203B41FA5}">
                      <a16:colId xmlns:a16="http://schemas.microsoft.com/office/drawing/2014/main" val="3098093235"/>
                    </a:ext>
                  </a:extLst>
                </a:gridCol>
                <a:gridCol w="972294">
                  <a:extLst>
                    <a:ext uri="{9D8B030D-6E8A-4147-A177-3AD203B41FA5}">
                      <a16:colId xmlns:a16="http://schemas.microsoft.com/office/drawing/2014/main" val="4119782016"/>
                    </a:ext>
                  </a:extLst>
                </a:gridCol>
                <a:gridCol w="946481">
                  <a:extLst>
                    <a:ext uri="{9D8B030D-6E8A-4147-A177-3AD203B41FA5}">
                      <a16:colId xmlns:a16="http://schemas.microsoft.com/office/drawing/2014/main" val="2618534184"/>
                    </a:ext>
                  </a:extLst>
                </a:gridCol>
                <a:gridCol w="275340">
                  <a:extLst>
                    <a:ext uri="{9D8B030D-6E8A-4147-A177-3AD203B41FA5}">
                      <a16:colId xmlns:a16="http://schemas.microsoft.com/office/drawing/2014/main" val="613839491"/>
                    </a:ext>
                  </a:extLst>
                </a:gridCol>
                <a:gridCol w="524869">
                  <a:extLst>
                    <a:ext uri="{9D8B030D-6E8A-4147-A177-3AD203B41FA5}">
                      <a16:colId xmlns:a16="http://schemas.microsoft.com/office/drawing/2014/main" val="3670203281"/>
                    </a:ext>
                  </a:extLst>
                </a:gridCol>
                <a:gridCol w="249527">
                  <a:extLst>
                    <a:ext uri="{9D8B030D-6E8A-4147-A177-3AD203B41FA5}">
                      <a16:colId xmlns:a16="http://schemas.microsoft.com/office/drawing/2014/main" val="4165674502"/>
                    </a:ext>
                  </a:extLst>
                </a:gridCol>
                <a:gridCol w="714162">
                  <a:extLst>
                    <a:ext uri="{9D8B030D-6E8A-4147-A177-3AD203B41FA5}">
                      <a16:colId xmlns:a16="http://schemas.microsoft.com/office/drawing/2014/main" val="3563909625"/>
                    </a:ext>
                  </a:extLst>
                </a:gridCol>
                <a:gridCol w="215111">
                  <a:extLst>
                    <a:ext uri="{9D8B030D-6E8A-4147-A177-3AD203B41FA5}">
                      <a16:colId xmlns:a16="http://schemas.microsoft.com/office/drawing/2014/main" val="3500360202"/>
                    </a:ext>
                  </a:extLst>
                </a:gridCol>
                <a:gridCol w="731372">
                  <a:extLst>
                    <a:ext uri="{9D8B030D-6E8A-4147-A177-3AD203B41FA5}">
                      <a16:colId xmlns:a16="http://schemas.microsoft.com/office/drawing/2014/main" val="2177156228"/>
                    </a:ext>
                  </a:extLst>
                </a:gridCol>
                <a:gridCol w="212317">
                  <a:extLst>
                    <a:ext uri="{9D8B030D-6E8A-4147-A177-3AD203B41FA5}">
                      <a16:colId xmlns:a16="http://schemas.microsoft.com/office/drawing/2014/main" val="679636665"/>
                    </a:ext>
                  </a:extLst>
                </a:gridCol>
              </a:tblGrid>
              <a:tr h="7545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3571442"/>
                  </a:ext>
                </a:extLst>
              </a:tr>
              <a:tr h="24145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gridSpan="7">
                  <a:txBody>
                    <a:bodyPr/>
                    <a:lstStyle/>
                    <a:p>
                      <a:pPr algn="ctr" fontAlgn="b"/>
                      <a:r>
                        <a:rPr lang="en-US" sz="1600" b="1" i="0" u="none" strike="noStrike" dirty="0">
                          <a:effectLst/>
                          <a:latin typeface="Arial" panose="020B0604020202020204" pitchFamily="34" charset="0"/>
                        </a:rPr>
                        <a:t>SERVICE INVENTORY ANALYSIS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98818994"/>
                  </a:ext>
                </a:extLst>
              </a:tr>
              <a:tr h="75454">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32564020"/>
                  </a:ext>
                </a:extLst>
              </a:tr>
              <a:tr h="45920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dirty="0">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10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10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60030527"/>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latin typeface="Arial" panose="020B0604020202020204" pitchFamily="34" charset="0"/>
                        </a:rPr>
                        <a:t> $                     28,245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dirty="0">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1000" b="0" i="0" u="none" strike="noStrike" dirty="0">
                          <a:effectLst/>
                          <a:latin typeface="Arial" panose="020B0604020202020204" pitchFamily="34" charset="0"/>
                        </a:rPr>
                        <a:t>171.00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latin typeface="Arial" panose="020B0604020202020204" pitchFamily="34" charset="0"/>
                        </a:rPr>
                        <a:t>165.2</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59696707"/>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latin typeface="Arial" panose="020B0604020202020204" pitchFamily="34" charset="0"/>
                        </a:rPr>
                        <a:t> $                       4,194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1000" b="0" i="0" u="none" strike="noStrike">
                          <a:effectLst/>
                          <a:latin typeface="Arial" panose="020B0604020202020204" pitchFamily="34" charset="0"/>
                        </a:rPr>
                        <a:t>171.00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dirty="0">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a:effectLst/>
                          <a:latin typeface="Arial" panose="020B0604020202020204" pitchFamily="34" charset="0"/>
                        </a:rPr>
                        <a:t>24.5</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94603891"/>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dirty="0">
                          <a:effectLst/>
                          <a:latin typeface="Arial" panose="020B0604020202020204" pitchFamily="34" charset="0"/>
                        </a:rPr>
                        <a:t> $                       7,009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1000" b="0" i="0" u="none" strike="noStrike">
                          <a:effectLst/>
                          <a:latin typeface="Arial" panose="020B0604020202020204" pitchFamily="34" charset="0"/>
                        </a:rPr>
                        <a:t>171.00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dirty="0">
                          <a:effectLst/>
                          <a:latin typeface="Arial" panose="020B0604020202020204" pitchFamily="34" charset="0"/>
                        </a:rPr>
                        <a:t>41.0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8114128"/>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                     14,031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dirty="0">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1000" b="0" i="0" u="none" strike="noStrike">
                          <a:effectLst/>
                          <a:latin typeface="Arial" panose="020B0604020202020204" pitchFamily="34" charset="0"/>
                        </a:rPr>
                        <a:t>78.32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dirty="0">
                          <a:effectLst/>
                          <a:latin typeface="Arial" panose="020B0604020202020204" pitchFamily="34" charset="0"/>
                        </a:rPr>
                        <a:t>179.1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99606105"/>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                     10,811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dirty="0">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1000" b="0" i="0" u="none" strike="noStrike" dirty="0">
                          <a:effectLst/>
                          <a:latin typeface="Arial" panose="020B0604020202020204" pitchFamily="34" charset="0"/>
                        </a:rPr>
                        <a:t>180.00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dirty="0">
                          <a:effectLst/>
                          <a:latin typeface="Arial" panose="020B0604020202020204" pitchFamily="34" charset="0"/>
                        </a:rPr>
                        <a:t>60.1</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31307119"/>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                       1,691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1000" b="0" i="0" u="none" strike="noStrike" dirty="0">
                          <a:effectLst/>
                          <a:latin typeface="Arial" panose="020B0604020202020204" pitchFamily="34" charset="0"/>
                        </a:rPr>
                        <a:t>180.00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dirty="0">
                          <a:effectLst/>
                          <a:latin typeface="Arial" panose="020B0604020202020204" pitchFamily="34" charset="0"/>
                        </a:rPr>
                        <a:t>9.4</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1689377"/>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                     65,981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0" i="0" u="none" strike="noStrike" dirty="0">
                          <a:effectLst/>
                          <a:latin typeface="Arial" panose="020B0604020202020204" pitchFamily="34" charset="0"/>
                        </a:rPr>
                        <a:t>479.3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91334524"/>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0131597"/>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1000" b="1" i="1" u="none" strike="noStrike" dirty="0">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03793080"/>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effectLst/>
                          <a:latin typeface="Arial" panose="020B0604020202020204" pitchFamily="34" charset="0"/>
                        </a:rPr>
                        <a:t> $                     65,981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479.30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dirty="0">
                          <a:effectLst/>
                          <a:latin typeface="Arial" panose="020B0604020202020204" pitchFamily="34" charset="0"/>
                        </a:rPr>
                        <a:t> $            137.66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01398941"/>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10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10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1000" b="0" i="0" u="none" strike="noStrike" dirty="0">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12446378"/>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14332099"/>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dirty="0">
                          <a:effectLst/>
                          <a:latin typeface="Arial" panose="020B0604020202020204" pitchFamily="34" charset="0"/>
                        </a:rPr>
                        <a:t>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1,144.0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1332210256"/>
                  </a:ext>
                </a:extLst>
              </a:tr>
              <a:tr h="45920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10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10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1000" b="0" i="0" u="none" strike="noStrike" dirty="0">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10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54006090"/>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2831498"/>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1,144.0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 $     137.66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dirty="0">
                          <a:effectLst/>
                          <a:latin typeface="Arial" panose="020B0604020202020204" pitchFamily="34" charset="0"/>
                        </a:rPr>
                        <a:t> $          157,486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000" b="0" i="0" u="none" strike="noStrike">
                          <a:effectLst/>
                          <a:latin typeface="Arial" panose="020B0604020202020204" pitchFamily="34" charset="0"/>
                        </a:rPr>
                        <a:t> $      196,857.42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17075691"/>
                  </a:ext>
                </a:extLst>
              </a:tr>
              <a:tr h="45920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10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10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1000" b="0" i="0" u="none" strike="noStrike" dirty="0">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1000" b="0" i="0" u="none" strike="noStrike" dirty="0">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1042908115"/>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80773165"/>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8">
                  <a:txBody>
                    <a:bodyPr/>
                    <a:lstStyle/>
                    <a:p>
                      <a:pPr algn="l" fontAlgn="b"/>
                      <a:r>
                        <a:rPr lang="en-US" sz="1000" b="0" i="0" u="none" strike="noStrike" dirty="0">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82311841"/>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06496542"/>
                  </a:ext>
                </a:extLst>
              </a:tr>
              <a:tr h="153069">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479.3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1,144.00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1000" b="0" i="0" u="none" strike="noStrike">
                          <a:effectLst/>
                          <a:latin typeface="Arial" panose="020B0604020202020204" pitchFamily="34" charset="0"/>
                        </a:rPr>
                        <a:t>41.90%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10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37859474"/>
                  </a:ext>
                </a:extLst>
              </a:tr>
              <a:tr h="3061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10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10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fontAlgn="t"/>
                      <a:r>
                        <a:rPr lang="en-US" sz="10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8336316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11300"/>
            <a:ext cx="7145866" cy="4894031"/>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Currently, we are significantly underutilizing the full potential of our facilities due to a shortage of technicians. With 18 bays available and only 6.5 techs, there’s a notable opportunity to hire an additional </a:t>
            </a:r>
            <a:r>
              <a:rPr lang="en-US" dirty="0">
                <a:solidFill>
                  <a:srgbClr val="221E1F"/>
                </a:solidFill>
                <a:latin typeface="Calibri" panose="020F0502020204030204" pitchFamily="34" charset="0"/>
              </a:rPr>
              <a:t>9</a:t>
            </a:r>
            <a:r>
              <a:rPr lang="en-US" sz="1800" b="0" i="0" u="none" strike="noStrike" baseline="0" dirty="0">
                <a:solidFill>
                  <a:srgbClr val="221E1F"/>
                </a:solidFill>
                <a:latin typeface="Calibri" panose="020F0502020204030204" pitchFamily="34" charset="0"/>
              </a:rPr>
              <a:t> techs to maximize the use of all bays. </a:t>
            </a:r>
          </a:p>
          <a:p>
            <a:r>
              <a:rPr lang="en-US" dirty="0">
                <a:solidFill>
                  <a:srgbClr val="221E1F"/>
                </a:solidFill>
                <a:latin typeface="Calibri" panose="020F0502020204030204" pitchFamily="34" charset="0"/>
              </a:rPr>
              <a:t>To address this shortage, we should actively promote tech job openings on various specialized websites catering to technicians. Establishing a presence at local community colleges can kickstart the recruitment process early and tap into a pool of potential candidates. Attending local job fairs is another effective strategy to connect with aspiring technicians. </a:t>
            </a:r>
          </a:p>
          <a:p>
            <a:r>
              <a:rPr lang="en-US" dirty="0">
                <a:solidFill>
                  <a:srgbClr val="221E1F"/>
                </a:solidFill>
                <a:latin typeface="Calibri" panose="020F0502020204030204" pitchFamily="34" charset="0"/>
              </a:rPr>
              <a:t>An innovative approach involves collaborating with tool supplier by offering a spiff and running a drawing out of their truck. This not only incentivizes the tool guy but also generates a collection of contact cards from local techs, expanding our potential candidate network. </a:t>
            </a:r>
          </a:p>
          <a:p>
            <a:r>
              <a:rPr lang="en-US" dirty="0">
                <a:solidFill>
                  <a:srgbClr val="221E1F"/>
                </a:solidFill>
                <a:latin typeface="Calibri" panose="020F0502020204030204" pitchFamily="34" charset="0"/>
              </a:rPr>
              <a:t>Furthermore, it’s crucial to enhance our dealership’s visibility and appeal to prospective techs. This can be achieved by marketing the unique advantages and opportunities we offer compared to other dealerships or independent shops. </a:t>
            </a:r>
          </a:p>
          <a:p>
            <a:r>
              <a:rPr lang="en-US" dirty="0">
                <a:solidFill>
                  <a:srgbClr val="221E1F"/>
                </a:solidFill>
                <a:latin typeface="Calibri" panose="020F0502020204030204" pitchFamily="34" charset="0"/>
              </a:rPr>
              <a:t>As we successfully bring in techs, the filling up of bays will serve as a tangible indicator that we are capitalizing on our facility’s potential and not missing out on potential labor sales. This comprehensive approach to recruitment and marketing will contribute to a more robust and fully utilized service department. </a:t>
            </a:r>
          </a:p>
          <a:p>
            <a:endParaRPr lang="en-US" dirty="0"/>
          </a:p>
        </p:txBody>
      </p:sp>
      <p:graphicFrame>
        <p:nvGraphicFramePr>
          <p:cNvPr id="7" name="Content Placeholder 6">
            <a:extLst>
              <a:ext uri="{FF2B5EF4-FFF2-40B4-BE49-F238E27FC236}">
                <a16:creationId xmlns:a16="http://schemas.microsoft.com/office/drawing/2014/main" id="{DEE89AEF-BB93-8CD4-B513-9030126B233B}"/>
              </a:ext>
            </a:extLst>
          </p:cNvPr>
          <p:cNvGraphicFramePr>
            <a:graphicFrameLocks noGrp="1"/>
          </p:cNvGraphicFramePr>
          <p:nvPr>
            <p:ph sz="half" idx="2"/>
            <p:extLst>
              <p:ext uri="{D42A27DB-BD31-4B8C-83A1-F6EECF244321}">
                <p14:modId xmlns:p14="http://schemas.microsoft.com/office/powerpoint/2010/main" val="796084356"/>
              </p:ext>
            </p:extLst>
          </p:nvPr>
        </p:nvGraphicFramePr>
        <p:xfrm>
          <a:off x="7950200" y="1130300"/>
          <a:ext cx="3848099" cy="5275032"/>
        </p:xfrm>
        <a:graphic>
          <a:graphicData uri="http://schemas.openxmlformats.org/drawingml/2006/table">
            <a:tbl>
              <a:tblPr/>
              <a:tblGrid>
                <a:gridCol w="780172">
                  <a:extLst>
                    <a:ext uri="{9D8B030D-6E8A-4147-A177-3AD203B41FA5}">
                      <a16:colId xmlns:a16="http://schemas.microsoft.com/office/drawing/2014/main" val="40491832"/>
                    </a:ext>
                  </a:extLst>
                </a:gridCol>
                <a:gridCol w="1102536">
                  <a:extLst>
                    <a:ext uri="{9D8B030D-6E8A-4147-A177-3AD203B41FA5}">
                      <a16:colId xmlns:a16="http://schemas.microsoft.com/office/drawing/2014/main" val="1928018261"/>
                    </a:ext>
                  </a:extLst>
                </a:gridCol>
                <a:gridCol w="997077">
                  <a:extLst>
                    <a:ext uri="{9D8B030D-6E8A-4147-A177-3AD203B41FA5}">
                      <a16:colId xmlns:a16="http://schemas.microsoft.com/office/drawing/2014/main" val="2175534141"/>
                    </a:ext>
                  </a:extLst>
                </a:gridCol>
                <a:gridCol w="613585">
                  <a:extLst>
                    <a:ext uri="{9D8B030D-6E8A-4147-A177-3AD203B41FA5}">
                      <a16:colId xmlns:a16="http://schemas.microsoft.com/office/drawing/2014/main" val="692771209"/>
                    </a:ext>
                  </a:extLst>
                </a:gridCol>
                <a:gridCol w="172571">
                  <a:extLst>
                    <a:ext uri="{9D8B030D-6E8A-4147-A177-3AD203B41FA5}">
                      <a16:colId xmlns:a16="http://schemas.microsoft.com/office/drawing/2014/main" val="2011256834"/>
                    </a:ext>
                  </a:extLst>
                </a:gridCol>
                <a:gridCol w="182158">
                  <a:extLst>
                    <a:ext uri="{9D8B030D-6E8A-4147-A177-3AD203B41FA5}">
                      <a16:colId xmlns:a16="http://schemas.microsoft.com/office/drawing/2014/main" val="2203800643"/>
                    </a:ext>
                  </a:extLst>
                </a:gridCol>
              </a:tblGrid>
              <a:tr h="226483">
                <a:tc gridSpan="6">
                  <a:txBody>
                    <a:bodyPr/>
                    <a:lstStyle/>
                    <a:p>
                      <a:pPr algn="ctr" fontAlgn="b"/>
                      <a:r>
                        <a:rPr lang="en-US" sz="9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8330233"/>
                  </a:ext>
                </a:extLst>
              </a:tr>
              <a:tr h="217048">
                <a:tc>
                  <a:txBody>
                    <a:bodyPr/>
                    <a:lstStyle/>
                    <a:p>
                      <a:pPr algn="l" fontAlgn="b"/>
                      <a:r>
                        <a:rPr lang="en-US" sz="9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79929828"/>
                  </a:ext>
                </a:extLst>
              </a:tr>
              <a:tr h="23592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803890358"/>
                  </a:ext>
                </a:extLst>
              </a:tr>
              <a:tr h="235920">
                <a:tc>
                  <a:txBody>
                    <a:bodyPr/>
                    <a:lstStyle/>
                    <a:p>
                      <a:pPr algn="l" fontAlgn="b"/>
                      <a:r>
                        <a:rPr lang="en-US" sz="9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51880239"/>
                  </a:ext>
                </a:extLst>
              </a:tr>
              <a:tr h="23592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68057025"/>
                  </a:ext>
                </a:extLst>
              </a:tr>
              <a:tr h="235920">
                <a:tc>
                  <a:txBody>
                    <a:bodyPr/>
                    <a:lstStyle/>
                    <a:p>
                      <a:pPr algn="l" fontAlgn="b"/>
                      <a:r>
                        <a:rPr lang="en-US" sz="9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11852585"/>
                  </a:ext>
                </a:extLst>
              </a:tr>
              <a:tr h="353882">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061286212"/>
                  </a:ext>
                </a:extLst>
              </a:tr>
              <a:tr h="235920">
                <a:tc>
                  <a:txBody>
                    <a:bodyPr/>
                    <a:lstStyle/>
                    <a:p>
                      <a:pPr algn="l" fontAlgn="b"/>
                      <a:r>
                        <a:rPr lang="en-US" sz="9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137.66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625079928"/>
                  </a:ext>
                </a:extLst>
              </a:tr>
              <a:tr h="23592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49926815"/>
                  </a:ext>
                </a:extLst>
              </a:tr>
              <a:tr h="490715">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545,144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21041812"/>
                  </a:ext>
                </a:extLst>
              </a:tr>
              <a:tr h="226483">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568997345"/>
                  </a:ext>
                </a:extLst>
              </a:tr>
              <a:tr h="254794">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92822904"/>
                  </a:ext>
                </a:extLst>
              </a:tr>
              <a:tr h="217048">
                <a:tc gridSpan="6">
                  <a:txBody>
                    <a:bodyPr/>
                    <a:lstStyle/>
                    <a:p>
                      <a:pPr algn="ctr" fontAlgn="b"/>
                      <a:r>
                        <a:rPr lang="en-US" sz="9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311777"/>
                  </a:ext>
                </a:extLst>
              </a:tr>
              <a:tr h="207610">
                <a:tc>
                  <a:txBody>
                    <a:bodyPr/>
                    <a:lstStyle/>
                    <a:p>
                      <a:pPr algn="l" fontAlgn="b"/>
                      <a:r>
                        <a:rPr lang="en-US" sz="9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65,981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96515812"/>
                  </a:ext>
                </a:extLst>
              </a:tr>
              <a:tr h="245359">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1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347962307"/>
                  </a:ext>
                </a:extLst>
              </a:tr>
              <a:tr h="217048">
                <a:tc>
                  <a:txBody>
                    <a:bodyPr/>
                    <a:lstStyle/>
                    <a:p>
                      <a:pPr algn="l" fontAlgn="b"/>
                      <a:r>
                        <a:rPr lang="en-US" sz="9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           545,144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750781806"/>
                  </a:ext>
                </a:extLst>
              </a:tr>
              <a:tr h="20761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73190729"/>
                  </a:ext>
                </a:extLst>
              </a:tr>
              <a:tr h="270863">
                <a:tc>
                  <a:txBody>
                    <a:bodyPr/>
                    <a:lstStyle/>
                    <a:p>
                      <a:pPr algn="l" fontAlgn="b"/>
                      <a:r>
                        <a:rPr lang="en-US" sz="9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900" b="0" i="0" u="none" strike="noStrike">
                          <a:effectLst/>
                          <a:latin typeface="Arial" panose="020B0604020202020204" pitchFamily="34" charset="0"/>
                        </a:rPr>
                        <a:t>12.10%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86803919"/>
                  </a:ext>
                </a:extLst>
              </a:tr>
              <a:tr h="207610">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892616651"/>
                  </a:ext>
                </a:extLst>
              </a:tr>
              <a:tr h="217048">
                <a:tc>
                  <a:txBody>
                    <a:bodyPr/>
                    <a:lstStyle/>
                    <a:p>
                      <a:pPr algn="l" fontAlgn="b"/>
                      <a:r>
                        <a:rPr lang="en-US" sz="9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464151858"/>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10000"/>
          </a:bodyPr>
          <a:lstStyle/>
          <a:p>
            <a:br>
              <a:rPr lang="en-US" dirty="0"/>
            </a:br>
            <a:r>
              <a:rPr lang="en-US" b="0" i="0" dirty="0">
                <a:solidFill>
                  <a:srgbClr val="374151"/>
                </a:solidFill>
                <a:effectLst/>
                <a:latin typeface="Söhne"/>
              </a:rPr>
              <a:t>Following discussions with my Service Manager about Repair Order Analysis, we've recognized a high volume of single-line ROs, primarily Lube, Oil, and Filter (L.O.F.) services. There's untapped potential for up-sells, particularly with 58% of serviced vehicles being older than 2018. To boost revenue, we should focus on multi-point inspections during L.O.F. appointments. Additionally, our Effective Labor Rate (ELR) at $139.10 suggests potential underpricing, and diversifying services beyond L.O.F. will enhance ELR. To attract a broader clientele, we need to advertise our capability to service any vehicle brand and emphasize simultaneous oil change and recommended maintenance up-sells.</a:t>
            </a:r>
            <a:endParaRPr lang="en-US" dirty="0"/>
          </a:p>
        </p:txBody>
      </p:sp>
      <p:sp>
        <p:nvSpPr>
          <p:cNvPr id="9" name="Content Placeholder 8">
            <a:extLst>
              <a:ext uri="{FF2B5EF4-FFF2-40B4-BE49-F238E27FC236}">
                <a16:creationId xmlns:a16="http://schemas.microsoft.com/office/drawing/2014/main" id="{AB8A3325-DBF6-A18F-5B36-A9345CE4CC98}"/>
              </a:ext>
            </a:extLst>
          </p:cNvPr>
          <p:cNvSpPr>
            <a:spLocks noGrp="1"/>
          </p:cNvSpPr>
          <p:nvPr>
            <p:ph sz="half" idx="2"/>
          </p:nvPr>
        </p:nvSpPr>
        <p:spPr>
          <a:xfrm>
            <a:off x="6096000" y="2160589"/>
            <a:ext cx="4184034" cy="3880773"/>
          </a:xfrm>
        </p:spPr>
        <p:txBody>
          <a:bodyPr>
            <a:normAutofit fontScale="85000" lnSpcReduction="10000"/>
          </a:bodyPr>
          <a:lstStyle/>
          <a:p>
            <a:endParaRPr lang="en-US"/>
          </a:p>
        </p:txBody>
      </p:sp>
      <p:pic>
        <p:nvPicPr>
          <p:cNvPr id="11" name="Picture 10">
            <a:extLst>
              <a:ext uri="{FF2B5EF4-FFF2-40B4-BE49-F238E27FC236}">
                <a16:creationId xmlns:a16="http://schemas.microsoft.com/office/drawing/2014/main" id="{699BDBA8-14D3-F753-439C-7A2E3D89B364}"/>
              </a:ext>
            </a:extLst>
          </p:cNvPr>
          <p:cNvPicPr>
            <a:picLocks noChangeAspect="1"/>
          </p:cNvPicPr>
          <p:nvPr/>
        </p:nvPicPr>
        <p:blipFill>
          <a:blip r:embed="rId2"/>
          <a:stretch>
            <a:fillRect/>
          </a:stretch>
        </p:blipFill>
        <p:spPr>
          <a:xfrm>
            <a:off x="6096000" y="1059786"/>
            <a:ext cx="5762625" cy="498157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a:t>
            </a:r>
            <a:r>
              <a:rPr lang="en-US" sz="2400" b="1" dirty="0"/>
              <a:t>STRENGTHS</a:t>
            </a:r>
            <a:r>
              <a:rPr lang="en-US" dirty="0"/>
              <a:t> </a:t>
            </a:r>
          </a:p>
          <a:p>
            <a:r>
              <a:rPr lang="en-US" dirty="0"/>
              <a:t>Gross Percent of Sales is high</a:t>
            </a:r>
          </a:p>
          <a:p>
            <a:r>
              <a:rPr lang="en-US" dirty="0"/>
              <a:t>18 bays </a:t>
            </a:r>
          </a:p>
          <a:p>
            <a:r>
              <a:rPr lang="en-US" dirty="0"/>
              <a:t> Multi-point inspections on every car brought into service </a:t>
            </a:r>
          </a:p>
          <a:p>
            <a:r>
              <a:rPr lang="en-US" dirty="0"/>
              <a:t>Competitive shop labor</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a:t>
            </a:r>
            <a:r>
              <a:rPr lang="en-US" sz="2400" b="1" dirty="0"/>
              <a:t>WEAKNESS</a:t>
            </a:r>
          </a:p>
          <a:p>
            <a:r>
              <a:rPr lang="en-US" dirty="0"/>
              <a:t>Not enough techs</a:t>
            </a:r>
          </a:p>
          <a:p>
            <a:r>
              <a:rPr lang="en-US" dirty="0"/>
              <a:t>Not profitable </a:t>
            </a:r>
          </a:p>
          <a:p>
            <a:r>
              <a:rPr lang="en-US" dirty="0"/>
              <a:t>ELR is low </a:t>
            </a:r>
          </a:p>
          <a:p>
            <a:r>
              <a:rPr lang="en-US" dirty="0"/>
              <a:t>1 line RO’s </a:t>
            </a:r>
          </a:p>
          <a:p>
            <a:r>
              <a:rPr lang="en-US" dirty="0"/>
              <a:t>Service hours don’t match Sales hours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1694</TotalTime>
  <Words>2275</Words>
  <Application>Microsoft Office PowerPoint</Application>
  <PresentationFormat>Widescreen</PresentationFormat>
  <Paragraphs>510</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Söhne</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                          </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Chris Nielsen</cp:lastModifiedBy>
  <cp:revision>19</cp:revision>
  <dcterms:created xsi:type="dcterms:W3CDTF">2022-12-04T13:10:55Z</dcterms:created>
  <dcterms:modified xsi:type="dcterms:W3CDTF">2024-01-04T21:46:56Z</dcterms:modified>
</cp:coreProperties>
</file>