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60"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6" d="100"/>
          <a:sy n="116" d="100"/>
        </p:scale>
        <p:origin x="-390" y="-114"/>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3" name="Rectangle 22"/>
          <p:cNvSpPr/>
          <p:nvPr/>
        </p:nvSpPr>
        <p:spPr>
          <a:xfrm flipV="1">
            <a:off x="7213577" y="3810001"/>
            <a:ext cx="4978425"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Rectangle 23"/>
          <p:cNvSpPr/>
          <p:nvPr/>
        </p:nvSpPr>
        <p:spPr>
          <a:xfrm flipV="1">
            <a:off x="7213601" y="3897010"/>
            <a:ext cx="49784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Rectangle 24"/>
          <p:cNvSpPr/>
          <p:nvPr/>
        </p:nvSpPr>
        <p:spPr>
          <a:xfrm flipV="1">
            <a:off x="7213601" y="4115167"/>
            <a:ext cx="49784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Rectangle 25"/>
          <p:cNvSpPr/>
          <p:nvPr/>
        </p:nvSpPr>
        <p:spPr>
          <a:xfrm flipV="1">
            <a:off x="7213600" y="4164403"/>
            <a:ext cx="262128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Rectangle 26"/>
          <p:cNvSpPr/>
          <p:nvPr/>
        </p:nvSpPr>
        <p:spPr>
          <a:xfrm flipV="1">
            <a:off x="7213600" y="4199572"/>
            <a:ext cx="262128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Rounded Rectangle 29"/>
          <p:cNvSpPr/>
          <p:nvPr/>
        </p:nvSpPr>
        <p:spPr bwMode="white">
          <a:xfrm>
            <a:off x="7213600" y="3962400"/>
            <a:ext cx="408432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Rounded Rectangle 30"/>
          <p:cNvSpPr/>
          <p:nvPr/>
        </p:nvSpPr>
        <p:spPr bwMode="white">
          <a:xfrm>
            <a:off x="9835343" y="4060983"/>
            <a:ext cx="21336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Rectangle 6"/>
          <p:cNvSpPr/>
          <p:nvPr/>
        </p:nvSpPr>
        <p:spPr>
          <a:xfrm>
            <a:off x="1" y="3649662"/>
            <a:ext cx="12192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 y="3675528"/>
            <a:ext cx="12192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flipV="1">
            <a:off x="8552068" y="3643090"/>
            <a:ext cx="3639933"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a:xfrm>
            <a:off x="0" y="0"/>
            <a:ext cx="12192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609600" y="2401888"/>
            <a:ext cx="11277600" cy="1470025"/>
          </a:xfrm>
        </p:spPr>
        <p:txBody>
          <a:bodyPr anchor="b"/>
          <a:lstStyle>
            <a:lvl1pPr>
              <a:defRPr sz="4400">
                <a:solidFill>
                  <a:schemeClr val="bg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609600" y="3899938"/>
            <a:ext cx="6604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8940800" y="4206240"/>
            <a:ext cx="1280160" cy="457200"/>
          </a:xfrm>
        </p:spPr>
        <p:txBody>
          <a:bodyPr/>
          <a:lstStyle/>
          <a:p>
            <a:fld id="{B61BEF0D-F0BB-DE4B-95CE-6DB70DBA9567}" type="datetimeFigureOut">
              <a:rPr lang="en-US" smtClean="0"/>
              <a:pPr/>
              <a:t>1/29/2024</a:t>
            </a:fld>
            <a:endParaRPr lang="en-US" dirty="0"/>
          </a:p>
        </p:txBody>
      </p:sp>
      <p:sp>
        <p:nvSpPr>
          <p:cNvPr id="17" name="Footer Placeholder 16"/>
          <p:cNvSpPr>
            <a:spLocks noGrp="1"/>
          </p:cNvSpPr>
          <p:nvPr>
            <p:ph type="ftr" sz="quarter" idx="11"/>
          </p:nvPr>
        </p:nvSpPr>
        <p:spPr>
          <a:xfrm>
            <a:off x="7213600" y="4205288"/>
            <a:ext cx="1727200" cy="457200"/>
          </a:xfrm>
        </p:spPr>
        <p:txBody>
          <a:bodyPr/>
          <a:lstStyle/>
          <a:p>
            <a:endParaRPr lang="en-US" dirty="0"/>
          </a:p>
        </p:txBody>
      </p:sp>
      <p:sp>
        <p:nvSpPr>
          <p:cNvPr id="29" name="Slide Number Placeholder 28"/>
          <p:cNvSpPr>
            <a:spLocks noGrp="1"/>
          </p:cNvSpPr>
          <p:nvPr>
            <p:ph type="sldNum" sz="quarter" idx="12"/>
          </p:nvPr>
        </p:nvSpPr>
        <p:spPr>
          <a:xfrm>
            <a:off x="11093451" y="1136"/>
            <a:ext cx="996949" cy="365760"/>
          </a:xfrm>
        </p:spPr>
        <p:txBody>
          <a:bodyPr/>
          <a:lstStyle>
            <a:lvl1pPr algn="r">
              <a:defRPr sz="1800">
                <a:solidFill>
                  <a:schemeClr val="bg1"/>
                </a:solidFill>
              </a:defRPr>
            </a:lvl1pPr>
          </a:lstStyle>
          <a:p>
            <a:fld id="{D57F1E4F-1CFF-5643-939E-217C01CDF56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5C6B4A9-1611-4792-9094-5F34BCA07E0B}" type="datetimeFigureOut">
              <a:rPr lang="en-US" smtClean="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1143000"/>
            <a:ext cx="2540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1143000"/>
            <a:ext cx="83312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981201"/>
            <a:ext cx="103632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63084" y="3367088"/>
            <a:ext cx="103632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609600" y="2249425"/>
            <a:ext cx="53848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2249425"/>
            <a:ext cx="53848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B712588-04B1-427B-82EE-E8DB90309F08}" type="datetimeFigureOut">
              <a:rPr lang="en-US" smtClean="0"/>
              <a:pPr/>
              <a:t>1/29/2024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8000" y="1143000"/>
            <a:ext cx="11176000" cy="1069848"/>
          </a:xfrm>
        </p:spPr>
        <p:txBody>
          <a:bodyPr anchor="ctr"/>
          <a:lstStyle>
            <a:lvl1pPr>
              <a:defRPr sz="4000" b="0" i="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08000" y="2244970"/>
            <a:ext cx="5388864"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294968" y="2244970"/>
            <a:ext cx="5389033"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508000" y="2708519"/>
            <a:ext cx="5388864"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291073" y="2708519"/>
            <a:ext cx="5389033"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Date Placeholder 25"/>
          <p:cNvSpPr>
            <a:spLocks noGrp="1"/>
          </p:cNvSpPr>
          <p:nvPr>
            <p:ph type="dt" sz="half" idx="10"/>
          </p:nvPr>
        </p:nvSpPr>
        <p:spPr/>
        <p:txBody>
          <a:bodyPr rtlCol="0"/>
          <a:lstStyle/>
          <a:p>
            <a:fld id="{B61BEF0D-F0BB-DE4B-95CE-6DB70DBA9567}" type="datetimeFigureOut">
              <a:rPr lang="en-US" smtClean="0"/>
              <a:pPr/>
              <a:t>1/29/2024</a:t>
            </a:fld>
            <a:endParaRPr lang="en-US" dirty="0"/>
          </a:p>
        </p:txBody>
      </p:sp>
      <p:sp>
        <p:nvSpPr>
          <p:cNvPr id="27" name="Slide Number Placeholder 26"/>
          <p:cNvSpPr>
            <a:spLocks noGrp="1"/>
          </p:cNvSpPr>
          <p:nvPr>
            <p:ph type="sldNum" sz="quarter" idx="11"/>
          </p:nvPr>
        </p:nvSpPr>
        <p:spPr/>
        <p:txBody>
          <a:bodyPr rtlCol="0"/>
          <a:lstStyle/>
          <a:p>
            <a:fld id="{D57F1E4F-1CFF-5643-939E-217C01CDF565}" type="slidenum">
              <a:rPr lang="en-US" smtClean="0"/>
              <a:pPr/>
              <a:t>‹#›</a:t>
            </a:fld>
            <a:endParaRPr lang="en-US" dirty="0"/>
          </a:p>
        </p:txBody>
      </p:sp>
      <p:sp>
        <p:nvSpPr>
          <p:cNvPr id="28" name="Footer Placeholder 27"/>
          <p:cNvSpPr>
            <a:spLocks noGrp="1"/>
          </p:cNvSpPr>
          <p:nvPr>
            <p:ph type="ftr" sz="quarter" idx="12"/>
          </p:nvPr>
        </p:nvSpPr>
        <p:spPr/>
        <p:txBody>
          <a:bodyPr rtlCol="0"/>
          <a:lstStyle/>
          <a:p>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1143000"/>
            <a:ext cx="10972800" cy="1069848"/>
          </a:xfrm>
        </p:spPr>
        <p:txBody>
          <a:bodyPr anchor="ctr"/>
          <a:lstStyle>
            <a:lvl1pPr>
              <a:defRPr sz="4000">
                <a:solidFill>
                  <a:schemeClr val="tx2"/>
                </a:solidFill>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a:xfrm>
            <a:off x="8778240" y="612648"/>
            <a:ext cx="1276352" cy="457200"/>
          </a:xfrm>
        </p:spPr>
        <p:txBody>
          <a:bodyPr/>
          <a:lstStyle/>
          <a:p>
            <a:fld id="{B61BEF0D-F0BB-DE4B-95CE-6DB70DBA9567}" type="datetimeFigureOut">
              <a:rPr lang="en-US" smtClean="0"/>
              <a:pPr/>
              <a:t>1/29/2024</a:t>
            </a:fld>
            <a:endParaRPr lang="en-US" dirty="0"/>
          </a:p>
        </p:txBody>
      </p:sp>
      <p:sp>
        <p:nvSpPr>
          <p:cNvPr id="4" name="Footer Placeholder 3"/>
          <p:cNvSpPr>
            <a:spLocks noGrp="1"/>
          </p:cNvSpPr>
          <p:nvPr>
            <p:ph type="ftr" sz="quarter" idx="11"/>
          </p:nvPr>
        </p:nvSpPr>
        <p:spPr>
          <a:xfrm>
            <a:off x="7010400" y="612648"/>
            <a:ext cx="1767840" cy="457200"/>
          </a:xfrm>
        </p:spPr>
        <p:txBody>
          <a:bodyPr/>
          <a:lstStyle/>
          <a:p>
            <a:endParaRPr lang="en-US" dirty="0"/>
          </a:p>
        </p:txBody>
      </p:sp>
      <p:sp>
        <p:nvSpPr>
          <p:cNvPr id="5" name="Slide Number Placeholder 4"/>
          <p:cNvSpPr>
            <a:spLocks noGrp="1"/>
          </p:cNvSpPr>
          <p:nvPr>
            <p:ph type="sldNum" sz="quarter" idx="12"/>
          </p:nvPr>
        </p:nvSpPr>
        <p:spPr>
          <a:xfrm>
            <a:off x="10899648" y="2272"/>
            <a:ext cx="1016000" cy="365760"/>
          </a:xfrm>
        </p:spPr>
        <p:txBody>
          <a:bodyPr/>
          <a:lstStyle/>
          <a:p>
            <a:fld id="{D57F1E4F-1CFF-5643-939E-217C01CDF56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37995" y="1101970"/>
            <a:ext cx="4511040" cy="877824"/>
          </a:xfrm>
        </p:spPr>
        <p:txBody>
          <a:bodyPr anchor="b"/>
          <a:lstStyle>
            <a:lvl1pPr algn="l">
              <a:buNone/>
              <a:defRPr sz="1800" b="1"/>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7137995" y="2010727"/>
            <a:ext cx="451104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203200" y="776287"/>
            <a:ext cx="6803136"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42A54C80-263E-416B-A8E0-580EDEADCBDC}" type="datetimeFigureOut">
              <a:rPr lang="en-US" smtClean="0"/>
              <a:pPr/>
              <a:t>1/29/2024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253913" y="1109161"/>
            <a:ext cx="782404" cy="4681637"/>
          </a:xfrm>
        </p:spPr>
        <p:txBody>
          <a:bodyPr vert="vert270" lIns="45720" tIns="0" rIns="45720" anchor="t"/>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538228" y="1143000"/>
            <a:ext cx="6096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8117924" y="3274309"/>
            <a:ext cx="34544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1/29/2024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Rectangle 27"/>
          <p:cNvSpPr/>
          <p:nvPr/>
        </p:nvSpPr>
        <p:spPr>
          <a:xfrm>
            <a:off x="1" y="366819"/>
            <a:ext cx="12192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Rectangle 28"/>
          <p:cNvSpPr/>
          <p:nvPr/>
        </p:nvSpPr>
        <p:spPr>
          <a:xfrm>
            <a:off x="0" y="-1"/>
            <a:ext cx="12192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Rectangle 29"/>
          <p:cNvSpPr/>
          <p:nvPr/>
        </p:nvSpPr>
        <p:spPr>
          <a:xfrm>
            <a:off x="1" y="308277"/>
            <a:ext cx="12192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Rectangle 30"/>
          <p:cNvSpPr/>
          <p:nvPr/>
        </p:nvSpPr>
        <p:spPr>
          <a:xfrm flipV="1">
            <a:off x="7213577" y="360247"/>
            <a:ext cx="4978425"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flipV="1">
            <a:off x="7213601" y="440113"/>
            <a:ext cx="49784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Rounded Rectangle 32"/>
          <p:cNvSpPr/>
          <p:nvPr/>
        </p:nvSpPr>
        <p:spPr bwMode="white">
          <a:xfrm>
            <a:off x="7209785" y="497504"/>
            <a:ext cx="408432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Rounded Rectangle 33"/>
          <p:cNvSpPr/>
          <p:nvPr/>
        </p:nvSpPr>
        <p:spPr bwMode="white">
          <a:xfrm>
            <a:off x="9831528" y="588943"/>
            <a:ext cx="21336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Rectangle 34"/>
          <p:cNvSpPr/>
          <p:nvPr/>
        </p:nvSpPr>
        <p:spPr bwMode="invGray">
          <a:xfrm>
            <a:off x="12113288" y="-2001"/>
            <a:ext cx="76835"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Rectangle 35"/>
          <p:cNvSpPr/>
          <p:nvPr/>
        </p:nvSpPr>
        <p:spPr bwMode="invGray">
          <a:xfrm>
            <a:off x="12059308" y="-2001"/>
            <a:ext cx="3657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Rectangle 36"/>
          <p:cNvSpPr/>
          <p:nvPr/>
        </p:nvSpPr>
        <p:spPr bwMode="invGray">
          <a:xfrm>
            <a:off x="12033904" y="-2001"/>
            <a:ext cx="12192"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Rectangle 37"/>
          <p:cNvSpPr/>
          <p:nvPr/>
        </p:nvSpPr>
        <p:spPr bwMode="invGray">
          <a:xfrm>
            <a:off x="11967231" y="-2001"/>
            <a:ext cx="36576"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Rectangle 38"/>
          <p:cNvSpPr/>
          <p:nvPr/>
        </p:nvSpPr>
        <p:spPr bwMode="invGray">
          <a:xfrm>
            <a:off x="11887569" y="380"/>
            <a:ext cx="73152"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Rectangle 39"/>
          <p:cNvSpPr/>
          <p:nvPr/>
        </p:nvSpPr>
        <p:spPr bwMode="invGray">
          <a:xfrm>
            <a:off x="11831300" y="380"/>
            <a:ext cx="12192"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Title Placeholder 21"/>
          <p:cNvSpPr>
            <a:spLocks noGrp="1"/>
          </p:cNvSpPr>
          <p:nvPr>
            <p:ph type="title"/>
          </p:nvPr>
        </p:nvSpPr>
        <p:spPr>
          <a:xfrm>
            <a:off x="609600" y="1143000"/>
            <a:ext cx="10972800" cy="10668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09600" y="2249424"/>
            <a:ext cx="10972800" cy="432511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8782048" y="612648"/>
            <a:ext cx="1276352" cy="457200"/>
          </a:xfrm>
          <a:prstGeom prst="rect">
            <a:avLst/>
          </a:prstGeom>
        </p:spPr>
        <p:txBody>
          <a:bodyPr vert="horz"/>
          <a:lstStyle>
            <a:lvl1pPr algn="l" eaLnBrk="1" latinLnBrk="0" hangingPunct="1">
              <a:defRPr kumimoji="0" sz="800">
                <a:solidFill>
                  <a:schemeClr val="accent2"/>
                </a:solidFill>
              </a:defRPr>
            </a:lvl1pPr>
          </a:lstStyle>
          <a:p>
            <a:fld id="{B61BEF0D-F0BB-DE4B-95CE-6DB70DBA9567}" type="datetimeFigureOut">
              <a:rPr lang="en-US" smtClean="0"/>
              <a:pPr/>
              <a:t>1/29/2024</a:t>
            </a:fld>
            <a:endParaRPr lang="en-US" dirty="0"/>
          </a:p>
        </p:txBody>
      </p:sp>
      <p:sp>
        <p:nvSpPr>
          <p:cNvPr id="3" name="Footer Placeholder 2"/>
          <p:cNvSpPr>
            <a:spLocks noGrp="1"/>
          </p:cNvSpPr>
          <p:nvPr>
            <p:ph type="ftr" sz="quarter" idx="3"/>
          </p:nvPr>
        </p:nvSpPr>
        <p:spPr>
          <a:xfrm>
            <a:off x="7010400" y="612648"/>
            <a:ext cx="1767840" cy="457200"/>
          </a:xfrm>
          <a:prstGeom prst="rect">
            <a:avLst/>
          </a:prstGeom>
        </p:spPr>
        <p:txBody>
          <a:bodyPr vert="horz"/>
          <a:lstStyle>
            <a:lvl1pPr algn="r" eaLnBrk="1" latinLnBrk="0" hangingPunct="1">
              <a:defRPr kumimoji="0" sz="800">
                <a:solidFill>
                  <a:schemeClr val="accent2"/>
                </a:solidFill>
              </a:defRPr>
            </a:lvl1pPr>
          </a:lstStyle>
          <a:p>
            <a:endParaRPr lang="en-US" dirty="0"/>
          </a:p>
        </p:txBody>
      </p:sp>
      <p:sp>
        <p:nvSpPr>
          <p:cNvPr id="23" name="Slide Number Placeholder 22"/>
          <p:cNvSpPr>
            <a:spLocks noGrp="1"/>
          </p:cNvSpPr>
          <p:nvPr>
            <p:ph type="sldNum" sz="quarter" idx="4"/>
          </p:nvPr>
        </p:nvSpPr>
        <p:spPr>
          <a:xfrm>
            <a:off x="10899648" y="2272"/>
            <a:ext cx="1016000" cy="365760"/>
          </a:xfrm>
          <a:prstGeom prst="rect">
            <a:avLst/>
          </a:prstGeom>
        </p:spPr>
        <p:txBody>
          <a:bodyPr vert="horz" anchor="b"/>
          <a:lstStyle>
            <a:lvl1pPr algn="r" eaLnBrk="1" latinLnBrk="0" hangingPunct="1">
              <a:defRPr kumimoji="0" sz="1800">
                <a:solidFill>
                  <a:srgbClr val="FFFFFF"/>
                </a:solidFill>
              </a:defRPr>
            </a:lvl1pPr>
          </a:lstStyle>
          <a:p>
            <a:fld id="{D57F1E4F-1CFF-5643-939E-217C01CDF565}"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861" r:id="rId1"/>
    <p:sldLayoutId id="2147483862" r:id="rId2"/>
    <p:sldLayoutId id="2147483863"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smtClean="0"/>
              <a:t>Great Lakes Toyota</a:t>
            </a:r>
          </a:p>
          <a:p>
            <a:pPr algn="ctr"/>
            <a:r>
              <a:rPr lang="en-US" sz="3200" dirty="0" smtClean="0"/>
              <a:t>N432- Elijah </a:t>
            </a:r>
            <a:r>
              <a:rPr lang="en-US" sz="3200" dirty="0" err="1" smtClean="0"/>
              <a:t>Camara</a:t>
            </a:r>
            <a:endParaRPr lang="en-US" sz="3200" dirty="0"/>
          </a:p>
        </p:txBody>
      </p:sp>
    </p:spTree>
    <p:extLst>
      <p:ext uri="{BB962C8B-B14F-4D97-AF65-F5344CB8AC3E}">
        <p14:creationId xmlns=""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sz="1800" dirty="0" smtClean="0"/>
              <a:t>Add more service bays</a:t>
            </a:r>
          </a:p>
          <a:p>
            <a:r>
              <a:rPr lang="en-US" sz="1800" dirty="0" smtClean="0"/>
              <a:t>Marketing our express service for competitive jobs</a:t>
            </a:r>
          </a:p>
          <a:p>
            <a:r>
              <a:rPr lang="en-US" sz="1800" dirty="0" smtClean="0"/>
              <a:t>Increase our ELR by $15</a:t>
            </a:r>
          </a:p>
          <a:p>
            <a:endParaRPr lang="en-US" dirty="0" smtClean="0"/>
          </a:p>
          <a:p>
            <a:endParaRPr lang="en-US" dirty="0" smtClean="0"/>
          </a:p>
          <a:p>
            <a:endParaRPr lang="en-US" dirty="0"/>
          </a:p>
          <a:p>
            <a:endParaRPr lang="en-US" dirty="0"/>
          </a:p>
        </p:txBody>
      </p:sp>
    </p:spTree>
    <p:extLst>
      <p:ext uri="{BB962C8B-B14F-4D97-AF65-F5344CB8AC3E}">
        <p14:creationId xmlns=""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sz="1800" dirty="0" smtClean="0"/>
              <a:t>High one item repair orders</a:t>
            </a:r>
          </a:p>
          <a:p>
            <a:r>
              <a:rPr lang="en-US" sz="1800" dirty="0" smtClean="0"/>
              <a:t>Our Facility utilization</a:t>
            </a:r>
          </a:p>
          <a:p>
            <a:r>
              <a:rPr lang="en-US" sz="1800" dirty="0" smtClean="0"/>
              <a:t>Low number RO’s per advisors</a:t>
            </a:r>
          </a:p>
          <a:p>
            <a:r>
              <a:rPr lang="en-US" sz="1800" dirty="0" smtClean="0"/>
              <a:t>Low hour turn per tech</a:t>
            </a:r>
            <a:endParaRPr lang="en-US" sz="1800" dirty="0"/>
          </a:p>
          <a:p>
            <a:endParaRPr lang="en-US" dirty="0"/>
          </a:p>
          <a:p>
            <a:endParaRPr lang="en-US" dirty="0"/>
          </a:p>
        </p:txBody>
      </p:sp>
    </p:spTree>
    <p:extLst>
      <p:ext uri="{BB962C8B-B14F-4D97-AF65-F5344CB8AC3E}">
        <p14:creationId xmlns=""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sz="1800" dirty="0" smtClean="0"/>
              <a:t>Increase our ELR</a:t>
            </a:r>
          </a:p>
          <a:p>
            <a:r>
              <a:rPr lang="en-US" sz="1800" dirty="0" smtClean="0"/>
              <a:t>Increase our warranty rate</a:t>
            </a:r>
          </a:p>
          <a:p>
            <a:r>
              <a:rPr lang="en-US" sz="1800" dirty="0" smtClean="0"/>
              <a:t>More modern approach to marketing</a:t>
            </a:r>
          </a:p>
          <a:p>
            <a:r>
              <a:rPr lang="en-US" sz="1800" dirty="0" smtClean="0"/>
              <a:t>Lower our one item repair orders to 20%</a:t>
            </a:r>
            <a:endParaRPr lang="en-US" sz="1800" dirty="0" smtClean="0"/>
          </a:p>
          <a:p>
            <a:pPr>
              <a:buNone/>
            </a:pPr>
            <a:endParaRPr lang="en-US" dirty="0" smtClean="0"/>
          </a:p>
          <a:p>
            <a:pPr>
              <a:buNone/>
            </a:pPr>
            <a:endParaRPr lang="en-US" dirty="0"/>
          </a:p>
          <a:p>
            <a:endParaRPr lang="en-US" dirty="0"/>
          </a:p>
        </p:txBody>
      </p:sp>
    </p:spTree>
    <p:extLst>
      <p:ext uri="{BB962C8B-B14F-4D97-AF65-F5344CB8AC3E}">
        <p14:creationId xmlns=""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sz="2400" dirty="0" smtClean="0"/>
              <a:t>Ask our OEM for a warranty increase</a:t>
            </a:r>
          </a:p>
          <a:p>
            <a:r>
              <a:rPr lang="en-US" sz="2400" dirty="0" smtClean="0"/>
              <a:t>We will use automotive intelligence to reach customers, use social media platforms to bring customers to our service drive</a:t>
            </a:r>
          </a:p>
          <a:p>
            <a:r>
              <a:rPr lang="en-US" sz="2400" dirty="0" smtClean="0"/>
              <a:t>Use menu selling and video MPI to sell more work to lower our one item repair orders.</a:t>
            </a:r>
            <a:endParaRPr lang="en-US" sz="2400" dirty="0" smtClean="0"/>
          </a:p>
          <a:p>
            <a:endParaRPr lang="en-US" dirty="0" smtClean="0"/>
          </a:p>
          <a:p>
            <a:endParaRPr lang="en-US" sz="2000" dirty="0"/>
          </a:p>
          <a:p>
            <a:endParaRPr lang="en-US" dirty="0"/>
          </a:p>
        </p:txBody>
      </p:sp>
    </p:spTree>
    <p:extLst>
      <p:ext uri="{BB962C8B-B14F-4D97-AF65-F5344CB8AC3E}">
        <p14:creationId xmlns=""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189471" y="922638"/>
            <a:ext cx="8343125" cy="4311496"/>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 xmlns:a16="http://schemas.microsoft.com/office/drawing/2014/main" id="{BC8B6778-11BB-9A9A-F0BF-8949F85F8237}"/>
              </a:ext>
            </a:extLst>
          </p:cNvPr>
          <p:cNvGraphicFramePr>
            <a:graphicFrameLocks noGrp="1"/>
          </p:cNvGraphicFramePr>
          <p:nvPr>
            <p:extLst>
              <p:ext uri="{D42A27DB-BD31-4B8C-83A1-F6EECF244321}">
                <p14:modId xmlns="" xmlns:p14="http://schemas.microsoft.com/office/powerpoint/2010/main" val="680842322"/>
              </p:ext>
            </p:extLst>
          </p:nvPr>
        </p:nvGraphicFramePr>
        <p:xfrm>
          <a:off x="164756" y="1068981"/>
          <a:ext cx="9134322" cy="4023360"/>
        </p:xfrm>
        <a:graphic>
          <a:graphicData uri="http://schemas.openxmlformats.org/drawingml/2006/table">
            <a:tbl>
              <a:tblPr firstRow="1" bandRow="1">
                <a:tableStyleId>{5C22544A-7EE6-4342-B048-85BDC9FD1C3A}</a:tableStyleId>
              </a:tblPr>
              <a:tblGrid>
                <a:gridCol w="3033790">
                  <a:extLst>
                    <a:ext uri="{9D8B030D-6E8A-4147-A177-3AD203B41FA5}">
                      <a16:colId xmlns="" xmlns:a16="http://schemas.microsoft.com/office/drawing/2014/main" val="2235853955"/>
                    </a:ext>
                  </a:extLst>
                </a:gridCol>
                <a:gridCol w="3050266">
                  <a:extLst>
                    <a:ext uri="{9D8B030D-6E8A-4147-A177-3AD203B41FA5}">
                      <a16:colId xmlns="" xmlns:a16="http://schemas.microsoft.com/office/drawing/2014/main" val="4174400132"/>
                    </a:ext>
                  </a:extLst>
                </a:gridCol>
                <a:gridCol w="3050266">
                  <a:extLst>
                    <a:ext uri="{9D8B030D-6E8A-4147-A177-3AD203B41FA5}">
                      <a16:colId xmlns="" xmlns:a16="http://schemas.microsoft.com/office/drawing/2014/main" val="1146395385"/>
                    </a:ext>
                  </a:extLst>
                </a:gridCol>
              </a:tblGrid>
              <a:tr h="523516">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 xmlns:a16="http://schemas.microsoft.com/office/drawing/2014/main" val="1083418974"/>
                  </a:ext>
                </a:extLst>
              </a:tr>
              <a:tr h="356358">
                <a:tc>
                  <a:txBody>
                    <a:bodyPr/>
                    <a:lstStyle/>
                    <a:p>
                      <a:r>
                        <a:rPr lang="en-US" dirty="0" smtClean="0"/>
                        <a:t>Manage expenses</a:t>
                      </a:r>
                      <a:endParaRPr lang="en-US" dirty="0"/>
                    </a:p>
                  </a:txBody>
                  <a:tcPr/>
                </a:tc>
                <a:tc>
                  <a:txBody>
                    <a:bodyPr/>
                    <a:lstStyle/>
                    <a:p>
                      <a:r>
                        <a:rPr lang="en-US" dirty="0" smtClean="0"/>
                        <a:t>Service manager</a:t>
                      </a:r>
                      <a:endParaRPr lang="en-US" dirty="0"/>
                    </a:p>
                  </a:txBody>
                  <a:tcPr/>
                </a:tc>
                <a:tc>
                  <a:txBody>
                    <a:bodyPr/>
                    <a:lstStyle/>
                    <a:p>
                      <a:r>
                        <a:rPr lang="en-US" dirty="0" smtClean="0"/>
                        <a:t>2/1/24</a:t>
                      </a:r>
                      <a:endParaRPr lang="en-US" dirty="0"/>
                    </a:p>
                  </a:txBody>
                  <a:tcPr/>
                </a:tc>
                <a:extLst>
                  <a:ext uri="{0D108BD9-81ED-4DB2-BD59-A6C34878D82A}">
                    <a16:rowId xmlns="" xmlns:a16="http://schemas.microsoft.com/office/drawing/2014/main" val="2400365483"/>
                  </a:ext>
                </a:extLst>
              </a:tr>
              <a:tr h="356358">
                <a:tc>
                  <a:txBody>
                    <a:bodyPr/>
                    <a:lstStyle/>
                    <a:p>
                      <a:r>
                        <a:rPr lang="en-US" dirty="0" smtClean="0"/>
                        <a:t>Impel AI customer chat</a:t>
                      </a:r>
                      <a:endParaRPr lang="en-US" dirty="0"/>
                    </a:p>
                  </a:txBody>
                  <a:tcPr/>
                </a:tc>
                <a:tc>
                  <a:txBody>
                    <a:bodyPr/>
                    <a:lstStyle/>
                    <a:p>
                      <a:r>
                        <a:rPr lang="en-US" dirty="0" smtClean="0"/>
                        <a:t>Service manager, GM</a:t>
                      </a:r>
                      <a:endParaRPr lang="en-US" dirty="0"/>
                    </a:p>
                  </a:txBody>
                  <a:tcPr/>
                </a:tc>
                <a:tc>
                  <a:txBody>
                    <a:bodyPr/>
                    <a:lstStyle/>
                    <a:p>
                      <a:r>
                        <a:rPr lang="en-US" dirty="0" smtClean="0"/>
                        <a:t>2/1/24</a:t>
                      </a:r>
                      <a:endParaRPr lang="en-US" dirty="0"/>
                    </a:p>
                  </a:txBody>
                  <a:tcPr/>
                </a:tc>
                <a:extLst>
                  <a:ext uri="{0D108BD9-81ED-4DB2-BD59-A6C34878D82A}">
                    <a16:rowId xmlns="" xmlns:a16="http://schemas.microsoft.com/office/drawing/2014/main" val="107845787"/>
                  </a:ext>
                </a:extLst>
              </a:tr>
              <a:tr h="523516">
                <a:tc>
                  <a:txBody>
                    <a:bodyPr/>
                    <a:lstStyle/>
                    <a:p>
                      <a:r>
                        <a:rPr lang="en-US" dirty="0" smtClean="0"/>
                        <a:t>Express</a:t>
                      </a:r>
                      <a:r>
                        <a:rPr lang="en-US" baseline="0" dirty="0" smtClean="0"/>
                        <a:t> jobs available all the time</a:t>
                      </a:r>
                      <a:endParaRPr lang="en-US" dirty="0"/>
                    </a:p>
                  </a:txBody>
                  <a:tcPr/>
                </a:tc>
                <a:tc>
                  <a:txBody>
                    <a:bodyPr/>
                    <a:lstStyle/>
                    <a:p>
                      <a:r>
                        <a:rPr lang="en-US" dirty="0" smtClean="0"/>
                        <a:t>Service manager</a:t>
                      </a:r>
                      <a:endParaRPr lang="en-US" dirty="0"/>
                    </a:p>
                  </a:txBody>
                  <a:tcPr/>
                </a:tc>
                <a:tc>
                  <a:txBody>
                    <a:bodyPr/>
                    <a:lstStyle/>
                    <a:p>
                      <a:r>
                        <a:rPr lang="en-US" dirty="0" smtClean="0"/>
                        <a:t>2/1/24</a:t>
                      </a:r>
                      <a:endParaRPr lang="en-US" dirty="0"/>
                    </a:p>
                  </a:txBody>
                  <a:tcPr/>
                </a:tc>
                <a:extLst>
                  <a:ext uri="{0D108BD9-81ED-4DB2-BD59-A6C34878D82A}">
                    <a16:rowId xmlns="" xmlns:a16="http://schemas.microsoft.com/office/drawing/2014/main" val="1530126605"/>
                  </a:ext>
                </a:extLst>
              </a:tr>
              <a:tr h="523516">
                <a:tc>
                  <a:txBody>
                    <a:bodyPr/>
                    <a:lstStyle/>
                    <a:p>
                      <a:r>
                        <a:rPr lang="en-US" dirty="0" smtClean="0"/>
                        <a:t>Social media promotions for service dept</a:t>
                      </a:r>
                      <a:r>
                        <a:rPr lang="en-US" baseline="0" dirty="0" smtClean="0"/>
                        <a:t> and parts</a:t>
                      </a:r>
                      <a:endParaRPr lang="en-US" dirty="0"/>
                    </a:p>
                  </a:txBody>
                  <a:tcPr/>
                </a:tc>
                <a:tc>
                  <a:txBody>
                    <a:bodyPr/>
                    <a:lstStyle/>
                    <a:p>
                      <a:r>
                        <a:rPr lang="en-US" dirty="0" smtClean="0"/>
                        <a:t>Service manager, GM, marketing manager</a:t>
                      </a:r>
                      <a:endParaRPr lang="en-US" dirty="0"/>
                    </a:p>
                  </a:txBody>
                  <a:tcPr/>
                </a:tc>
                <a:tc>
                  <a:txBody>
                    <a:bodyPr/>
                    <a:lstStyle/>
                    <a:p>
                      <a:r>
                        <a:rPr lang="en-US" dirty="0" smtClean="0"/>
                        <a:t>2/1/24</a:t>
                      </a:r>
                      <a:endParaRPr lang="en-US" dirty="0"/>
                    </a:p>
                  </a:txBody>
                  <a:tcPr/>
                </a:tc>
                <a:extLst>
                  <a:ext uri="{0D108BD9-81ED-4DB2-BD59-A6C34878D82A}">
                    <a16:rowId xmlns="" xmlns:a16="http://schemas.microsoft.com/office/drawing/2014/main" val="1950345431"/>
                  </a:ext>
                </a:extLst>
              </a:tr>
              <a:tr h="523516">
                <a:tc>
                  <a:txBody>
                    <a:bodyPr/>
                    <a:lstStyle/>
                    <a:p>
                      <a:r>
                        <a:rPr lang="en-US" dirty="0" smtClean="0"/>
                        <a:t>Lower one item RO’s</a:t>
                      </a:r>
                      <a:endParaRPr lang="en-US" dirty="0"/>
                    </a:p>
                  </a:txBody>
                  <a:tcPr/>
                </a:tc>
                <a:tc>
                  <a:txBody>
                    <a:bodyPr/>
                    <a:lstStyle/>
                    <a:p>
                      <a:r>
                        <a:rPr lang="en-US" dirty="0" smtClean="0"/>
                        <a:t>Service manager, Fixed </a:t>
                      </a:r>
                      <a:r>
                        <a:rPr lang="en-US" dirty="0" err="1" smtClean="0"/>
                        <a:t>Opps</a:t>
                      </a:r>
                      <a:r>
                        <a:rPr lang="en-US" dirty="0" smtClean="0"/>
                        <a:t> Director</a:t>
                      </a:r>
                      <a:endParaRPr lang="en-US" dirty="0"/>
                    </a:p>
                  </a:txBody>
                  <a:tcPr/>
                </a:tc>
                <a:tc>
                  <a:txBody>
                    <a:bodyPr/>
                    <a:lstStyle/>
                    <a:p>
                      <a:r>
                        <a:rPr lang="en-US" dirty="0" smtClean="0"/>
                        <a:t>9/1/24</a:t>
                      </a:r>
                      <a:endParaRPr lang="en-US" dirty="0"/>
                    </a:p>
                  </a:txBody>
                  <a:tcPr/>
                </a:tc>
                <a:extLst>
                  <a:ext uri="{0D108BD9-81ED-4DB2-BD59-A6C34878D82A}">
                    <a16:rowId xmlns="" xmlns:a16="http://schemas.microsoft.com/office/drawing/2014/main" val="1960891333"/>
                  </a:ext>
                </a:extLst>
              </a:tr>
              <a:tr h="356358">
                <a:tc>
                  <a:txBody>
                    <a:bodyPr/>
                    <a:lstStyle/>
                    <a:p>
                      <a:endParaRPr lang="en-US" dirty="0"/>
                    </a:p>
                  </a:txBody>
                  <a:tcPr/>
                </a:tc>
                <a:tc>
                  <a:txBody>
                    <a:bodyPr/>
                    <a:lstStyle/>
                    <a:p>
                      <a:endParaRPr lang="en-US" dirty="0"/>
                    </a:p>
                  </a:txBody>
                  <a:tcPr/>
                </a:tc>
                <a:tc>
                  <a:txBody>
                    <a:bodyPr/>
                    <a:lstStyle/>
                    <a:p>
                      <a:endParaRPr lang="en-US"/>
                    </a:p>
                  </a:txBody>
                  <a:tcPr/>
                </a:tc>
                <a:extLst>
                  <a:ext uri="{0D108BD9-81ED-4DB2-BD59-A6C34878D82A}">
                    <a16:rowId xmlns="" xmlns:a16="http://schemas.microsoft.com/office/drawing/2014/main" val="4137224325"/>
                  </a:ext>
                </a:extLst>
              </a:tr>
              <a:tr h="356358">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 xmlns:a16="http://schemas.microsoft.com/office/drawing/2014/main" val="2642230709"/>
                  </a:ext>
                </a:extLst>
              </a:tr>
            </a:tbl>
          </a:graphicData>
        </a:graphic>
      </p:graphicFrame>
    </p:spTree>
    <p:extLst>
      <p:ext uri="{BB962C8B-B14F-4D97-AF65-F5344CB8AC3E}">
        <p14:creationId xmlns=""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518983" y="2134095"/>
            <a:ext cx="5634681" cy="4325112"/>
          </a:xfrm>
        </p:spPr>
        <p:txBody>
          <a:bodyPr>
            <a:normAutofit/>
          </a:bodyPr>
          <a:lstStyle/>
          <a:p>
            <a:r>
              <a:rPr lang="en-US" sz="1800" dirty="0" smtClean="0"/>
              <a:t>After completing this assignment I’ve learned so much about or service department. There were things that I was not aware of and had a hard time understanding. But now I have a better understanding on what's going on in our store when it comes to our fixed department. I now know the things we have to focus on and issues we are having, for example our one item RO’s are below NADA guide. On the positive note for our store being a new location for us we have done really well with the challenges we we’re faced with. I will use the information that I've gathered and help drive our department to a profitable one that can absorb 100% of our dealerships expense. </a:t>
            </a:r>
            <a:endParaRPr lang="en-US" sz="1800" dirty="0"/>
          </a:p>
          <a:p>
            <a:endParaRPr lang="en-US" dirty="0"/>
          </a:p>
          <a:p>
            <a:endParaRPr lang="en-US" dirty="0"/>
          </a:p>
        </p:txBody>
      </p:sp>
    </p:spTree>
    <p:extLst>
      <p:ext uri="{BB962C8B-B14F-4D97-AF65-F5344CB8AC3E}">
        <p14:creationId xmlns=""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600" dirty="0" smtClean="0">
                <a:solidFill>
                  <a:srgbClr val="221E1F"/>
                </a:solidFill>
                <a:latin typeface="Calibri" panose="020F0502020204030204" pitchFamily="34" charset="0"/>
              </a:rPr>
              <a:t>Our store does a lot of direct mail to our customers along with emailing our active and lapsed customers. Our CRM also sends AI generated content to our customers offering coupons and discounts to our service department. </a:t>
            </a:r>
            <a:endParaRPr lang="en-US" sz="1600" b="0" i="0" u="none" strike="noStrike" baseline="0" dirty="0" smtClean="0">
              <a:solidFill>
                <a:srgbClr val="221E1F"/>
              </a:solidFill>
              <a:latin typeface="Calibri" panose="020F0502020204030204" pitchFamily="34" charset="0"/>
            </a:endParaRPr>
          </a:p>
          <a:p>
            <a:r>
              <a:rPr lang="en-US" sz="1600" dirty="0" smtClean="0">
                <a:solidFill>
                  <a:srgbClr val="221E1F"/>
                </a:solidFill>
                <a:latin typeface="Calibri" panose="020F0502020204030204" pitchFamily="34" charset="0"/>
              </a:rPr>
              <a:t>We plan on taking a more modern approach to our customers. Using more of the new Automotive Intelligence platforms that they are now offering to dealers. I believe the old school approach is not as effective as gaining their attention via online platforms. </a:t>
            </a:r>
            <a:endParaRPr lang="en-US" sz="1600" b="0" i="0" u="none" strike="noStrike" baseline="0" dirty="0">
              <a:solidFill>
                <a:srgbClr val="221E1F"/>
              </a:solidFill>
              <a:latin typeface="Calibri" panose="020F0502020204030204" pitchFamily="34" charset="0"/>
            </a:endParaRPr>
          </a:p>
          <a:p>
            <a:r>
              <a:rPr lang="en-US" sz="1600" dirty="0" smtClean="0">
                <a:solidFill>
                  <a:srgbClr val="221E1F"/>
                </a:solidFill>
                <a:latin typeface="Calibri" panose="020F0502020204030204" pitchFamily="34" charset="0"/>
              </a:rPr>
              <a:t>Demo more companies that offer AI communication with our customers and also market our offers and coupons on social media platforms.</a:t>
            </a:r>
            <a:endParaRPr lang="en-US" sz="1600" b="0" i="0" u="none" strike="noStrike" baseline="0" dirty="0">
              <a:solidFill>
                <a:srgbClr val="221E1F"/>
              </a:solidFill>
              <a:latin typeface="Calibri" panose="020F0502020204030204" pitchFamily="34" charset="0"/>
            </a:endParaRPr>
          </a:p>
          <a:p>
            <a:r>
              <a:rPr lang="en-US" sz="1600" dirty="0" smtClean="0">
                <a:solidFill>
                  <a:srgbClr val="221E1F"/>
                </a:solidFill>
                <a:latin typeface="Calibri" panose="020F0502020204030204" pitchFamily="34" charset="0"/>
              </a:rPr>
              <a:t>We will evaluate our progress at the end of year and compare our ROI vs. how we did things in the past</a:t>
            </a:r>
            <a:r>
              <a:rPr lang="en-US" sz="1800" dirty="0" smtClean="0">
                <a:solidFill>
                  <a:srgbClr val="221E1F"/>
                </a:solidFill>
                <a:latin typeface="Calibri" panose="020F0502020204030204" pitchFamily="34" charset="0"/>
              </a:rPr>
              <a:t>.</a:t>
            </a:r>
            <a:endParaRPr lang="en-US" sz="1800" b="0" i="0" u="none" strike="noStrike" baseline="0" dirty="0">
              <a:solidFill>
                <a:srgbClr val="221E1F"/>
              </a:solidFill>
              <a:latin typeface="Calibri" panose="020F0502020204030204" pitchFamily="34" charset="0"/>
            </a:endParaRPr>
          </a:p>
          <a:p>
            <a:pPr>
              <a:buNone/>
            </a:pPr>
            <a:endParaRPr lang="en-US" dirty="0"/>
          </a:p>
        </p:txBody>
      </p:sp>
    </p:spTree>
    <p:extLst>
      <p:ext uri="{BB962C8B-B14F-4D97-AF65-F5344CB8AC3E}">
        <p14:creationId xmlns=""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quarter" idx="2"/>
          </p:nvPr>
        </p:nvSpPr>
        <p:spPr>
          <a:xfrm>
            <a:off x="832022" y="1930400"/>
            <a:ext cx="4143646" cy="3720757"/>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pPr>
              <a:lnSpc>
                <a:spcPct val="150000"/>
              </a:lnSpc>
            </a:pPr>
            <a:r>
              <a:rPr lang="en-US" sz="1500" dirty="0" smtClean="0">
                <a:solidFill>
                  <a:srgbClr val="221E1F"/>
                </a:solidFill>
                <a:latin typeface="Calibri" panose="020F0502020204030204" pitchFamily="34" charset="0"/>
              </a:rPr>
              <a:t>Our store is currently very heavy and mostly concern with internal work rather than customer pay. </a:t>
            </a:r>
            <a:endParaRPr lang="en-US" sz="1500" b="0" i="0" u="none" strike="noStrike" baseline="0" dirty="0">
              <a:solidFill>
                <a:srgbClr val="221E1F"/>
              </a:solidFill>
              <a:latin typeface="Calibri" panose="020F0502020204030204" pitchFamily="34" charset="0"/>
            </a:endParaRPr>
          </a:p>
          <a:p>
            <a:pPr>
              <a:lnSpc>
                <a:spcPct val="150000"/>
              </a:lnSpc>
            </a:pPr>
            <a:r>
              <a:rPr lang="en-US" sz="1500" dirty="0" smtClean="0">
                <a:solidFill>
                  <a:srgbClr val="221E1F"/>
                </a:solidFill>
                <a:latin typeface="Calibri" panose="020F0502020204030204" pitchFamily="34" charset="0"/>
              </a:rPr>
              <a:t>Our goal for the store is to increase our warranty gross by 10% and to also increase our CP by 15%.</a:t>
            </a:r>
            <a:endParaRPr lang="en-US" sz="1500" b="0" i="0" u="none" strike="noStrike" baseline="0" dirty="0" smtClean="0">
              <a:solidFill>
                <a:srgbClr val="221E1F"/>
              </a:solidFill>
              <a:latin typeface="Calibri" panose="020F0502020204030204" pitchFamily="34" charset="0"/>
            </a:endParaRPr>
          </a:p>
          <a:p>
            <a:pPr>
              <a:lnSpc>
                <a:spcPct val="150000"/>
              </a:lnSpc>
            </a:pPr>
            <a:r>
              <a:rPr lang="en-US" sz="1500" dirty="0" smtClean="0">
                <a:solidFill>
                  <a:srgbClr val="221E1F"/>
                </a:solidFill>
                <a:latin typeface="Calibri" panose="020F0502020204030204" pitchFamily="34" charset="0"/>
              </a:rPr>
              <a:t>First we’ll make a transition to video MPI and also menu selling tools for our service advisors with weekly training on selling. We’ll also reach out to the manufacture for a warranty rate increase since we haven't done one in years.</a:t>
            </a:r>
            <a:r>
              <a:rPr lang="en-US" sz="1500" b="0" i="0" u="none" strike="noStrike" baseline="0" dirty="0" smtClean="0">
                <a:solidFill>
                  <a:srgbClr val="221E1F"/>
                </a:solidFill>
                <a:latin typeface="Calibri" panose="020F0502020204030204" pitchFamily="34" charset="0"/>
              </a:rPr>
              <a:t> </a:t>
            </a:r>
          </a:p>
          <a:p>
            <a:pPr>
              <a:lnSpc>
                <a:spcPct val="150000"/>
              </a:lnSpc>
            </a:pPr>
            <a:r>
              <a:rPr lang="en-US" sz="1500" dirty="0" smtClean="0">
                <a:solidFill>
                  <a:srgbClr val="221E1F"/>
                </a:solidFill>
                <a:latin typeface="Calibri" panose="020F0502020204030204" pitchFamily="34" charset="0"/>
              </a:rPr>
              <a:t>I’ll meet with our service manager every Thursday morning to track our progress.</a:t>
            </a:r>
            <a:endParaRPr lang="en-US" sz="1500" b="0" i="0" u="none" strike="noStrike" baseline="0" dirty="0">
              <a:solidFill>
                <a:srgbClr val="221E1F"/>
              </a:solidFill>
              <a:latin typeface="Calibri" panose="020F0502020204030204" pitchFamily="34" charset="0"/>
            </a:endParaRPr>
          </a:p>
          <a:p>
            <a:endParaRPr lang="en-US" dirty="0"/>
          </a:p>
        </p:txBody>
      </p:sp>
      <p:pic>
        <p:nvPicPr>
          <p:cNvPr id="7" name="Content Placeholder 6" descr="Cost of labor snap shot.png"/>
          <p:cNvPicPr>
            <a:picLocks noGrp="1" noChangeAspect="1"/>
          </p:cNvPicPr>
          <p:nvPr>
            <p:ph sz="quarter" idx="4"/>
          </p:nvPr>
        </p:nvPicPr>
        <p:blipFill>
          <a:blip r:embed="rId2"/>
          <a:stretch>
            <a:fillRect/>
          </a:stretch>
        </p:blipFill>
        <p:spPr>
          <a:xfrm>
            <a:off x="5730489" y="1429994"/>
            <a:ext cx="4186237" cy="2508420"/>
          </a:xfrm>
        </p:spPr>
      </p:pic>
    </p:spTree>
    <p:extLst>
      <p:ext uri="{BB962C8B-B14F-4D97-AF65-F5344CB8AC3E}">
        <p14:creationId xmlns=""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600" dirty="0" smtClean="0">
                <a:solidFill>
                  <a:srgbClr val="221E1F"/>
                </a:solidFill>
                <a:latin typeface="Calibri" panose="020F0502020204030204" pitchFamily="34" charset="0"/>
              </a:rPr>
              <a:t>Our expenses are being watched daily by our Fixed Operation Director, Our store has a high compensation percentage when it comes to paying our techs. </a:t>
            </a:r>
            <a:endParaRPr lang="en-US" sz="1600" b="0" i="0" u="none" strike="noStrike" baseline="0" dirty="0">
              <a:solidFill>
                <a:srgbClr val="221E1F"/>
              </a:solidFill>
              <a:latin typeface="Calibri" panose="020F0502020204030204" pitchFamily="34" charset="0"/>
            </a:endParaRPr>
          </a:p>
          <a:p>
            <a:r>
              <a:rPr lang="en-US" sz="1600" dirty="0" smtClean="0">
                <a:solidFill>
                  <a:srgbClr val="221E1F"/>
                </a:solidFill>
                <a:latin typeface="Calibri" panose="020F0502020204030204" pitchFamily="34" charset="0"/>
              </a:rPr>
              <a:t>Our goal is to have our service manager analyze our expenses daily and to not have to rely on the director to do so.</a:t>
            </a:r>
            <a:endParaRPr lang="en-US" sz="1600" b="0" i="0" u="none" strike="noStrike" baseline="0" dirty="0" smtClean="0">
              <a:solidFill>
                <a:srgbClr val="221E1F"/>
              </a:solidFill>
              <a:latin typeface="Calibri" panose="020F0502020204030204" pitchFamily="34" charset="0"/>
            </a:endParaRPr>
          </a:p>
          <a:p>
            <a:r>
              <a:rPr lang="en-US" sz="1600" dirty="0" smtClean="0">
                <a:solidFill>
                  <a:srgbClr val="221E1F"/>
                </a:solidFill>
                <a:latin typeface="Calibri" panose="020F0502020204030204" pitchFamily="34" charset="0"/>
              </a:rPr>
              <a:t>To execute on this we will set our service manager up with Reverse Risk so he can properly manage the expenses at our store instead of relying on someone else to provide the reports.</a:t>
            </a:r>
            <a:endParaRPr lang="en-US" sz="1600" b="0" i="0" u="none" strike="noStrike" baseline="0" dirty="0">
              <a:solidFill>
                <a:srgbClr val="221E1F"/>
              </a:solidFill>
              <a:latin typeface="Calibri" panose="020F0502020204030204" pitchFamily="34" charset="0"/>
            </a:endParaRPr>
          </a:p>
          <a:p>
            <a:r>
              <a:rPr lang="en-US" sz="1600" dirty="0" smtClean="0">
                <a:solidFill>
                  <a:srgbClr val="221E1F"/>
                </a:solidFill>
                <a:latin typeface="Calibri" panose="020F0502020204030204" pitchFamily="34" charset="0"/>
              </a:rPr>
              <a:t>We will track this every Thursday in our managers meeting.</a:t>
            </a:r>
            <a:endParaRPr lang="en-US" sz="1600" b="0" i="0" u="none" strike="noStrike" baseline="0" dirty="0">
              <a:solidFill>
                <a:srgbClr val="221E1F"/>
              </a:solidFill>
              <a:latin typeface="Calibri" panose="020F0502020204030204" pitchFamily="34" charset="0"/>
            </a:endParaRPr>
          </a:p>
          <a:p>
            <a:endParaRPr lang="en-US" dirty="0"/>
          </a:p>
        </p:txBody>
      </p:sp>
      <p:pic>
        <p:nvPicPr>
          <p:cNvPr id="7" name="Content Placeholder 6" descr="profit centering.png"/>
          <p:cNvPicPr>
            <a:picLocks noGrp="1" noChangeAspect="1"/>
          </p:cNvPicPr>
          <p:nvPr>
            <p:ph sz="half" idx="2"/>
          </p:nvPr>
        </p:nvPicPr>
        <p:blipFill>
          <a:blip r:embed="rId2"/>
          <a:stretch>
            <a:fillRect/>
          </a:stretch>
        </p:blipFill>
        <p:spPr>
          <a:xfrm>
            <a:off x="6997002" y="1653166"/>
            <a:ext cx="3829585" cy="3067478"/>
          </a:xfrm>
        </p:spPr>
      </p:pic>
    </p:spTree>
    <p:extLst>
      <p:ext uri="{BB962C8B-B14F-4D97-AF65-F5344CB8AC3E}">
        <p14:creationId xmlns=""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sz="1800" dirty="0" smtClean="0">
                <a:solidFill>
                  <a:srgbClr val="221E1F"/>
                </a:solidFill>
                <a:latin typeface="Calibri" panose="020F0502020204030204" pitchFamily="34" charset="0"/>
              </a:rPr>
              <a:t>We are currently singed up with Text2Drive allowing departments to communicate with on another, the platform allows customers to authorize repairs via text which speeds up our process. We also have pre stock parts in each techs bays for the next business day.</a:t>
            </a:r>
            <a:endParaRPr lang="en-US" sz="1800" b="0" i="0" u="none" strike="noStrike" baseline="0" dirty="0">
              <a:solidFill>
                <a:srgbClr val="221E1F"/>
              </a:solidFill>
              <a:latin typeface="Calibri" panose="020F0502020204030204" pitchFamily="34" charset="0"/>
            </a:endParaRPr>
          </a:p>
          <a:p>
            <a:r>
              <a:rPr lang="en-US" sz="1800" dirty="0" smtClean="0">
                <a:solidFill>
                  <a:srgbClr val="221E1F"/>
                </a:solidFill>
                <a:latin typeface="Calibri" panose="020F0502020204030204" pitchFamily="34" charset="0"/>
              </a:rPr>
              <a:t>We would like to increase our tech productivity to 70%  from our current 65.62% by </a:t>
            </a:r>
            <a:r>
              <a:rPr lang="en-US" sz="1800" dirty="0" smtClean="0">
                <a:solidFill>
                  <a:srgbClr val="221E1F"/>
                </a:solidFill>
                <a:latin typeface="Calibri" panose="020F0502020204030204" pitchFamily="34" charset="0"/>
              </a:rPr>
              <a:t>M</a:t>
            </a:r>
            <a:r>
              <a:rPr lang="en-US" sz="1800" dirty="0" smtClean="0">
                <a:solidFill>
                  <a:srgbClr val="221E1F"/>
                </a:solidFill>
                <a:latin typeface="Calibri" panose="020F0502020204030204" pitchFamily="34" charset="0"/>
              </a:rPr>
              <a:t>arch 1, 2024.</a:t>
            </a:r>
            <a:endParaRPr lang="en-US" sz="1800" b="0" i="0" u="none" strike="noStrike" baseline="0" dirty="0">
              <a:solidFill>
                <a:srgbClr val="221E1F"/>
              </a:solidFill>
              <a:latin typeface="Calibri" panose="020F0502020204030204" pitchFamily="34" charset="0"/>
            </a:endParaRPr>
          </a:p>
          <a:p>
            <a:r>
              <a:rPr lang="en-US" sz="1800" dirty="0" smtClean="0">
                <a:solidFill>
                  <a:srgbClr val="221E1F"/>
                </a:solidFill>
                <a:latin typeface="Calibri" panose="020F0502020204030204" pitchFamily="34" charset="0"/>
              </a:rPr>
              <a:t>We will designate a parts runner for our techs and also manage disruptions by other departments, and lastly making sure that we have a special tools room in our dealership.</a:t>
            </a:r>
            <a:endParaRPr lang="en-US" sz="1800" b="0" i="0" u="none" strike="noStrike" baseline="0" dirty="0">
              <a:solidFill>
                <a:srgbClr val="221E1F"/>
              </a:solidFill>
              <a:latin typeface="Calibri" panose="020F0502020204030204" pitchFamily="34" charset="0"/>
            </a:endParaRPr>
          </a:p>
          <a:p>
            <a:r>
              <a:rPr lang="en-US" sz="1800" dirty="0" smtClean="0">
                <a:solidFill>
                  <a:srgbClr val="221E1F"/>
                </a:solidFill>
                <a:latin typeface="Calibri" panose="020F0502020204030204" pitchFamily="34" charset="0"/>
              </a:rPr>
              <a:t>We will evaluate our proficiency in our next quarter meeting. </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endParaRPr lang="en-US" dirty="0"/>
          </a:p>
        </p:txBody>
      </p:sp>
      <p:pic>
        <p:nvPicPr>
          <p:cNvPr id="7" name="Content Placeholder 6" descr="analysis.png"/>
          <p:cNvPicPr>
            <a:picLocks noGrp="1" noChangeAspect="1"/>
          </p:cNvPicPr>
          <p:nvPr>
            <p:ph sz="half" idx="2"/>
          </p:nvPr>
        </p:nvPicPr>
        <p:blipFill>
          <a:blip r:embed="rId2"/>
          <a:stretch>
            <a:fillRect/>
          </a:stretch>
        </p:blipFill>
        <p:spPr>
          <a:xfrm>
            <a:off x="6292553" y="2249488"/>
            <a:ext cx="5194893" cy="4525962"/>
          </a:xfrm>
        </p:spPr>
      </p:pic>
    </p:spTree>
    <p:extLst>
      <p:ext uri="{BB962C8B-B14F-4D97-AF65-F5344CB8AC3E}">
        <p14:creationId xmlns=""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 Our</a:t>
            </a:r>
            <a:r>
              <a:rPr lang="en-US" sz="1800" b="0" i="0" u="none" strike="noStrike" dirty="0" smtClean="0">
                <a:solidFill>
                  <a:srgbClr val="221E1F"/>
                </a:solidFill>
                <a:latin typeface="Calibri" panose="020F0502020204030204" pitchFamily="34" charset="0"/>
              </a:rPr>
              <a:t> store currently has 11 service bays, and our ELR is currently at $107.20.</a:t>
            </a:r>
            <a:endParaRPr lang="en-US" sz="1800" b="0" i="0" u="none" strike="noStrike" baseline="0" dirty="0">
              <a:solidFill>
                <a:srgbClr val="221E1F"/>
              </a:solidFill>
              <a:latin typeface="Calibri" panose="020F0502020204030204" pitchFamily="34" charset="0"/>
            </a:endParaRPr>
          </a:p>
          <a:p>
            <a:r>
              <a:rPr lang="en-US" sz="1800" dirty="0" smtClean="0">
                <a:solidFill>
                  <a:srgbClr val="221E1F"/>
                </a:solidFill>
                <a:latin typeface="Calibri" panose="020F0502020204030204" pitchFamily="34" charset="0"/>
              </a:rPr>
              <a:t>We want to add more service bays, our next step is to increase our service hours, and to increase our ELR </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sz="1800" dirty="0" smtClean="0">
                <a:solidFill>
                  <a:srgbClr val="221E1F"/>
                </a:solidFill>
                <a:latin typeface="Calibri" panose="020F0502020204030204" pitchFamily="34" charset="0"/>
              </a:rPr>
              <a:t>We are in progress on adding more bays to our service department. We are also going to match service hours with sales. And lastly in crease our ELR by $15.</a:t>
            </a:r>
            <a:endParaRPr lang="en-US" sz="1800" b="0" i="0" u="none" strike="noStrike" baseline="0" dirty="0">
              <a:solidFill>
                <a:srgbClr val="221E1F"/>
              </a:solidFill>
              <a:latin typeface="Calibri" panose="020F0502020204030204" pitchFamily="34" charset="0"/>
            </a:endParaRPr>
          </a:p>
          <a:p>
            <a:r>
              <a:rPr lang="en-US" sz="1800" dirty="0" smtClean="0">
                <a:solidFill>
                  <a:srgbClr val="221E1F"/>
                </a:solidFill>
                <a:latin typeface="Calibri" panose="020F0502020204030204" pitchFamily="34" charset="0"/>
              </a:rPr>
              <a:t>After the changes with adding new service bays we will revisit our facility potential based on the production we had with 11 service bays.</a:t>
            </a:r>
            <a:endParaRPr lang="en-US" sz="1800" b="0" i="0" u="none" strike="noStrike" baseline="0" dirty="0" smtClean="0">
              <a:solidFill>
                <a:srgbClr val="221E1F"/>
              </a:solidFill>
              <a:latin typeface="Calibri" panose="020F0502020204030204" pitchFamily="34" charset="0"/>
            </a:endParaRPr>
          </a:p>
          <a:p>
            <a:endParaRPr lang="en-US" dirty="0"/>
          </a:p>
        </p:txBody>
      </p:sp>
      <p:pic>
        <p:nvPicPr>
          <p:cNvPr id="7" name="Content Placeholder 6" descr="fac potential.png"/>
          <p:cNvPicPr>
            <a:picLocks noGrp="1" noChangeAspect="1"/>
          </p:cNvPicPr>
          <p:nvPr>
            <p:ph sz="half" idx="2"/>
          </p:nvPr>
        </p:nvPicPr>
        <p:blipFill>
          <a:blip r:embed="rId2"/>
          <a:stretch>
            <a:fillRect/>
          </a:stretch>
        </p:blipFill>
        <p:spPr>
          <a:xfrm>
            <a:off x="6763326" y="1410944"/>
            <a:ext cx="3143643" cy="3881437"/>
          </a:xfrm>
        </p:spPr>
      </p:pic>
    </p:spTree>
    <p:extLst>
      <p:ext uri="{BB962C8B-B14F-4D97-AF65-F5344CB8AC3E}">
        <p14:creationId xmlns=""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 xmlns:a16="http://schemas.microsoft.com/office/drawing/2014/main" id="{DC1AC215-6A1E-4C59-EFD0-D293BFB95537}"/>
              </a:ext>
            </a:extLst>
          </p:cNvPr>
          <p:cNvSpPr>
            <a:spLocks noGrp="1"/>
          </p:cNvSpPr>
          <p:nvPr>
            <p:ph sz="half" idx="1"/>
          </p:nvPr>
        </p:nvSpPr>
        <p:spPr/>
        <p:txBody>
          <a:bodyPr/>
          <a:lstStyle/>
          <a:p>
            <a:pPr>
              <a:lnSpc>
                <a:spcPct val="150000"/>
              </a:lnSpc>
            </a:pPr>
            <a:r>
              <a:rPr lang="en-US" sz="1600" dirty="0" smtClean="0"/>
              <a:t>After speaking with my service manager, his main concern is the one item repair order percentage. Our store is currently at 46% and he wants to be less than 20%. Other than the one item repair orders he believes that all of the other metrics are pretty much in line with the benchmark he has set. </a:t>
            </a:r>
          </a:p>
          <a:p>
            <a:pPr>
              <a:buNone/>
            </a:pPr>
            <a:endParaRPr lang="en-US" dirty="0"/>
          </a:p>
        </p:txBody>
      </p:sp>
      <p:pic>
        <p:nvPicPr>
          <p:cNvPr id="7" name="Content Placeholder 6" descr="100 RO'S.png"/>
          <p:cNvPicPr>
            <a:picLocks noGrp="1" noChangeAspect="1"/>
          </p:cNvPicPr>
          <p:nvPr>
            <p:ph sz="half" idx="2"/>
          </p:nvPr>
        </p:nvPicPr>
        <p:blipFill>
          <a:blip r:embed="rId2"/>
          <a:stretch>
            <a:fillRect/>
          </a:stretch>
        </p:blipFill>
        <p:spPr>
          <a:xfrm>
            <a:off x="6197600" y="2425602"/>
            <a:ext cx="5384800" cy="4173733"/>
          </a:xfrm>
        </p:spPr>
      </p:pic>
    </p:spTree>
    <p:extLst>
      <p:ext uri="{BB962C8B-B14F-4D97-AF65-F5344CB8AC3E}">
        <p14:creationId xmlns=""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normAutofit/>
          </a:bodyPr>
          <a:lstStyle/>
          <a:p>
            <a:r>
              <a:rPr lang="en-US" sz="2000" dirty="0" smtClean="0"/>
              <a:t>We have low expenses for our store</a:t>
            </a:r>
          </a:p>
          <a:p>
            <a:r>
              <a:rPr lang="en-US" sz="2000" dirty="0" smtClean="0"/>
              <a:t>Good marketing process </a:t>
            </a:r>
          </a:p>
          <a:p>
            <a:r>
              <a:rPr lang="en-US" sz="2000" dirty="0" smtClean="0"/>
              <a:t>Customer pay to gross profit is over 71%</a:t>
            </a:r>
          </a:p>
          <a:p>
            <a:endParaRPr lang="en-US" sz="2000" dirty="0"/>
          </a:p>
        </p:txBody>
      </p:sp>
    </p:spTree>
    <p:extLst>
      <p:ext uri="{BB962C8B-B14F-4D97-AF65-F5344CB8AC3E}">
        <p14:creationId xmlns=""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sz="2000" dirty="0" smtClean="0"/>
              <a:t>Low effective labor rate</a:t>
            </a:r>
            <a:endParaRPr lang="en-US" sz="2000" dirty="0" smtClean="0"/>
          </a:p>
          <a:p>
            <a:r>
              <a:rPr lang="en-US" sz="2000" dirty="0" smtClean="0"/>
              <a:t>Tech productivity is below 65%</a:t>
            </a:r>
          </a:p>
          <a:p>
            <a:r>
              <a:rPr lang="en-US" sz="2000" dirty="0" smtClean="0"/>
              <a:t>Our hours of operation does not meet sales hours</a:t>
            </a:r>
            <a:endParaRPr lang="en-US" sz="2000" dirty="0" smtClean="0"/>
          </a:p>
          <a:p>
            <a:pPr>
              <a:buNone/>
            </a:pPr>
            <a:endParaRPr lang="en-US" dirty="0" smtClean="0"/>
          </a:p>
          <a:p>
            <a:endParaRPr lang="en-US" dirty="0"/>
          </a:p>
        </p:txBody>
      </p:sp>
    </p:spTree>
    <p:extLst>
      <p:ext uri="{BB962C8B-B14F-4D97-AF65-F5344CB8AC3E}">
        <p14:creationId xmlns="" xmlns:p14="http://schemas.microsoft.com/office/powerpoint/2010/main" val="241769812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Urban">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Urban">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Urban">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5931</TotalTime>
  <Words>954</Words>
  <Application>Microsoft Office PowerPoint</Application>
  <PresentationFormat>Custom</PresentationFormat>
  <Paragraphs>87</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Urban</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Homework Synopsis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MarcZicaro</cp:lastModifiedBy>
  <cp:revision>24</cp:revision>
  <dcterms:created xsi:type="dcterms:W3CDTF">2022-12-04T13:10:55Z</dcterms:created>
  <dcterms:modified xsi:type="dcterms:W3CDTF">2024-01-30T00:23:53Z</dcterms:modified>
</cp:coreProperties>
</file>