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02" r:id="rId1"/>
  </p:sldMasterIdLst>
  <p:sldIdLst>
    <p:sldId id="256" r:id="rId2"/>
    <p:sldId id="257" r:id="rId3"/>
    <p:sldId id="258" r:id="rId4"/>
    <p:sldId id="259" r:id="rId5"/>
    <p:sldId id="260" r:id="rId6"/>
    <p:sldId id="261" r:id="rId7"/>
    <p:sldId id="262" r:id="rId8"/>
    <p:sldId id="269" r:id="rId9"/>
    <p:sldId id="263" r:id="rId10"/>
    <p:sldId id="264" r:id="rId11"/>
    <p:sldId id="265" r:id="rId12"/>
    <p:sldId id="266" r:id="rId13"/>
    <p:sldId id="267" r:id="rId14"/>
    <p:sldId id="268" r:id="rId15"/>
    <p:sldId id="270" r:id="rId16"/>
    <p:sldId id="271" r:id="rId17"/>
    <p:sldId id="272" r:id="rId1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330"/>
    <p:restoredTop sz="96327"/>
  </p:normalViewPr>
  <p:slideViewPr>
    <p:cSldViewPr snapToGrid="0">
      <p:cViewPr varScale="1">
        <p:scale>
          <a:sx n="116" d="100"/>
          <a:sy n="116" d="100"/>
        </p:scale>
        <p:origin x="216" y="2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0F13804D-39DB-0246-B7AB-B2DE566F04DF}" type="datetimeFigureOut">
              <a:rPr lang="en-US" smtClean="0"/>
              <a:t>1/24/24</a:t>
            </a:fld>
            <a:endParaRPr lang="en-US"/>
          </a:p>
        </p:txBody>
      </p:sp>
      <p:sp>
        <p:nvSpPr>
          <p:cNvPr id="5" name="Footer Placeholder 4"/>
          <p:cNvSpPr>
            <a:spLocks noGrp="1"/>
          </p:cNvSpPr>
          <p:nvPr>
            <p:ph type="ftr" sz="quarter" idx="11"/>
          </p:nvPr>
        </p:nvSpPr>
        <p:spPr>
          <a:xfrm>
            <a:off x="2692397" y="5037663"/>
            <a:ext cx="5214635" cy="279400"/>
          </a:xfrm>
        </p:spPr>
        <p:txBody>
          <a:bodyPr/>
          <a:lstStyle/>
          <a:p>
            <a:endParaRPr lang="en-US"/>
          </a:p>
        </p:txBody>
      </p:sp>
      <p:sp>
        <p:nvSpPr>
          <p:cNvPr id="6" name="Slide Number Placeholder 5"/>
          <p:cNvSpPr>
            <a:spLocks noGrp="1"/>
          </p:cNvSpPr>
          <p:nvPr>
            <p:ph type="sldNum" sz="quarter" idx="12"/>
          </p:nvPr>
        </p:nvSpPr>
        <p:spPr>
          <a:xfrm>
            <a:off x="8956900" y="5037663"/>
            <a:ext cx="551167" cy="279400"/>
          </a:xfrm>
        </p:spPr>
        <p:txBody>
          <a:bodyPr/>
          <a:lstStyle/>
          <a:p>
            <a:fld id="{5BD2B878-D87A-E747-BCD5-0CD02915D77F}" type="slidenum">
              <a:rPr lang="en-US" smtClean="0"/>
              <a:t>‹#›</a:t>
            </a:fld>
            <a:endParaRPr lang="en-US"/>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892598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F13804D-39DB-0246-B7AB-B2DE566F04DF}" type="datetimeFigureOut">
              <a:rPr lang="en-US" smtClean="0"/>
              <a:t>1/24/24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BD2B878-D87A-E747-BCD5-0CD02915D77F}" type="slidenum">
              <a:rPr lang="en-US" smtClean="0"/>
              <a:t>‹#›</a:t>
            </a:fld>
            <a:endParaRPr lang="en-US"/>
          </a:p>
        </p:txBody>
      </p:sp>
    </p:spTree>
    <p:extLst>
      <p:ext uri="{BB962C8B-B14F-4D97-AF65-F5344CB8AC3E}">
        <p14:creationId xmlns:p14="http://schemas.microsoft.com/office/powerpoint/2010/main" val="6825491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13804D-39DB-0246-B7AB-B2DE566F04DF}" type="datetimeFigureOut">
              <a:rPr lang="en-US" smtClean="0"/>
              <a:t>1/24/24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BD2B878-D87A-E747-BCD5-0CD02915D77F}" type="slidenum">
              <a:rPr lang="en-US" smtClean="0"/>
              <a:t>‹#›</a:t>
            </a:fld>
            <a:endParaRPr lang="en-US"/>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3932980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13804D-39DB-0246-B7AB-B2DE566F04DF}" type="datetimeFigureOut">
              <a:rPr lang="en-US" smtClean="0"/>
              <a:t>1/24/24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BD2B878-D87A-E747-BCD5-0CD02915D77F}" type="slidenum">
              <a:rPr lang="en-US" smtClean="0"/>
              <a:t>‹#›</a:t>
            </a:fld>
            <a:endParaRPr lang="en-US"/>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6783057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13804D-39DB-0246-B7AB-B2DE566F04DF}" type="datetimeFigureOut">
              <a:rPr lang="en-US" smtClean="0"/>
              <a:t>1/24/24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BD2B878-D87A-E747-BCD5-0CD02915D77F}" type="slidenum">
              <a:rPr lang="en-US" smtClean="0"/>
              <a:t>‹#›</a:t>
            </a:fld>
            <a:endParaRPr lang="en-US"/>
          </a:p>
        </p:txBody>
      </p:sp>
    </p:spTree>
    <p:extLst>
      <p:ext uri="{BB962C8B-B14F-4D97-AF65-F5344CB8AC3E}">
        <p14:creationId xmlns:p14="http://schemas.microsoft.com/office/powerpoint/2010/main" val="11643325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13804D-39DB-0246-B7AB-B2DE566F04DF}" type="datetimeFigureOut">
              <a:rPr lang="en-US" smtClean="0"/>
              <a:t>1/24/24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BD2B878-D87A-E747-BCD5-0CD02915D77F}" type="slidenum">
              <a:rPr lang="en-US" smtClean="0"/>
              <a:t>‹#›</a:t>
            </a:fld>
            <a:endParaRPr lang="en-US"/>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1555346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13804D-39DB-0246-B7AB-B2DE566F04DF}" type="datetimeFigureOut">
              <a:rPr lang="en-US" smtClean="0"/>
              <a:t>1/24/24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BD2B878-D87A-E747-BCD5-0CD02915D77F}" type="slidenum">
              <a:rPr lang="en-US" smtClean="0"/>
              <a:t>‹#›</a:t>
            </a:fld>
            <a:endParaRPr lang="en-US"/>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532306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F13804D-39DB-0246-B7AB-B2DE566F04DF}" type="datetimeFigureOut">
              <a:rPr lang="en-US" smtClean="0"/>
              <a:t>1/24/24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BD2B878-D87A-E747-BCD5-0CD02915D77F}"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446691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F13804D-39DB-0246-B7AB-B2DE566F04DF}" type="datetimeFigureOut">
              <a:rPr lang="en-US" smtClean="0"/>
              <a:t>1/24/24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BD2B878-D87A-E747-BCD5-0CD02915D77F}" type="slidenum">
              <a:rPr lang="en-US" smtClean="0"/>
              <a:t>‹#›</a:t>
            </a:fld>
            <a:endParaRPr lang="en-US"/>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5125678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F13804D-39DB-0246-B7AB-B2DE566F04DF}" type="datetimeFigureOut">
              <a:rPr lang="en-US" smtClean="0"/>
              <a:t>1/24/24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BD2B878-D87A-E747-BCD5-0CD02915D77F}" type="slidenum">
              <a:rPr lang="en-US" smtClean="0"/>
              <a:t>‹#›</a:t>
            </a:fld>
            <a:endParaRPr lang="en-US"/>
          </a:p>
        </p:txBody>
      </p:sp>
    </p:spTree>
    <p:extLst>
      <p:ext uri="{BB962C8B-B14F-4D97-AF65-F5344CB8AC3E}">
        <p14:creationId xmlns:p14="http://schemas.microsoft.com/office/powerpoint/2010/main" val="34680877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13804D-39DB-0246-B7AB-B2DE566F04DF}" type="datetimeFigureOut">
              <a:rPr lang="en-US" smtClean="0"/>
              <a:t>1/24/24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BD2B878-D87A-E747-BCD5-0CD02915D77F}" type="slidenum">
              <a:rPr lang="en-US" smtClean="0"/>
              <a:t>‹#›</a:t>
            </a:fld>
            <a:endParaRPr lang="en-US"/>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582373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F13804D-39DB-0246-B7AB-B2DE566F04DF}" type="datetimeFigureOut">
              <a:rPr lang="en-US" smtClean="0"/>
              <a:t>1/24/24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BD2B878-D87A-E747-BCD5-0CD02915D77F}" type="slidenum">
              <a:rPr lang="en-US" smtClean="0"/>
              <a:t>‹#›</a:t>
            </a:fld>
            <a:endParaRPr lang="en-US"/>
          </a:p>
        </p:txBody>
      </p:sp>
    </p:spTree>
    <p:extLst>
      <p:ext uri="{BB962C8B-B14F-4D97-AF65-F5344CB8AC3E}">
        <p14:creationId xmlns:p14="http://schemas.microsoft.com/office/powerpoint/2010/main" val="39835840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F13804D-39DB-0246-B7AB-B2DE566F04DF}" type="datetimeFigureOut">
              <a:rPr lang="en-US" smtClean="0"/>
              <a:t>1/24/24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BD2B878-D87A-E747-BCD5-0CD02915D77F}" type="slidenum">
              <a:rPr lang="en-US" smtClean="0"/>
              <a:t>‹#›</a:t>
            </a:fld>
            <a:endParaRPr lang="en-US"/>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1459490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F13804D-39DB-0246-B7AB-B2DE566F04DF}" type="datetimeFigureOut">
              <a:rPr lang="en-US" smtClean="0"/>
              <a:t>1/24/24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BD2B878-D87A-E747-BCD5-0CD02915D77F}"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755100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13804D-39DB-0246-B7AB-B2DE566F04DF}" type="datetimeFigureOut">
              <a:rPr lang="en-US" smtClean="0"/>
              <a:t>1/24/24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BD2B878-D87A-E747-BCD5-0CD02915D77F}" type="slidenum">
              <a:rPr lang="en-US" smtClean="0"/>
              <a:t>‹#›</a:t>
            </a:fld>
            <a:endParaRPr lang="en-US"/>
          </a:p>
        </p:txBody>
      </p:sp>
    </p:spTree>
    <p:extLst>
      <p:ext uri="{BB962C8B-B14F-4D97-AF65-F5344CB8AC3E}">
        <p14:creationId xmlns:p14="http://schemas.microsoft.com/office/powerpoint/2010/main" val="24915550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F13804D-39DB-0246-B7AB-B2DE566F04DF}" type="datetimeFigureOut">
              <a:rPr lang="en-US" smtClean="0"/>
              <a:t>1/24/24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BD2B878-D87A-E747-BCD5-0CD02915D77F}" type="slidenum">
              <a:rPr lang="en-US" smtClean="0"/>
              <a:t>‹#›</a:t>
            </a:fld>
            <a:endParaRPr lang="en-US"/>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486799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F13804D-39DB-0246-B7AB-B2DE566F04DF}" type="datetimeFigureOut">
              <a:rPr lang="en-US" smtClean="0"/>
              <a:t>1/24/24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BD2B878-D87A-E747-BCD5-0CD02915D77F}" type="slidenum">
              <a:rPr lang="en-US" smtClean="0"/>
              <a:t>‹#›</a:t>
            </a:fld>
            <a:endParaRPr lang="en-US"/>
          </a:p>
        </p:txBody>
      </p:sp>
    </p:spTree>
    <p:extLst>
      <p:ext uri="{BB962C8B-B14F-4D97-AF65-F5344CB8AC3E}">
        <p14:creationId xmlns:p14="http://schemas.microsoft.com/office/powerpoint/2010/main" val="24317641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0F13804D-39DB-0246-B7AB-B2DE566F04DF}" type="datetimeFigureOut">
              <a:rPr lang="en-US" smtClean="0"/>
              <a:t>1/24/24</a:t>
            </a:fld>
            <a:endParaRPr lang="en-US"/>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5BD2B878-D87A-E747-BCD5-0CD02915D77F}" type="slidenum">
              <a:rPr lang="en-US" smtClean="0"/>
              <a:t>‹#›</a:t>
            </a:fld>
            <a:endParaRPr lang="en-US"/>
          </a:p>
        </p:txBody>
      </p:sp>
    </p:spTree>
    <p:extLst>
      <p:ext uri="{BB962C8B-B14F-4D97-AF65-F5344CB8AC3E}">
        <p14:creationId xmlns:p14="http://schemas.microsoft.com/office/powerpoint/2010/main" val="3409879023"/>
      </p:ext>
    </p:extLst>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 id="2147483714" r:id="rId12"/>
    <p:sldLayoutId id="2147483715" r:id="rId13"/>
    <p:sldLayoutId id="2147483716" r:id="rId14"/>
    <p:sldLayoutId id="2147483717" r:id="rId15"/>
    <p:sldLayoutId id="2147483718" r:id="rId16"/>
    <p:sldLayoutId id="2147483719"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5F46C4-BEDA-38DA-2319-1F6E74F4BE22}"/>
              </a:ext>
            </a:extLst>
          </p:cNvPr>
          <p:cNvSpPr>
            <a:spLocks noGrp="1"/>
          </p:cNvSpPr>
          <p:nvPr>
            <p:ph type="ctrTitle"/>
          </p:nvPr>
        </p:nvSpPr>
        <p:spPr/>
        <p:txBody>
          <a:bodyPr/>
          <a:lstStyle/>
          <a:p>
            <a:r>
              <a:rPr lang="en-US" sz="4800" dirty="0"/>
              <a:t>NADA Service Homework</a:t>
            </a:r>
          </a:p>
        </p:txBody>
      </p:sp>
      <p:sp>
        <p:nvSpPr>
          <p:cNvPr id="3" name="Subtitle 2">
            <a:extLst>
              <a:ext uri="{FF2B5EF4-FFF2-40B4-BE49-F238E27FC236}">
                <a16:creationId xmlns:a16="http://schemas.microsoft.com/office/drawing/2014/main" id="{BB88B962-21CA-A907-D02B-98C9DB3CCD90}"/>
              </a:ext>
            </a:extLst>
          </p:cNvPr>
          <p:cNvSpPr>
            <a:spLocks noGrp="1"/>
          </p:cNvSpPr>
          <p:nvPr>
            <p:ph type="subTitle" idx="1"/>
          </p:nvPr>
        </p:nvSpPr>
        <p:spPr/>
        <p:txBody>
          <a:bodyPr>
            <a:normAutofit lnSpcReduction="10000"/>
          </a:bodyPr>
          <a:lstStyle/>
          <a:p>
            <a:r>
              <a:rPr lang="en-US" dirty="0"/>
              <a:t>Jack Burford Chevrolet, Inc.</a:t>
            </a:r>
          </a:p>
          <a:p>
            <a:r>
              <a:rPr lang="en-US" dirty="0"/>
              <a:t>Makenzie Burford</a:t>
            </a:r>
          </a:p>
          <a:p>
            <a:r>
              <a:rPr lang="en-US" dirty="0"/>
              <a:t>N432</a:t>
            </a:r>
          </a:p>
        </p:txBody>
      </p:sp>
    </p:spTree>
    <p:extLst>
      <p:ext uri="{BB962C8B-B14F-4D97-AF65-F5344CB8AC3E}">
        <p14:creationId xmlns:p14="http://schemas.microsoft.com/office/powerpoint/2010/main" val="39009858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8E6796-5217-704C-AA2B-827385BB8E0E}"/>
              </a:ext>
            </a:extLst>
          </p:cNvPr>
          <p:cNvSpPr>
            <a:spLocks noGrp="1"/>
          </p:cNvSpPr>
          <p:nvPr>
            <p:ph type="title"/>
          </p:nvPr>
        </p:nvSpPr>
        <p:spPr/>
        <p:txBody>
          <a:bodyPr/>
          <a:lstStyle/>
          <a:p>
            <a:r>
              <a:rPr lang="en-US" dirty="0"/>
              <a:t>Weaknesses</a:t>
            </a:r>
          </a:p>
        </p:txBody>
      </p:sp>
      <p:sp>
        <p:nvSpPr>
          <p:cNvPr id="3" name="Content Placeholder 2">
            <a:extLst>
              <a:ext uri="{FF2B5EF4-FFF2-40B4-BE49-F238E27FC236}">
                <a16:creationId xmlns:a16="http://schemas.microsoft.com/office/drawing/2014/main" id="{D783D6CE-FAAF-2DCC-CB9C-C7A4B6008844}"/>
              </a:ext>
            </a:extLst>
          </p:cNvPr>
          <p:cNvSpPr>
            <a:spLocks noGrp="1"/>
          </p:cNvSpPr>
          <p:nvPr>
            <p:ph idx="1"/>
          </p:nvPr>
        </p:nvSpPr>
        <p:spPr/>
        <p:txBody>
          <a:bodyPr/>
          <a:lstStyle/>
          <a:p>
            <a:r>
              <a:rPr lang="en-US" dirty="0"/>
              <a:t>Reliability of employees</a:t>
            </a:r>
          </a:p>
          <a:p>
            <a:r>
              <a:rPr lang="en-US" dirty="0"/>
              <a:t>Consistency of processes when not monitored 24/7</a:t>
            </a:r>
          </a:p>
          <a:p>
            <a:r>
              <a:rPr lang="en-US" dirty="0"/>
              <a:t>Phone etiquette</a:t>
            </a:r>
          </a:p>
          <a:p>
            <a:r>
              <a:rPr lang="en-US" dirty="0"/>
              <a:t>Proper expectations for customers before they arrive</a:t>
            </a:r>
          </a:p>
          <a:p>
            <a:r>
              <a:rPr lang="en-US" dirty="0"/>
              <a:t>Follow through on tickets and parts after being ordered. </a:t>
            </a:r>
          </a:p>
        </p:txBody>
      </p:sp>
    </p:spTree>
    <p:extLst>
      <p:ext uri="{BB962C8B-B14F-4D97-AF65-F5344CB8AC3E}">
        <p14:creationId xmlns:p14="http://schemas.microsoft.com/office/powerpoint/2010/main" val="13785780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8E6796-5217-704C-AA2B-827385BB8E0E}"/>
              </a:ext>
            </a:extLst>
          </p:cNvPr>
          <p:cNvSpPr>
            <a:spLocks noGrp="1"/>
          </p:cNvSpPr>
          <p:nvPr>
            <p:ph type="title"/>
          </p:nvPr>
        </p:nvSpPr>
        <p:spPr/>
        <p:txBody>
          <a:bodyPr/>
          <a:lstStyle/>
          <a:p>
            <a:r>
              <a:rPr lang="en-US" dirty="0"/>
              <a:t>Opportunities</a:t>
            </a:r>
          </a:p>
        </p:txBody>
      </p:sp>
      <p:sp>
        <p:nvSpPr>
          <p:cNvPr id="3" name="Content Placeholder 2">
            <a:extLst>
              <a:ext uri="{FF2B5EF4-FFF2-40B4-BE49-F238E27FC236}">
                <a16:creationId xmlns:a16="http://schemas.microsoft.com/office/drawing/2014/main" id="{D783D6CE-FAAF-2DCC-CB9C-C7A4B6008844}"/>
              </a:ext>
            </a:extLst>
          </p:cNvPr>
          <p:cNvSpPr>
            <a:spLocks noGrp="1"/>
          </p:cNvSpPr>
          <p:nvPr>
            <p:ph idx="1"/>
          </p:nvPr>
        </p:nvSpPr>
        <p:spPr/>
        <p:txBody>
          <a:bodyPr/>
          <a:lstStyle/>
          <a:p>
            <a:r>
              <a:rPr lang="en-US" dirty="0"/>
              <a:t>Saturday Service</a:t>
            </a:r>
          </a:p>
          <a:p>
            <a:r>
              <a:rPr lang="en-US" dirty="0"/>
              <a:t>Co-op Students</a:t>
            </a:r>
          </a:p>
          <a:p>
            <a:r>
              <a:rPr lang="en-US" dirty="0"/>
              <a:t>Local job fairs</a:t>
            </a:r>
          </a:p>
          <a:p>
            <a:r>
              <a:rPr lang="en-US" dirty="0"/>
              <a:t>BDC in-depth training</a:t>
            </a:r>
          </a:p>
          <a:p>
            <a:r>
              <a:rPr lang="en-US" dirty="0"/>
              <a:t>Advertising and social media involvement. </a:t>
            </a:r>
          </a:p>
        </p:txBody>
      </p:sp>
    </p:spTree>
    <p:extLst>
      <p:ext uri="{BB962C8B-B14F-4D97-AF65-F5344CB8AC3E}">
        <p14:creationId xmlns:p14="http://schemas.microsoft.com/office/powerpoint/2010/main" val="24637673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8E6796-5217-704C-AA2B-827385BB8E0E}"/>
              </a:ext>
            </a:extLst>
          </p:cNvPr>
          <p:cNvSpPr>
            <a:spLocks noGrp="1"/>
          </p:cNvSpPr>
          <p:nvPr>
            <p:ph type="title"/>
          </p:nvPr>
        </p:nvSpPr>
        <p:spPr/>
        <p:txBody>
          <a:bodyPr/>
          <a:lstStyle/>
          <a:p>
            <a:r>
              <a:rPr lang="en-US" dirty="0"/>
              <a:t>Threats</a:t>
            </a:r>
          </a:p>
        </p:txBody>
      </p:sp>
      <p:sp>
        <p:nvSpPr>
          <p:cNvPr id="3" name="Content Placeholder 2">
            <a:extLst>
              <a:ext uri="{FF2B5EF4-FFF2-40B4-BE49-F238E27FC236}">
                <a16:creationId xmlns:a16="http://schemas.microsoft.com/office/drawing/2014/main" id="{D783D6CE-FAAF-2DCC-CB9C-C7A4B6008844}"/>
              </a:ext>
            </a:extLst>
          </p:cNvPr>
          <p:cNvSpPr>
            <a:spLocks noGrp="1"/>
          </p:cNvSpPr>
          <p:nvPr>
            <p:ph idx="1"/>
          </p:nvPr>
        </p:nvSpPr>
        <p:spPr/>
        <p:txBody>
          <a:bodyPr/>
          <a:lstStyle/>
          <a:p>
            <a:r>
              <a:rPr lang="en-US" dirty="0"/>
              <a:t>Saturday quick lube and extension of hours</a:t>
            </a:r>
          </a:p>
          <a:p>
            <a:r>
              <a:rPr lang="en-US" dirty="0"/>
              <a:t>Google Reviews</a:t>
            </a:r>
          </a:p>
          <a:p>
            <a:r>
              <a:rPr lang="en-US" dirty="0"/>
              <a:t>Poor word of mouth</a:t>
            </a:r>
          </a:p>
          <a:p>
            <a:r>
              <a:rPr lang="en-US" dirty="0"/>
              <a:t>Stigma of former employees</a:t>
            </a:r>
          </a:p>
        </p:txBody>
      </p:sp>
    </p:spTree>
    <p:extLst>
      <p:ext uri="{BB962C8B-B14F-4D97-AF65-F5344CB8AC3E}">
        <p14:creationId xmlns:p14="http://schemas.microsoft.com/office/powerpoint/2010/main" val="22148660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8E6796-5217-704C-AA2B-827385BB8E0E}"/>
              </a:ext>
            </a:extLst>
          </p:cNvPr>
          <p:cNvSpPr>
            <a:spLocks noGrp="1"/>
          </p:cNvSpPr>
          <p:nvPr>
            <p:ph type="title"/>
          </p:nvPr>
        </p:nvSpPr>
        <p:spPr/>
        <p:txBody>
          <a:bodyPr/>
          <a:lstStyle/>
          <a:p>
            <a:r>
              <a:rPr lang="en-US" dirty="0"/>
              <a:t>Objectives</a:t>
            </a:r>
          </a:p>
        </p:txBody>
      </p:sp>
      <p:sp>
        <p:nvSpPr>
          <p:cNvPr id="3" name="Content Placeholder 2">
            <a:extLst>
              <a:ext uri="{FF2B5EF4-FFF2-40B4-BE49-F238E27FC236}">
                <a16:creationId xmlns:a16="http://schemas.microsoft.com/office/drawing/2014/main" id="{D783D6CE-FAAF-2DCC-CB9C-C7A4B6008844}"/>
              </a:ext>
            </a:extLst>
          </p:cNvPr>
          <p:cNvSpPr>
            <a:spLocks noGrp="1"/>
          </p:cNvSpPr>
          <p:nvPr>
            <p:ph idx="1"/>
          </p:nvPr>
        </p:nvSpPr>
        <p:spPr/>
        <p:txBody>
          <a:bodyPr/>
          <a:lstStyle/>
          <a:p>
            <a:r>
              <a:rPr lang="en-US" dirty="0"/>
              <a:t>Improve functionality of scheduling</a:t>
            </a:r>
          </a:p>
          <a:p>
            <a:r>
              <a:rPr lang="en-US" dirty="0"/>
              <a:t>Improve technician efficiency</a:t>
            </a:r>
          </a:p>
          <a:p>
            <a:r>
              <a:rPr lang="en-US" dirty="0"/>
              <a:t>Increase the number of RO’s written per day to average 35 – 40.</a:t>
            </a:r>
          </a:p>
          <a:p>
            <a:pPr marL="0" indent="0">
              <a:buNone/>
            </a:pPr>
            <a:endParaRPr lang="en-US" dirty="0"/>
          </a:p>
          <a:p>
            <a:endParaRPr lang="en-US" dirty="0"/>
          </a:p>
        </p:txBody>
      </p:sp>
    </p:spTree>
    <p:extLst>
      <p:ext uri="{BB962C8B-B14F-4D97-AF65-F5344CB8AC3E}">
        <p14:creationId xmlns:p14="http://schemas.microsoft.com/office/powerpoint/2010/main" val="1696029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4EE0B1-52C9-1CD3-2A4F-D60CAD450EEE}"/>
              </a:ext>
            </a:extLst>
          </p:cNvPr>
          <p:cNvSpPr>
            <a:spLocks noGrp="1"/>
          </p:cNvSpPr>
          <p:nvPr>
            <p:ph type="title"/>
          </p:nvPr>
        </p:nvSpPr>
        <p:spPr/>
        <p:txBody>
          <a:bodyPr/>
          <a:lstStyle/>
          <a:p>
            <a:r>
              <a:rPr lang="en-US" dirty="0"/>
              <a:t>Strategies</a:t>
            </a:r>
          </a:p>
        </p:txBody>
      </p:sp>
      <p:sp>
        <p:nvSpPr>
          <p:cNvPr id="3" name="Content Placeholder 2">
            <a:extLst>
              <a:ext uri="{FF2B5EF4-FFF2-40B4-BE49-F238E27FC236}">
                <a16:creationId xmlns:a16="http://schemas.microsoft.com/office/drawing/2014/main" id="{1CAD7688-571C-4171-EB79-3AD687EDD1D4}"/>
              </a:ext>
            </a:extLst>
          </p:cNvPr>
          <p:cNvSpPr>
            <a:spLocks noGrp="1"/>
          </p:cNvSpPr>
          <p:nvPr>
            <p:ph idx="1"/>
          </p:nvPr>
        </p:nvSpPr>
        <p:spPr/>
        <p:txBody>
          <a:bodyPr/>
          <a:lstStyle/>
          <a:p>
            <a:r>
              <a:rPr lang="en-US" dirty="0"/>
              <a:t>Create a scheduling templet to allow BDC and service writers to schedule customers quickly and efficiently. </a:t>
            </a:r>
          </a:p>
          <a:p>
            <a:r>
              <a:rPr lang="en-US" dirty="0"/>
              <a:t>Increase recommended services to increase technician proficiency and gross. </a:t>
            </a:r>
          </a:p>
          <a:p>
            <a:r>
              <a:rPr lang="en-US" dirty="0"/>
              <a:t>Extend shop hours to include Saturdays for at least quick lube. </a:t>
            </a:r>
          </a:p>
          <a:p>
            <a:pPr marL="0" indent="0">
              <a:buNone/>
            </a:pPr>
            <a:endParaRPr lang="en-US" dirty="0"/>
          </a:p>
        </p:txBody>
      </p:sp>
    </p:spTree>
    <p:extLst>
      <p:ext uri="{BB962C8B-B14F-4D97-AF65-F5344CB8AC3E}">
        <p14:creationId xmlns:p14="http://schemas.microsoft.com/office/powerpoint/2010/main" val="150845287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4EE0B1-52C9-1CD3-2A4F-D60CAD450EEE}"/>
              </a:ext>
            </a:extLst>
          </p:cNvPr>
          <p:cNvSpPr>
            <a:spLocks noGrp="1"/>
          </p:cNvSpPr>
          <p:nvPr>
            <p:ph type="title"/>
          </p:nvPr>
        </p:nvSpPr>
        <p:spPr/>
        <p:txBody>
          <a:bodyPr/>
          <a:lstStyle/>
          <a:p>
            <a:r>
              <a:rPr lang="en-US" dirty="0"/>
              <a:t>Tactics</a:t>
            </a:r>
          </a:p>
        </p:txBody>
      </p:sp>
      <p:sp>
        <p:nvSpPr>
          <p:cNvPr id="3" name="Content Placeholder 2">
            <a:extLst>
              <a:ext uri="{FF2B5EF4-FFF2-40B4-BE49-F238E27FC236}">
                <a16:creationId xmlns:a16="http://schemas.microsoft.com/office/drawing/2014/main" id="{1CAD7688-571C-4171-EB79-3AD687EDD1D4}"/>
              </a:ext>
            </a:extLst>
          </p:cNvPr>
          <p:cNvSpPr>
            <a:spLocks noGrp="1"/>
          </p:cNvSpPr>
          <p:nvPr>
            <p:ph idx="1"/>
          </p:nvPr>
        </p:nvSpPr>
        <p:spPr/>
        <p:txBody>
          <a:bodyPr/>
          <a:lstStyle/>
          <a:p>
            <a:r>
              <a:rPr lang="en-US" dirty="0"/>
              <a:t>Advertise a quick lube discount to generate new customers. </a:t>
            </a:r>
          </a:p>
          <a:p>
            <a:r>
              <a:rPr lang="en-US" dirty="0"/>
              <a:t>Incentivize technicians to help reach gross goals.</a:t>
            </a:r>
          </a:p>
          <a:p>
            <a:r>
              <a:rPr lang="en-US" dirty="0"/>
              <a:t>Monthly service meetings providing lunch for team bonding and communication between everyone in service, parts and BDC. </a:t>
            </a:r>
          </a:p>
          <a:p>
            <a:r>
              <a:rPr lang="en-US" dirty="0"/>
              <a:t>Strategically schedule to account for part time technicians.</a:t>
            </a:r>
          </a:p>
        </p:txBody>
      </p:sp>
    </p:spTree>
    <p:extLst>
      <p:ext uri="{BB962C8B-B14F-4D97-AF65-F5344CB8AC3E}">
        <p14:creationId xmlns:p14="http://schemas.microsoft.com/office/powerpoint/2010/main" val="31076573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45ECC1-8059-374C-718D-59109CD29CB2}"/>
              </a:ext>
            </a:extLst>
          </p:cNvPr>
          <p:cNvSpPr>
            <a:spLocks noGrp="1"/>
          </p:cNvSpPr>
          <p:nvPr>
            <p:ph type="title"/>
          </p:nvPr>
        </p:nvSpPr>
        <p:spPr/>
        <p:txBody>
          <a:bodyPr/>
          <a:lstStyle/>
          <a:p>
            <a:r>
              <a:rPr lang="en-US" dirty="0"/>
              <a:t>Action Plan</a:t>
            </a:r>
          </a:p>
        </p:txBody>
      </p:sp>
      <p:graphicFrame>
        <p:nvGraphicFramePr>
          <p:cNvPr id="4" name="Content Placeholder 3">
            <a:extLst>
              <a:ext uri="{FF2B5EF4-FFF2-40B4-BE49-F238E27FC236}">
                <a16:creationId xmlns:a16="http://schemas.microsoft.com/office/drawing/2014/main" id="{F0D30326-5131-518F-BE03-917351F5B702}"/>
              </a:ext>
            </a:extLst>
          </p:cNvPr>
          <p:cNvGraphicFramePr>
            <a:graphicFrameLocks noGrp="1"/>
          </p:cNvGraphicFramePr>
          <p:nvPr>
            <p:ph idx="1"/>
            <p:extLst>
              <p:ext uri="{D42A27DB-BD31-4B8C-83A1-F6EECF244321}">
                <p14:modId xmlns:p14="http://schemas.microsoft.com/office/powerpoint/2010/main" val="244187762"/>
              </p:ext>
            </p:extLst>
          </p:nvPr>
        </p:nvGraphicFramePr>
        <p:xfrm>
          <a:off x="1295400" y="2557462"/>
          <a:ext cx="9601197" cy="3318408"/>
        </p:xfrm>
        <a:graphic>
          <a:graphicData uri="http://schemas.openxmlformats.org/drawingml/2006/table">
            <a:tbl>
              <a:tblPr firstRow="1" bandRow="1">
                <a:tableStyleId>{5C22544A-7EE6-4342-B048-85BDC9FD1C3A}</a:tableStyleId>
              </a:tblPr>
              <a:tblGrid>
                <a:gridCol w="3200399">
                  <a:extLst>
                    <a:ext uri="{9D8B030D-6E8A-4147-A177-3AD203B41FA5}">
                      <a16:colId xmlns:a16="http://schemas.microsoft.com/office/drawing/2014/main" val="2856453486"/>
                    </a:ext>
                  </a:extLst>
                </a:gridCol>
                <a:gridCol w="3200399">
                  <a:extLst>
                    <a:ext uri="{9D8B030D-6E8A-4147-A177-3AD203B41FA5}">
                      <a16:colId xmlns:a16="http://schemas.microsoft.com/office/drawing/2014/main" val="1631980562"/>
                    </a:ext>
                  </a:extLst>
                </a:gridCol>
                <a:gridCol w="3200399">
                  <a:extLst>
                    <a:ext uri="{9D8B030D-6E8A-4147-A177-3AD203B41FA5}">
                      <a16:colId xmlns:a16="http://schemas.microsoft.com/office/drawing/2014/main" val="2624043332"/>
                    </a:ext>
                  </a:extLst>
                </a:gridCol>
              </a:tblGrid>
              <a:tr h="480540">
                <a:tc>
                  <a:txBody>
                    <a:bodyPr/>
                    <a:lstStyle/>
                    <a:p>
                      <a:pPr algn="ctr"/>
                      <a:r>
                        <a:rPr lang="en-US" dirty="0"/>
                        <a:t>Task</a:t>
                      </a:r>
                    </a:p>
                  </a:txBody>
                  <a:tcPr/>
                </a:tc>
                <a:tc>
                  <a:txBody>
                    <a:bodyPr/>
                    <a:lstStyle/>
                    <a:p>
                      <a:pPr algn="ctr"/>
                      <a:r>
                        <a:rPr lang="en-US" dirty="0"/>
                        <a:t>Position Responsible</a:t>
                      </a:r>
                    </a:p>
                  </a:txBody>
                  <a:tcPr/>
                </a:tc>
                <a:tc>
                  <a:txBody>
                    <a:bodyPr/>
                    <a:lstStyle/>
                    <a:p>
                      <a:pPr algn="ctr"/>
                      <a:r>
                        <a:rPr lang="en-US" dirty="0"/>
                        <a:t>Completion Date</a:t>
                      </a:r>
                    </a:p>
                  </a:txBody>
                  <a:tcPr/>
                </a:tc>
                <a:extLst>
                  <a:ext uri="{0D108BD9-81ED-4DB2-BD59-A6C34878D82A}">
                    <a16:rowId xmlns:a16="http://schemas.microsoft.com/office/drawing/2014/main" val="4233471040"/>
                  </a:ext>
                </a:extLst>
              </a:tr>
              <a:tr h="709467">
                <a:tc>
                  <a:txBody>
                    <a:bodyPr/>
                    <a:lstStyle/>
                    <a:p>
                      <a:r>
                        <a:rPr lang="en-US" dirty="0"/>
                        <a:t>Extend Hours to include  Saturdays</a:t>
                      </a:r>
                    </a:p>
                  </a:txBody>
                  <a:tcPr/>
                </a:tc>
                <a:tc>
                  <a:txBody>
                    <a:bodyPr/>
                    <a:lstStyle/>
                    <a:p>
                      <a:r>
                        <a:rPr lang="en-US" dirty="0"/>
                        <a:t>Owner / General Manager</a:t>
                      </a:r>
                    </a:p>
                  </a:txBody>
                  <a:tcPr/>
                </a:tc>
                <a:tc>
                  <a:txBody>
                    <a:bodyPr/>
                    <a:lstStyle/>
                    <a:p>
                      <a:r>
                        <a:rPr lang="en-US" dirty="0"/>
                        <a:t>March 1, 2024</a:t>
                      </a:r>
                    </a:p>
                  </a:txBody>
                  <a:tcPr/>
                </a:tc>
                <a:extLst>
                  <a:ext uri="{0D108BD9-81ED-4DB2-BD59-A6C34878D82A}">
                    <a16:rowId xmlns:a16="http://schemas.microsoft.com/office/drawing/2014/main" val="1043380090"/>
                  </a:ext>
                </a:extLst>
              </a:tr>
              <a:tr h="709467">
                <a:tc>
                  <a:txBody>
                    <a:bodyPr/>
                    <a:lstStyle/>
                    <a:p>
                      <a:r>
                        <a:rPr lang="en-US" dirty="0"/>
                        <a:t>Monthly Service, Parts and BDC meeting. </a:t>
                      </a:r>
                    </a:p>
                  </a:txBody>
                  <a:tcPr/>
                </a:tc>
                <a:tc>
                  <a:txBody>
                    <a:bodyPr/>
                    <a:lstStyle/>
                    <a:p>
                      <a:r>
                        <a:rPr lang="en-US" dirty="0"/>
                        <a:t>General Manager / Human Resources</a:t>
                      </a:r>
                    </a:p>
                  </a:txBody>
                  <a:tcPr/>
                </a:tc>
                <a:tc>
                  <a:txBody>
                    <a:bodyPr/>
                    <a:lstStyle/>
                    <a:p>
                      <a:r>
                        <a:rPr lang="en-US" dirty="0"/>
                        <a:t>Second Wednesday of Each Month</a:t>
                      </a:r>
                    </a:p>
                  </a:txBody>
                  <a:tcPr/>
                </a:tc>
                <a:extLst>
                  <a:ext uri="{0D108BD9-81ED-4DB2-BD59-A6C34878D82A}">
                    <a16:rowId xmlns:a16="http://schemas.microsoft.com/office/drawing/2014/main" val="3732095095"/>
                  </a:ext>
                </a:extLst>
              </a:tr>
              <a:tr h="709467">
                <a:tc>
                  <a:txBody>
                    <a:bodyPr/>
                    <a:lstStyle/>
                    <a:p>
                      <a:r>
                        <a:rPr lang="en-US" dirty="0"/>
                        <a:t>Create Scheduling Templet</a:t>
                      </a:r>
                    </a:p>
                  </a:txBody>
                  <a:tcPr/>
                </a:tc>
                <a:tc>
                  <a:txBody>
                    <a:bodyPr/>
                    <a:lstStyle/>
                    <a:p>
                      <a:r>
                        <a:rPr lang="en-US" dirty="0"/>
                        <a:t>BDC</a:t>
                      </a:r>
                    </a:p>
                  </a:txBody>
                  <a:tcPr/>
                </a:tc>
                <a:tc>
                  <a:txBody>
                    <a:bodyPr/>
                    <a:lstStyle/>
                    <a:p>
                      <a:r>
                        <a:rPr lang="en-US" dirty="0"/>
                        <a:t>February 1, 2024</a:t>
                      </a:r>
                    </a:p>
                  </a:txBody>
                  <a:tcPr/>
                </a:tc>
                <a:extLst>
                  <a:ext uri="{0D108BD9-81ED-4DB2-BD59-A6C34878D82A}">
                    <a16:rowId xmlns:a16="http://schemas.microsoft.com/office/drawing/2014/main" val="3347770642"/>
                  </a:ext>
                </a:extLst>
              </a:tr>
              <a:tr h="709467">
                <a:tc>
                  <a:txBody>
                    <a:bodyPr/>
                    <a:lstStyle/>
                    <a:p>
                      <a:r>
                        <a:rPr lang="en-US" dirty="0"/>
                        <a:t>Track appointments and RO’s to generate business</a:t>
                      </a:r>
                    </a:p>
                  </a:txBody>
                  <a:tcPr/>
                </a:tc>
                <a:tc>
                  <a:txBody>
                    <a:bodyPr/>
                    <a:lstStyle/>
                    <a:p>
                      <a:r>
                        <a:rPr lang="en-US" dirty="0"/>
                        <a:t>BDC / Service Writers</a:t>
                      </a:r>
                    </a:p>
                  </a:txBody>
                  <a:tcPr/>
                </a:tc>
                <a:tc>
                  <a:txBody>
                    <a:bodyPr/>
                    <a:lstStyle/>
                    <a:p>
                      <a:r>
                        <a:rPr lang="en-US" dirty="0"/>
                        <a:t>Daily</a:t>
                      </a:r>
                    </a:p>
                  </a:txBody>
                  <a:tcPr/>
                </a:tc>
                <a:extLst>
                  <a:ext uri="{0D108BD9-81ED-4DB2-BD59-A6C34878D82A}">
                    <a16:rowId xmlns:a16="http://schemas.microsoft.com/office/drawing/2014/main" val="2426777157"/>
                  </a:ext>
                </a:extLst>
              </a:tr>
            </a:tbl>
          </a:graphicData>
        </a:graphic>
      </p:graphicFrame>
    </p:spTree>
    <p:extLst>
      <p:ext uri="{BB962C8B-B14F-4D97-AF65-F5344CB8AC3E}">
        <p14:creationId xmlns:p14="http://schemas.microsoft.com/office/powerpoint/2010/main" val="26645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45ECC1-8059-374C-718D-59109CD29CB2}"/>
              </a:ext>
            </a:extLst>
          </p:cNvPr>
          <p:cNvSpPr>
            <a:spLocks noGrp="1"/>
          </p:cNvSpPr>
          <p:nvPr>
            <p:ph type="title"/>
          </p:nvPr>
        </p:nvSpPr>
        <p:spPr/>
        <p:txBody>
          <a:bodyPr/>
          <a:lstStyle/>
          <a:p>
            <a:r>
              <a:rPr lang="en-US" dirty="0"/>
              <a:t>Synopsis</a:t>
            </a:r>
          </a:p>
        </p:txBody>
      </p:sp>
      <p:sp>
        <p:nvSpPr>
          <p:cNvPr id="3" name="Content Placeholder 2">
            <a:extLst>
              <a:ext uri="{FF2B5EF4-FFF2-40B4-BE49-F238E27FC236}">
                <a16:creationId xmlns:a16="http://schemas.microsoft.com/office/drawing/2014/main" id="{AB6E01BE-7F9B-9620-C344-6E77C6D779E6}"/>
              </a:ext>
            </a:extLst>
          </p:cNvPr>
          <p:cNvSpPr>
            <a:spLocks noGrp="1"/>
          </p:cNvSpPr>
          <p:nvPr>
            <p:ph idx="1"/>
          </p:nvPr>
        </p:nvSpPr>
        <p:spPr/>
        <p:txBody>
          <a:bodyPr>
            <a:normAutofit fontScale="85000" lnSpcReduction="10000"/>
          </a:bodyPr>
          <a:lstStyle/>
          <a:p>
            <a:pPr marL="0" indent="0">
              <a:buNone/>
            </a:pPr>
            <a:r>
              <a:rPr lang="en-US" dirty="0"/>
              <a:t>	Our goal is to provide a convenient and satisfactory servicing experience for the customers and to do that it is apparent that our hours must be changed from M-F, 7:30AM – 5:30PM to minimally including Saturday as well. We may have to hire another writer, but we have the support of the staff utilizing our Co-Op students. </a:t>
            </a:r>
          </a:p>
          <a:p>
            <a:pPr marL="0" indent="0">
              <a:buNone/>
            </a:pPr>
            <a:r>
              <a:rPr lang="en-US" dirty="0"/>
              <a:t>	We have already seen improvement with the beginning of training of our BDC and plan to see great improvement on phone skills, organization and follow-up with special ordered parts. </a:t>
            </a:r>
          </a:p>
          <a:p>
            <a:pPr marL="0" indent="0">
              <a:buNone/>
            </a:pPr>
            <a:r>
              <a:rPr lang="en-US" dirty="0"/>
              <a:t>	With adding the hours of operation, generating more RO’s and being organized, we are looking to increase our profitability in our shop while utilizing our technician efficiently generating additional gross and allowing the ability to continue growth in </a:t>
            </a:r>
            <a:r>
              <a:rPr lang="en-US"/>
              <a:t>our shop. </a:t>
            </a:r>
            <a:endParaRPr lang="en-US" dirty="0"/>
          </a:p>
        </p:txBody>
      </p:sp>
    </p:spTree>
    <p:extLst>
      <p:ext uri="{BB962C8B-B14F-4D97-AF65-F5344CB8AC3E}">
        <p14:creationId xmlns:p14="http://schemas.microsoft.com/office/powerpoint/2010/main" val="3323707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1BBA40-D847-F09D-C991-555CA5901194}"/>
              </a:ext>
            </a:extLst>
          </p:cNvPr>
          <p:cNvSpPr>
            <a:spLocks noGrp="1"/>
          </p:cNvSpPr>
          <p:nvPr>
            <p:ph type="title"/>
          </p:nvPr>
        </p:nvSpPr>
        <p:spPr/>
        <p:txBody>
          <a:bodyPr/>
          <a:lstStyle/>
          <a:p>
            <a:r>
              <a:rPr lang="en-US" dirty="0"/>
              <a:t>Marketing</a:t>
            </a:r>
          </a:p>
        </p:txBody>
      </p:sp>
      <p:sp>
        <p:nvSpPr>
          <p:cNvPr id="3" name="Content Placeholder 2">
            <a:extLst>
              <a:ext uri="{FF2B5EF4-FFF2-40B4-BE49-F238E27FC236}">
                <a16:creationId xmlns:a16="http://schemas.microsoft.com/office/drawing/2014/main" id="{5B414059-70A9-17FE-97DD-5A76F6C35604}"/>
              </a:ext>
            </a:extLst>
          </p:cNvPr>
          <p:cNvSpPr>
            <a:spLocks noGrp="1"/>
          </p:cNvSpPr>
          <p:nvPr>
            <p:ph idx="1"/>
          </p:nvPr>
        </p:nvSpPr>
        <p:spPr/>
        <p:txBody>
          <a:bodyPr/>
          <a:lstStyle/>
          <a:p>
            <a:r>
              <a:rPr lang="en-US" dirty="0"/>
              <a:t>We try to utilize our social media platforms with fun promotional videos as well as posted promotional discounts. We also have mailers and promote on local websites. </a:t>
            </a:r>
          </a:p>
          <a:p>
            <a:r>
              <a:rPr lang="en-US" dirty="0"/>
              <a:t>We partner with out school systems technical school and have 5 co-op students and are looking to market that to students to help grow our shop in future years. Having these kids in our shop gets our experienced tech’s reengaged and they can invest time into teaching them. We want to continue this relationship to grow their program as well as ours.</a:t>
            </a:r>
          </a:p>
        </p:txBody>
      </p:sp>
    </p:spTree>
    <p:extLst>
      <p:ext uri="{BB962C8B-B14F-4D97-AF65-F5344CB8AC3E}">
        <p14:creationId xmlns:p14="http://schemas.microsoft.com/office/powerpoint/2010/main" val="42466222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C525CF-D555-880E-0193-B074B920CFA5}"/>
              </a:ext>
            </a:extLst>
          </p:cNvPr>
          <p:cNvSpPr>
            <a:spLocks noGrp="1"/>
          </p:cNvSpPr>
          <p:nvPr>
            <p:ph type="title"/>
          </p:nvPr>
        </p:nvSpPr>
        <p:spPr/>
        <p:txBody>
          <a:bodyPr/>
          <a:lstStyle/>
          <a:p>
            <a:r>
              <a:rPr lang="en-US" dirty="0"/>
              <a:t>Cost of Labor</a:t>
            </a:r>
          </a:p>
        </p:txBody>
      </p:sp>
      <p:pic>
        <p:nvPicPr>
          <p:cNvPr id="6" name="Content Placeholder 5" descr="A screenshot of a spreadsheet&#10;&#10;Description automatically generated">
            <a:extLst>
              <a:ext uri="{FF2B5EF4-FFF2-40B4-BE49-F238E27FC236}">
                <a16:creationId xmlns:a16="http://schemas.microsoft.com/office/drawing/2014/main" id="{5AE08C9E-2B95-633A-4911-B76837BA6820}"/>
              </a:ext>
            </a:extLst>
          </p:cNvPr>
          <p:cNvPicPr>
            <a:picLocks noGrp="1" noChangeAspect="1"/>
          </p:cNvPicPr>
          <p:nvPr>
            <p:ph idx="1"/>
          </p:nvPr>
        </p:nvPicPr>
        <p:blipFill>
          <a:blip r:embed="rId2"/>
          <a:stretch>
            <a:fillRect/>
          </a:stretch>
        </p:blipFill>
        <p:spPr>
          <a:xfrm>
            <a:off x="5418138" y="2021252"/>
            <a:ext cx="5470525" cy="2815496"/>
          </a:xfrm>
        </p:spPr>
      </p:pic>
      <p:sp>
        <p:nvSpPr>
          <p:cNvPr id="4" name="Text Placeholder 3">
            <a:extLst>
              <a:ext uri="{FF2B5EF4-FFF2-40B4-BE49-F238E27FC236}">
                <a16:creationId xmlns:a16="http://schemas.microsoft.com/office/drawing/2014/main" id="{BEB5EF62-BD8E-2D1A-ABA7-9A8E4BED814B}"/>
              </a:ext>
            </a:extLst>
          </p:cNvPr>
          <p:cNvSpPr>
            <a:spLocks noGrp="1"/>
          </p:cNvSpPr>
          <p:nvPr>
            <p:ph type="body" sz="half" idx="2"/>
          </p:nvPr>
        </p:nvSpPr>
        <p:spPr/>
        <p:txBody>
          <a:bodyPr>
            <a:normAutofit fontScale="85000" lnSpcReduction="20000"/>
          </a:bodyPr>
          <a:lstStyle/>
          <a:p>
            <a:r>
              <a:rPr lang="en-US" dirty="0"/>
              <a:t>Our shops cost of labor is currently at 30% of our Sales.</a:t>
            </a:r>
          </a:p>
          <a:p>
            <a:r>
              <a:rPr lang="en-US" dirty="0"/>
              <a:t>We need to get better at utilizing our technicians for the time they are in the shop. You can't get their time back. Keeping them productive will pay off for both the techs and our business also keeping unapplied labor down. </a:t>
            </a:r>
          </a:p>
          <a:p>
            <a:r>
              <a:rPr lang="en-US" dirty="0"/>
              <a:t>We have brought in trainers to work with our BDC to help manage the schedule and finding the correct volume of appointments to achieve that goal. </a:t>
            </a:r>
          </a:p>
          <a:p>
            <a:endParaRPr lang="en-US" dirty="0"/>
          </a:p>
        </p:txBody>
      </p:sp>
    </p:spTree>
    <p:extLst>
      <p:ext uri="{BB962C8B-B14F-4D97-AF65-F5344CB8AC3E}">
        <p14:creationId xmlns:p14="http://schemas.microsoft.com/office/powerpoint/2010/main" val="9964659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D12669-43EB-719B-9BAB-F697CA3E934D}"/>
              </a:ext>
            </a:extLst>
          </p:cNvPr>
          <p:cNvSpPr>
            <a:spLocks noGrp="1"/>
          </p:cNvSpPr>
          <p:nvPr>
            <p:ph type="title"/>
          </p:nvPr>
        </p:nvSpPr>
        <p:spPr/>
        <p:txBody>
          <a:bodyPr>
            <a:normAutofit/>
          </a:bodyPr>
          <a:lstStyle/>
          <a:p>
            <a:r>
              <a:rPr lang="en-US" sz="2200" dirty="0"/>
              <a:t>Changes in Expense Structure</a:t>
            </a:r>
          </a:p>
        </p:txBody>
      </p:sp>
      <p:pic>
        <p:nvPicPr>
          <p:cNvPr id="6" name="Content Placeholder 5" descr="A screenshot of a spreadsheet&#10;&#10;Description automatically generated">
            <a:extLst>
              <a:ext uri="{FF2B5EF4-FFF2-40B4-BE49-F238E27FC236}">
                <a16:creationId xmlns:a16="http://schemas.microsoft.com/office/drawing/2014/main" id="{4F6C3EC0-026D-0EE4-7E22-07A3ED966641}"/>
              </a:ext>
            </a:extLst>
          </p:cNvPr>
          <p:cNvPicPr>
            <a:picLocks noGrp="1" noChangeAspect="1"/>
          </p:cNvPicPr>
          <p:nvPr>
            <p:ph idx="1"/>
          </p:nvPr>
        </p:nvPicPr>
        <p:blipFill>
          <a:blip r:embed="rId2"/>
          <a:stretch>
            <a:fillRect/>
          </a:stretch>
        </p:blipFill>
        <p:spPr>
          <a:xfrm>
            <a:off x="5418138" y="1347162"/>
            <a:ext cx="5470525" cy="4163677"/>
          </a:xfrm>
        </p:spPr>
      </p:pic>
      <p:sp>
        <p:nvSpPr>
          <p:cNvPr id="4" name="Text Placeholder 3">
            <a:extLst>
              <a:ext uri="{FF2B5EF4-FFF2-40B4-BE49-F238E27FC236}">
                <a16:creationId xmlns:a16="http://schemas.microsoft.com/office/drawing/2014/main" id="{827FBB38-8E3F-BD4B-AE1C-75CBDD319B2B}"/>
              </a:ext>
            </a:extLst>
          </p:cNvPr>
          <p:cNvSpPr>
            <a:spLocks noGrp="1"/>
          </p:cNvSpPr>
          <p:nvPr>
            <p:ph type="body" sz="half" idx="2"/>
          </p:nvPr>
        </p:nvSpPr>
        <p:spPr/>
        <p:txBody>
          <a:bodyPr/>
          <a:lstStyle/>
          <a:p>
            <a:r>
              <a:rPr lang="en-US" dirty="0"/>
              <a:t>This year we have made a warranty clerk change. In the month of December, we wrote off large amounts off our warranty schedule allocating for most of our net loss. </a:t>
            </a:r>
          </a:p>
          <a:p>
            <a:r>
              <a:rPr lang="en-US" dirty="0"/>
              <a:t>We have trained a new warranty clerk and have implemented a 15-day policy of requiring every ticket to be closed by that time or  have an explanation and proof of GM help.   </a:t>
            </a:r>
          </a:p>
        </p:txBody>
      </p:sp>
    </p:spTree>
    <p:extLst>
      <p:ext uri="{BB962C8B-B14F-4D97-AF65-F5344CB8AC3E}">
        <p14:creationId xmlns:p14="http://schemas.microsoft.com/office/powerpoint/2010/main" val="33923017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CDC48F-F6FD-D775-1A7D-112F2C6E5904}"/>
              </a:ext>
            </a:extLst>
          </p:cNvPr>
          <p:cNvSpPr>
            <a:spLocks noGrp="1"/>
          </p:cNvSpPr>
          <p:nvPr>
            <p:ph type="title"/>
          </p:nvPr>
        </p:nvSpPr>
        <p:spPr/>
        <p:txBody>
          <a:bodyPr/>
          <a:lstStyle/>
          <a:p>
            <a:r>
              <a:rPr lang="en-US" dirty="0"/>
              <a:t>Productivity</a:t>
            </a:r>
          </a:p>
        </p:txBody>
      </p:sp>
      <p:sp>
        <p:nvSpPr>
          <p:cNvPr id="4" name="Text Placeholder 3">
            <a:extLst>
              <a:ext uri="{FF2B5EF4-FFF2-40B4-BE49-F238E27FC236}">
                <a16:creationId xmlns:a16="http://schemas.microsoft.com/office/drawing/2014/main" id="{26D38019-B7F8-AB14-95BD-080CE8D68BD1}"/>
              </a:ext>
            </a:extLst>
          </p:cNvPr>
          <p:cNvSpPr>
            <a:spLocks noGrp="1"/>
          </p:cNvSpPr>
          <p:nvPr>
            <p:ph type="body" sz="half" idx="2"/>
          </p:nvPr>
        </p:nvSpPr>
        <p:spPr/>
        <p:txBody>
          <a:bodyPr/>
          <a:lstStyle/>
          <a:p>
            <a:r>
              <a:rPr lang="en-US" dirty="0"/>
              <a:t>Our tech proficiency is currently terrible at 44.25%. </a:t>
            </a:r>
          </a:p>
          <a:p>
            <a:r>
              <a:rPr lang="en-US" dirty="0"/>
              <a:t>We have to properly schedule the correct jobs to keep up with our technicians turn rate. </a:t>
            </a:r>
          </a:p>
          <a:p>
            <a:r>
              <a:rPr lang="en-US" dirty="0"/>
              <a:t>Our BDC is currently going through training to correct this and should show great improvement in coming months. </a:t>
            </a:r>
          </a:p>
        </p:txBody>
      </p:sp>
      <p:pic>
        <p:nvPicPr>
          <p:cNvPr id="10" name="Content Placeholder 9">
            <a:extLst>
              <a:ext uri="{FF2B5EF4-FFF2-40B4-BE49-F238E27FC236}">
                <a16:creationId xmlns:a16="http://schemas.microsoft.com/office/drawing/2014/main" id="{C3FD2E57-9AD5-CC7C-BE46-26BDBF2922F1}"/>
              </a:ext>
            </a:extLst>
          </p:cNvPr>
          <p:cNvPicPr>
            <a:picLocks noGrp="1" noChangeAspect="1"/>
          </p:cNvPicPr>
          <p:nvPr>
            <p:ph idx="1"/>
          </p:nvPr>
        </p:nvPicPr>
        <p:blipFill>
          <a:blip r:embed="rId2"/>
          <a:stretch>
            <a:fillRect/>
          </a:stretch>
        </p:blipFill>
        <p:spPr>
          <a:xfrm>
            <a:off x="5418138" y="1330394"/>
            <a:ext cx="5470525" cy="4197213"/>
          </a:xfrm>
        </p:spPr>
      </p:pic>
    </p:spTree>
    <p:extLst>
      <p:ext uri="{BB962C8B-B14F-4D97-AF65-F5344CB8AC3E}">
        <p14:creationId xmlns:p14="http://schemas.microsoft.com/office/powerpoint/2010/main" val="37060815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720463-865A-17BD-D427-F8AC6209B5A9}"/>
              </a:ext>
            </a:extLst>
          </p:cNvPr>
          <p:cNvSpPr>
            <a:spLocks noGrp="1"/>
          </p:cNvSpPr>
          <p:nvPr>
            <p:ph type="title"/>
          </p:nvPr>
        </p:nvSpPr>
        <p:spPr/>
        <p:txBody>
          <a:bodyPr/>
          <a:lstStyle/>
          <a:p>
            <a:r>
              <a:rPr lang="en-US" dirty="0"/>
              <a:t>Facility</a:t>
            </a:r>
          </a:p>
        </p:txBody>
      </p:sp>
      <p:pic>
        <p:nvPicPr>
          <p:cNvPr id="6" name="Content Placeholder 5" descr="A screenshot of a blue and yellow screen&#10;&#10;Description automatically generated">
            <a:extLst>
              <a:ext uri="{FF2B5EF4-FFF2-40B4-BE49-F238E27FC236}">
                <a16:creationId xmlns:a16="http://schemas.microsoft.com/office/drawing/2014/main" id="{9B23BA8E-29DF-8B30-62B5-345593560BC1}"/>
              </a:ext>
            </a:extLst>
          </p:cNvPr>
          <p:cNvPicPr>
            <a:picLocks noGrp="1" noChangeAspect="1"/>
          </p:cNvPicPr>
          <p:nvPr>
            <p:ph idx="1"/>
          </p:nvPr>
        </p:nvPicPr>
        <p:blipFill>
          <a:blip r:embed="rId2"/>
          <a:stretch>
            <a:fillRect/>
          </a:stretch>
        </p:blipFill>
        <p:spPr>
          <a:xfrm>
            <a:off x="6039066" y="982663"/>
            <a:ext cx="4228669" cy="4892675"/>
          </a:xfrm>
        </p:spPr>
      </p:pic>
      <p:sp>
        <p:nvSpPr>
          <p:cNvPr id="4" name="Text Placeholder 3">
            <a:extLst>
              <a:ext uri="{FF2B5EF4-FFF2-40B4-BE49-F238E27FC236}">
                <a16:creationId xmlns:a16="http://schemas.microsoft.com/office/drawing/2014/main" id="{E7FC6E2E-D6F1-CC83-47E2-39FE06804C42}"/>
              </a:ext>
            </a:extLst>
          </p:cNvPr>
          <p:cNvSpPr>
            <a:spLocks noGrp="1"/>
          </p:cNvSpPr>
          <p:nvPr>
            <p:ph type="body" sz="half" idx="2"/>
          </p:nvPr>
        </p:nvSpPr>
        <p:spPr/>
        <p:txBody>
          <a:bodyPr/>
          <a:lstStyle/>
          <a:p>
            <a:r>
              <a:rPr lang="en-US" dirty="0"/>
              <a:t>Our facility has only been functioning at 24%. With the reengagement and proper training of our BDC, we have revamped our service schedule to help improve the facility efficiency. </a:t>
            </a:r>
          </a:p>
        </p:txBody>
      </p:sp>
    </p:spTree>
    <p:extLst>
      <p:ext uri="{BB962C8B-B14F-4D97-AF65-F5344CB8AC3E}">
        <p14:creationId xmlns:p14="http://schemas.microsoft.com/office/powerpoint/2010/main" val="39065915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BF2A3D-2F70-B02B-3E5D-C7EE901A4F94}"/>
              </a:ext>
            </a:extLst>
          </p:cNvPr>
          <p:cNvSpPr>
            <a:spLocks noGrp="1"/>
          </p:cNvSpPr>
          <p:nvPr>
            <p:ph type="title"/>
          </p:nvPr>
        </p:nvSpPr>
        <p:spPr/>
        <p:txBody>
          <a:bodyPr/>
          <a:lstStyle/>
          <a:p>
            <a:r>
              <a:rPr lang="en-US" dirty="0"/>
              <a:t>Repair Order Analysis</a:t>
            </a:r>
          </a:p>
        </p:txBody>
      </p:sp>
      <p:pic>
        <p:nvPicPr>
          <p:cNvPr id="6" name="Content Placeholder 5" descr="A screenshot of a computer&#10;&#10;Description automatically generated">
            <a:extLst>
              <a:ext uri="{FF2B5EF4-FFF2-40B4-BE49-F238E27FC236}">
                <a16:creationId xmlns:a16="http://schemas.microsoft.com/office/drawing/2014/main" id="{D72DDE1B-5854-16E1-42A5-DEC00E1F37E1}"/>
              </a:ext>
            </a:extLst>
          </p:cNvPr>
          <p:cNvPicPr>
            <a:picLocks noGrp="1" noChangeAspect="1"/>
          </p:cNvPicPr>
          <p:nvPr>
            <p:ph idx="1"/>
          </p:nvPr>
        </p:nvPicPr>
        <p:blipFill>
          <a:blip r:embed="rId2"/>
          <a:stretch>
            <a:fillRect/>
          </a:stretch>
        </p:blipFill>
        <p:spPr>
          <a:xfrm>
            <a:off x="5418138" y="1104027"/>
            <a:ext cx="5470525" cy="4649946"/>
          </a:xfrm>
        </p:spPr>
      </p:pic>
      <p:sp>
        <p:nvSpPr>
          <p:cNvPr id="4" name="Text Placeholder 3">
            <a:extLst>
              <a:ext uri="{FF2B5EF4-FFF2-40B4-BE49-F238E27FC236}">
                <a16:creationId xmlns:a16="http://schemas.microsoft.com/office/drawing/2014/main" id="{6BC8EB94-DDA2-F99C-C37C-3CE9518B6EEE}"/>
              </a:ext>
            </a:extLst>
          </p:cNvPr>
          <p:cNvSpPr>
            <a:spLocks noGrp="1"/>
          </p:cNvSpPr>
          <p:nvPr>
            <p:ph type="body" sz="half" idx="2"/>
          </p:nvPr>
        </p:nvSpPr>
        <p:spPr/>
        <p:txBody>
          <a:bodyPr>
            <a:normAutofit fontScale="92500" lnSpcReduction="20000"/>
          </a:bodyPr>
          <a:lstStyle/>
          <a:p>
            <a:r>
              <a:rPr lang="en-US" dirty="0"/>
              <a:t>Our store does not currently have a service manager; however we have a General Manager, and I discussed the RO’s with him. The key things that stuck out were half of the vehicles coming into the shop are older than 5 years, but the bulk of our tickets are quick lube. This could be many factors. After thinking of reasons, our prices are on par for our market, so either our technicians are properly inspecting vehicles, or our services are not being sold to customers in a proper way and the work is being directed elsewhere. </a:t>
            </a:r>
          </a:p>
        </p:txBody>
      </p:sp>
    </p:spTree>
    <p:extLst>
      <p:ext uri="{BB962C8B-B14F-4D97-AF65-F5344CB8AC3E}">
        <p14:creationId xmlns:p14="http://schemas.microsoft.com/office/powerpoint/2010/main" val="29467507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253B00-EA7F-E657-9B45-45CF18EB53D4}"/>
              </a:ext>
            </a:extLst>
          </p:cNvPr>
          <p:cNvSpPr>
            <a:spLocks noGrp="1"/>
          </p:cNvSpPr>
          <p:nvPr>
            <p:ph type="title"/>
          </p:nvPr>
        </p:nvSpPr>
        <p:spPr/>
        <p:txBody>
          <a:bodyPr/>
          <a:lstStyle/>
          <a:p>
            <a:r>
              <a:rPr lang="en-US" dirty="0"/>
              <a:t>SWOT ANALYSIS</a:t>
            </a:r>
          </a:p>
        </p:txBody>
      </p:sp>
      <p:sp>
        <p:nvSpPr>
          <p:cNvPr id="3" name="Text Placeholder 2">
            <a:extLst>
              <a:ext uri="{FF2B5EF4-FFF2-40B4-BE49-F238E27FC236}">
                <a16:creationId xmlns:a16="http://schemas.microsoft.com/office/drawing/2014/main" id="{66AB259C-A2DD-8C65-7A14-8D7F82D68530}"/>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8896682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8E6796-5217-704C-AA2B-827385BB8E0E}"/>
              </a:ext>
            </a:extLst>
          </p:cNvPr>
          <p:cNvSpPr>
            <a:spLocks noGrp="1"/>
          </p:cNvSpPr>
          <p:nvPr>
            <p:ph type="title"/>
          </p:nvPr>
        </p:nvSpPr>
        <p:spPr/>
        <p:txBody>
          <a:bodyPr/>
          <a:lstStyle/>
          <a:p>
            <a:r>
              <a:rPr lang="en-US" dirty="0"/>
              <a:t>Strengths</a:t>
            </a:r>
          </a:p>
        </p:txBody>
      </p:sp>
      <p:sp>
        <p:nvSpPr>
          <p:cNvPr id="3" name="Content Placeholder 2">
            <a:extLst>
              <a:ext uri="{FF2B5EF4-FFF2-40B4-BE49-F238E27FC236}">
                <a16:creationId xmlns:a16="http://schemas.microsoft.com/office/drawing/2014/main" id="{D783D6CE-FAAF-2DCC-CB9C-C7A4B6008844}"/>
              </a:ext>
            </a:extLst>
          </p:cNvPr>
          <p:cNvSpPr>
            <a:spLocks noGrp="1"/>
          </p:cNvSpPr>
          <p:nvPr>
            <p:ph idx="1"/>
          </p:nvPr>
        </p:nvSpPr>
        <p:spPr/>
        <p:txBody>
          <a:bodyPr>
            <a:normAutofit lnSpcReduction="10000"/>
          </a:bodyPr>
          <a:lstStyle/>
          <a:p>
            <a:r>
              <a:rPr lang="en-US" dirty="0"/>
              <a:t>All the technology and access you could ever need. </a:t>
            </a:r>
          </a:p>
          <a:p>
            <a:r>
              <a:rPr lang="en-US" dirty="0"/>
              <a:t>Core people in each department with experience and allow open communication. </a:t>
            </a:r>
          </a:p>
          <a:p>
            <a:r>
              <a:rPr lang="en-US" dirty="0"/>
              <a:t>Prompt write up times for meet and greats with customers. </a:t>
            </a:r>
          </a:p>
          <a:p>
            <a:r>
              <a:rPr lang="en-US" dirty="0"/>
              <a:t>Good online presence. </a:t>
            </a:r>
          </a:p>
          <a:p>
            <a:r>
              <a:rPr lang="en-US" dirty="0"/>
              <a:t>Great relationship with Eastern Kentucky University and Madison County Schools. </a:t>
            </a:r>
          </a:p>
          <a:p>
            <a:endParaRPr lang="en-US" dirty="0"/>
          </a:p>
        </p:txBody>
      </p:sp>
    </p:spTree>
    <p:extLst>
      <p:ext uri="{BB962C8B-B14F-4D97-AF65-F5344CB8AC3E}">
        <p14:creationId xmlns:p14="http://schemas.microsoft.com/office/powerpoint/2010/main" val="3899385946"/>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docProps/app.xml><?xml version="1.0" encoding="utf-8"?>
<Properties xmlns="http://schemas.openxmlformats.org/officeDocument/2006/extended-properties" xmlns:vt="http://schemas.openxmlformats.org/officeDocument/2006/docPropsVTypes">
  <Template>{30520FB7-68D1-7644-9F20-C17696DAC015}tf10001064</Template>
  <TotalTime>7510</TotalTime>
  <Words>875</Words>
  <Application>Microsoft Macintosh PowerPoint</Application>
  <PresentationFormat>Widescreen</PresentationFormat>
  <Paragraphs>79</Paragraphs>
  <Slides>17</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17</vt:i4>
      </vt:variant>
    </vt:vector>
  </HeadingPairs>
  <TitlesOfParts>
    <vt:vector size="20" baseType="lpstr">
      <vt:lpstr>Arial</vt:lpstr>
      <vt:lpstr>Garamond</vt:lpstr>
      <vt:lpstr>Organic</vt:lpstr>
      <vt:lpstr>NADA Service Homework</vt:lpstr>
      <vt:lpstr>Marketing</vt:lpstr>
      <vt:lpstr>Cost of Labor</vt:lpstr>
      <vt:lpstr>Changes in Expense Structure</vt:lpstr>
      <vt:lpstr>Productivity</vt:lpstr>
      <vt:lpstr>Facility</vt:lpstr>
      <vt:lpstr>Repair Order Analysis</vt:lpstr>
      <vt:lpstr>SWOT ANALYSIS</vt:lpstr>
      <vt:lpstr>Strengths</vt:lpstr>
      <vt:lpstr>Weaknesses</vt:lpstr>
      <vt:lpstr>Opportunities</vt:lpstr>
      <vt:lpstr>Threats</vt:lpstr>
      <vt:lpstr>Objectives</vt:lpstr>
      <vt:lpstr>Strategies</vt:lpstr>
      <vt:lpstr>Tactics</vt:lpstr>
      <vt:lpstr>Action Plan</vt:lpstr>
      <vt:lpstr>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Makenzie Burford</dc:creator>
  <cp:lastModifiedBy>Makenzie Burford</cp:lastModifiedBy>
  <cp:revision>15</cp:revision>
  <dcterms:created xsi:type="dcterms:W3CDTF">2023-12-22T14:40:12Z</dcterms:created>
  <dcterms:modified xsi:type="dcterms:W3CDTF">2024-01-29T23:54:59Z</dcterms:modified>
</cp:coreProperties>
</file>