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6" d="100"/>
          <a:sy n="76" d="100"/>
        </p:scale>
        <p:origin x="72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Chadi Chakar -432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r>
              <a:rPr lang="en-US" b="0" i="0" dirty="0">
                <a:solidFill>
                  <a:srgbClr val="0D0D0D"/>
                </a:solidFill>
                <a:effectLst/>
                <a:latin typeface="Söhne"/>
              </a:rPr>
              <a:t>Customer Education Initiatives: Offering workshops or online resources to educate customers about vehicle maintenance and care </a:t>
            </a:r>
          </a:p>
          <a:p>
            <a:pPr marL="0" indent="0">
              <a:buNone/>
            </a:pPr>
            <a:r>
              <a:rPr lang="en-US" b="0" i="0" dirty="0">
                <a:solidFill>
                  <a:srgbClr val="0D0D0D"/>
                </a:solidFill>
                <a:effectLst/>
                <a:latin typeface="Söhne"/>
              </a:rPr>
              <a:t>Collaboration with Manufacturers. Ease of approvals and transparency in payouts.</a:t>
            </a:r>
          </a:p>
          <a:p>
            <a:pPr marL="0" indent="0">
              <a:buNone/>
            </a:pPr>
            <a:r>
              <a:rPr lang="en-US" b="0" i="0" dirty="0">
                <a:solidFill>
                  <a:srgbClr val="0D0D0D"/>
                </a:solidFill>
                <a:effectLst/>
                <a:latin typeface="Söhne"/>
              </a:rPr>
              <a:t>Introducing specialized service offerings, such as electric vehicle maintenance or performance tuning</a:t>
            </a:r>
          </a:p>
          <a:p>
            <a:pPr marL="0" indent="0">
              <a:buNone/>
            </a:pPr>
            <a:r>
              <a:rPr lang="en-US" dirty="0">
                <a:solidFill>
                  <a:srgbClr val="0D0D0D"/>
                </a:solidFill>
                <a:latin typeface="Söhne"/>
              </a:rPr>
              <a:t>Keep working on improving efficiency and efficacy </a:t>
            </a:r>
          </a:p>
          <a:p>
            <a:pPr marL="0" indent="0">
              <a:buNone/>
            </a:pPr>
            <a:r>
              <a:rPr lang="en-US" dirty="0">
                <a:solidFill>
                  <a:srgbClr val="0D0D0D"/>
                </a:solidFill>
                <a:latin typeface="Söhne"/>
              </a:rPr>
              <a:t>Keep working on Brand and Store reputation. </a:t>
            </a:r>
            <a:br>
              <a:rPr lang="en-US" dirty="0">
                <a:solidFill>
                  <a:srgbClr val="0D0D0D"/>
                </a:solidFill>
                <a:latin typeface="Söhne"/>
              </a:rPr>
            </a:br>
            <a:r>
              <a:rPr lang="en-US" dirty="0">
                <a:solidFill>
                  <a:srgbClr val="0D0D0D"/>
                </a:solidFill>
                <a:latin typeface="Söhne"/>
              </a:rPr>
              <a:t>Improving our Sprinter Service business by potentially keeping that building operational over night to help business access service and maintenance on their down time </a:t>
            </a:r>
          </a:p>
          <a:p>
            <a:pPr marL="0" indent="0">
              <a:buNone/>
            </a:pPr>
            <a:r>
              <a:rPr lang="en-US" dirty="0"/>
              <a:t>Enhancing the use of Videos and Social Media</a:t>
            </a:r>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r>
              <a:rPr lang="en-US" dirty="0"/>
              <a:t>Market competition though we are Leaders in our Market </a:t>
            </a:r>
          </a:p>
          <a:p>
            <a:pPr marL="0" indent="0">
              <a:buNone/>
            </a:pPr>
            <a:r>
              <a:rPr lang="en-US" dirty="0"/>
              <a:t>Mom’s and Pops stores at lower cost </a:t>
            </a:r>
          </a:p>
          <a:p>
            <a:pPr marL="0" indent="0">
              <a:buNone/>
            </a:pPr>
            <a:r>
              <a:rPr lang="en-US" dirty="0"/>
              <a:t>EV market could slow down our Revenues if and when there’s a shift in consumer appetite </a:t>
            </a:r>
          </a:p>
          <a:p>
            <a:pPr marL="0" indent="0">
              <a:buNone/>
            </a:pPr>
            <a:r>
              <a:rPr lang="en-US" dirty="0"/>
              <a:t>Current State of Economy and uncertainty around the world </a:t>
            </a:r>
          </a:p>
          <a:p>
            <a:pPr marL="0" indent="0">
              <a:buNone/>
            </a:pPr>
            <a:r>
              <a:rPr lang="en-US" dirty="0"/>
              <a:t> </a:t>
            </a:r>
          </a:p>
          <a:p>
            <a:pPr marL="0"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Objectives</a:t>
            </a:r>
          </a:p>
          <a:p>
            <a:endParaRPr lang="en-US" dirty="0"/>
          </a:p>
          <a:p>
            <a:pPr algn="l">
              <a:buFont typeface="+mj-lt"/>
              <a:buAutoNum type="arabicPeriod"/>
            </a:pPr>
            <a:r>
              <a:rPr lang="en-US" b="0" i="0" dirty="0">
                <a:solidFill>
                  <a:srgbClr val="0D0D0D"/>
                </a:solidFill>
                <a:effectLst/>
                <a:latin typeface="Söhne"/>
              </a:rPr>
              <a:t>Increase customer satisfaction ratings by 10% within six months.</a:t>
            </a:r>
          </a:p>
          <a:p>
            <a:pPr algn="l">
              <a:buFont typeface="+mj-lt"/>
              <a:buAutoNum type="arabicPeriod"/>
            </a:pPr>
            <a:r>
              <a:rPr lang="en-US" b="0" i="0" dirty="0">
                <a:solidFill>
                  <a:srgbClr val="0D0D0D"/>
                </a:solidFill>
                <a:effectLst/>
                <a:latin typeface="Söhne"/>
              </a:rPr>
              <a:t>Reduce repair turnaround time by 20% within one year.</a:t>
            </a:r>
          </a:p>
          <a:p>
            <a:pPr algn="l">
              <a:buFont typeface="+mj-lt"/>
              <a:buAutoNum type="arabicPeriod"/>
            </a:pPr>
            <a:r>
              <a:rPr lang="en-US" b="0" i="0" dirty="0">
                <a:solidFill>
                  <a:srgbClr val="0D0D0D"/>
                </a:solidFill>
                <a:effectLst/>
                <a:latin typeface="Söhne"/>
              </a:rPr>
              <a:t>Improve first-time fix rate to 90% within three months.</a:t>
            </a:r>
          </a:p>
          <a:p>
            <a:pPr algn="l">
              <a:buFont typeface="+mj-lt"/>
              <a:buAutoNum type="arabicPeriod"/>
            </a:pPr>
            <a:r>
              <a:rPr lang="en-US" b="0" i="0" dirty="0">
                <a:solidFill>
                  <a:srgbClr val="0D0D0D"/>
                </a:solidFill>
                <a:effectLst/>
                <a:latin typeface="Söhne"/>
              </a:rPr>
              <a:t>Increase revenue from upselling and cross-selling services by 15% within six months.</a:t>
            </a:r>
          </a:p>
          <a:p>
            <a:pPr algn="l">
              <a:buFont typeface="+mj-lt"/>
              <a:buAutoNum type="arabicPeriod"/>
            </a:pPr>
            <a:r>
              <a:rPr lang="en-US" b="0" i="0" dirty="0">
                <a:solidFill>
                  <a:srgbClr val="0D0D0D"/>
                </a:solidFill>
                <a:effectLst/>
                <a:latin typeface="Söhne"/>
              </a:rPr>
              <a:t>Enhance technician productivity by increasing billed hours per day by 10% within three months.</a:t>
            </a:r>
          </a:p>
          <a:p>
            <a:pPr algn="l">
              <a:buFont typeface="+mj-lt"/>
              <a:buAutoNum type="arabicPeriod" startAt="6"/>
            </a:pPr>
            <a:r>
              <a:rPr lang="en-US" b="0" i="0" dirty="0">
                <a:solidFill>
                  <a:srgbClr val="0D0D0D"/>
                </a:solidFill>
                <a:effectLst/>
                <a:latin typeface="Söhne"/>
              </a:rPr>
              <a:t>Reduce the average wait time for service appointments by implementing a streamlined appointment scheduling system and achieving a wait time of less than 48 hours within six months.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087811"/>
          </a:xfrm>
        </p:spPr>
        <p:txBody>
          <a:bodyPr>
            <a:normAutofit fontScale="92500" lnSpcReduction="10000"/>
          </a:bodyPr>
          <a:lstStyle/>
          <a:p>
            <a:r>
              <a:rPr lang="en-US" dirty="0"/>
              <a:t>Strategies</a:t>
            </a:r>
          </a:p>
          <a:p>
            <a:endParaRPr lang="en-US" dirty="0"/>
          </a:p>
          <a:p>
            <a:pPr algn="l">
              <a:buFont typeface="+mj-lt"/>
              <a:buAutoNum type="arabicPeriod"/>
            </a:pPr>
            <a:r>
              <a:rPr lang="en-US" b="0" i="0" dirty="0">
                <a:solidFill>
                  <a:srgbClr val="0D0D0D"/>
                </a:solidFill>
                <a:effectLst/>
                <a:latin typeface="Söhne"/>
              </a:rPr>
              <a:t>Set Objectives: Establish SMART objectives aligned with dealership goals.</a:t>
            </a:r>
          </a:p>
          <a:p>
            <a:pPr algn="l">
              <a:buFont typeface="+mj-lt"/>
              <a:buAutoNum type="arabicPeriod"/>
            </a:pPr>
            <a:r>
              <a:rPr lang="en-US" b="0" i="0" dirty="0">
                <a:solidFill>
                  <a:srgbClr val="0D0D0D"/>
                </a:solidFill>
                <a:effectLst/>
                <a:latin typeface="Söhne"/>
              </a:rPr>
              <a:t>Develop Plans: Create action plans with clear steps, responsibilities, and deadlines.</a:t>
            </a:r>
          </a:p>
          <a:p>
            <a:pPr algn="l">
              <a:buFont typeface="+mj-lt"/>
              <a:buAutoNum type="arabicPeriod"/>
            </a:pPr>
            <a:r>
              <a:rPr lang="en-US" b="0" i="0" dirty="0">
                <a:solidFill>
                  <a:srgbClr val="0D0D0D"/>
                </a:solidFill>
                <a:effectLst/>
                <a:latin typeface="Söhne"/>
              </a:rPr>
              <a:t>Train Staff: Invest in ongoing training to enhance skills and service quality.</a:t>
            </a:r>
          </a:p>
          <a:p>
            <a:pPr algn="l">
              <a:buFont typeface="+mj-lt"/>
              <a:buAutoNum type="arabicPeriod"/>
            </a:pPr>
            <a:r>
              <a:rPr lang="en-US" b="0" i="0" dirty="0">
                <a:solidFill>
                  <a:srgbClr val="0D0D0D"/>
                </a:solidFill>
                <a:effectLst/>
                <a:latin typeface="Söhne"/>
              </a:rPr>
              <a:t>Monitor and Adjust: Track performance metrics and adjust plans as needed.</a:t>
            </a:r>
          </a:p>
          <a:p>
            <a:pPr algn="l">
              <a:buFont typeface="+mj-lt"/>
              <a:buAutoNum type="arabicPeriod"/>
            </a:pPr>
            <a:r>
              <a:rPr lang="en-US" b="0" i="0" dirty="0">
                <a:solidFill>
                  <a:srgbClr val="0D0D0D"/>
                </a:solidFill>
                <a:effectLst/>
                <a:latin typeface="Söhne"/>
              </a:rPr>
              <a:t>Focus on Customer Experience: Prioritize exceptional service at every interaction.</a:t>
            </a:r>
          </a:p>
          <a:p>
            <a:pPr algn="l">
              <a:buFont typeface="+mj-lt"/>
              <a:buAutoNum type="arabicPeriod"/>
            </a:pPr>
            <a:r>
              <a:rPr lang="en-US" b="0" i="0" dirty="0">
                <a:solidFill>
                  <a:srgbClr val="0D0D0D"/>
                </a:solidFill>
                <a:effectLst/>
                <a:latin typeface="Söhne"/>
              </a:rPr>
              <a:t>Measure Success: Celebrate achievements and recognize staff contributions.</a:t>
            </a:r>
          </a:p>
          <a:p>
            <a:pPr algn="l">
              <a:buFont typeface="+mj-lt"/>
              <a:buAutoNum type="arabicPeriod" startAt="9"/>
            </a:pPr>
            <a:r>
              <a:rPr lang="en-US" b="0" i="0" dirty="0">
                <a:solidFill>
                  <a:srgbClr val="0D0D0D"/>
                </a:solidFill>
                <a:effectLst/>
                <a:latin typeface="Söhne"/>
              </a:rPr>
              <a:t>Empower Employees: Encourage autonomy and decision-making among staff to enhance efficiency and responsiveness in addressing customer needs.</a:t>
            </a:r>
          </a:p>
          <a:p>
            <a:pPr algn="l">
              <a:buFont typeface="+mj-lt"/>
              <a:buAutoNum type="arabicPeriod" startAt="9"/>
            </a:pPr>
            <a:r>
              <a:rPr lang="en-US" b="0" i="0" dirty="0">
                <a:solidFill>
                  <a:srgbClr val="0D0D0D"/>
                </a:solidFill>
                <a:effectLst/>
                <a:latin typeface="Söhne"/>
              </a:rPr>
              <a:t>Regularly seek feedback from customers through surveys or reviews to identify areas for improvement and address any issues promptly.</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algn="l">
              <a:buFont typeface="+mj-lt"/>
              <a:buAutoNum type="arabicPeriod"/>
            </a:pPr>
            <a:r>
              <a:rPr lang="en-US" b="0" i="0" dirty="0">
                <a:solidFill>
                  <a:srgbClr val="0D0D0D"/>
                </a:solidFill>
                <a:effectLst/>
                <a:latin typeface="Söhne"/>
              </a:rPr>
              <a:t>Cross-Training: Train staff for multiple roles to boost flexibility.</a:t>
            </a:r>
          </a:p>
          <a:p>
            <a:pPr algn="l">
              <a:buFont typeface="+mj-lt"/>
              <a:buAutoNum type="arabicPeriod"/>
            </a:pPr>
            <a:r>
              <a:rPr lang="en-US" b="0" i="0" dirty="0">
                <a:solidFill>
                  <a:srgbClr val="0D0D0D"/>
                </a:solidFill>
                <a:effectLst/>
                <a:latin typeface="Söhne"/>
              </a:rPr>
              <a:t>Service Packages: Offer maintenance plans and warranties for ease of transition.</a:t>
            </a:r>
          </a:p>
          <a:p>
            <a:pPr algn="l">
              <a:buFont typeface="+mj-lt"/>
              <a:buAutoNum type="arabicPeriod"/>
            </a:pPr>
            <a:r>
              <a:rPr lang="en-US" b="0" i="0" dirty="0">
                <a:solidFill>
                  <a:srgbClr val="0D0D0D"/>
                </a:solidFill>
                <a:effectLst/>
                <a:latin typeface="Söhne"/>
              </a:rPr>
              <a:t>Warranty Extensions: Offer extended warranties for added value.</a:t>
            </a:r>
          </a:p>
          <a:p>
            <a:pPr algn="l">
              <a:buFont typeface="+mj-lt"/>
              <a:buAutoNum type="arabicPeriod"/>
            </a:pPr>
            <a:r>
              <a:rPr lang="en-US" b="0" i="0" dirty="0">
                <a:solidFill>
                  <a:srgbClr val="0D0D0D"/>
                </a:solidFill>
                <a:effectLst/>
                <a:latin typeface="Söhne"/>
              </a:rPr>
              <a:t>Express Services: Provide quick appointments for minor services.</a:t>
            </a:r>
          </a:p>
          <a:p>
            <a:pPr algn="l">
              <a:buFont typeface="+mj-lt"/>
              <a:buAutoNum type="arabicPeriod"/>
            </a:pPr>
            <a:r>
              <a:rPr lang="en-US" b="0" i="0" dirty="0">
                <a:solidFill>
                  <a:srgbClr val="0D0D0D"/>
                </a:solidFill>
                <a:effectLst/>
                <a:latin typeface="Söhne"/>
              </a:rPr>
              <a:t>Online Booking: Enable customers to schedule appointments online for convenience.</a:t>
            </a:r>
          </a:p>
          <a:p>
            <a:pPr algn="l">
              <a:buFont typeface="+mj-lt"/>
              <a:buAutoNum type="arabicPeriod"/>
            </a:pPr>
            <a:r>
              <a:rPr lang="en-US" b="0" i="0" dirty="0">
                <a:solidFill>
                  <a:srgbClr val="0D0D0D"/>
                </a:solidFill>
                <a:effectLst/>
                <a:latin typeface="Söhne"/>
              </a:rPr>
              <a:t>Customer Follow-Up: Proactively check in with customers after service appointments.</a:t>
            </a:r>
          </a:p>
          <a:p>
            <a:pPr algn="l">
              <a:buFont typeface="+mj-lt"/>
              <a:buAutoNum type="arabicPeriod"/>
            </a:pPr>
            <a:r>
              <a:rPr lang="en-US" b="0" i="0" dirty="0">
                <a:solidFill>
                  <a:srgbClr val="0D0D0D"/>
                </a:solidFill>
                <a:effectLst/>
                <a:latin typeface="Söhne"/>
              </a:rPr>
              <a:t>Digital Marketing: Promote services online through social media and targeted ads. Something we don’t really excel at as we are to busy Daily!</a:t>
            </a:r>
          </a:p>
          <a:p>
            <a:pPr algn="l">
              <a:buFont typeface="+mj-lt"/>
              <a:buAutoNum type="arabicPeriod"/>
            </a:pPr>
            <a:endParaRPr lang="en-US" b="0" i="0" dirty="0">
              <a:solidFill>
                <a:srgbClr val="0D0D0D"/>
              </a:solidFill>
              <a:effectLst/>
              <a:latin typeface="Söhne"/>
            </a:endParaRP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74443373"/>
              </p:ext>
            </p:extLst>
          </p:nvPr>
        </p:nvGraphicFramePr>
        <p:xfrm>
          <a:off x="677334" y="1724526"/>
          <a:ext cx="9132492" cy="6427703"/>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4969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928130">
                <a:tc>
                  <a:txBody>
                    <a:bodyPr/>
                    <a:lstStyle/>
                    <a:p>
                      <a:r>
                        <a:rPr lang="en-US" sz="1800" b="0" i="0" kern="1200" dirty="0">
                          <a:solidFill>
                            <a:schemeClr val="dk1"/>
                          </a:solidFill>
                          <a:effectLst/>
                          <a:latin typeface="+mn-lt"/>
                          <a:ea typeface="+mn-ea"/>
                          <a:cs typeface="+mn-cs"/>
                        </a:rPr>
                        <a:t>Reduce repair turnaround time by 20% within six months</a:t>
                      </a:r>
                      <a:endParaRPr lang="en-US" dirty="0"/>
                    </a:p>
                  </a:txBody>
                  <a:tcPr/>
                </a:tc>
                <a:tc>
                  <a:txBody>
                    <a:bodyPr/>
                    <a:lstStyle/>
                    <a:p>
                      <a:r>
                        <a:rPr lang="en-US" dirty="0"/>
                        <a:t>Patrick Service Manager </a:t>
                      </a:r>
                    </a:p>
                  </a:txBody>
                  <a:tcPr/>
                </a:tc>
                <a:tc>
                  <a:txBody>
                    <a:bodyPr/>
                    <a:lstStyle/>
                    <a:p>
                      <a:r>
                        <a:rPr lang="en-US" dirty="0"/>
                        <a:t>6 months</a:t>
                      </a:r>
                    </a:p>
                  </a:txBody>
                  <a:tcPr/>
                </a:tc>
                <a:extLst>
                  <a:ext uri="{0D108BD9-81ED-4DB2-BD59-A6C34878D82A}">
                    <a16:rowId xmlns:a16="http://schemas.microsoft.com/office/drawing/2014/main" val="2400365483"/>
                  </a:ext>
                </a:extLst>
              </a:tr>
              <a:tr h="928130">
                <a:tc>
                  <a:txBody>
                    <a:bodyPr/>
                    <a:lstStyle/>
                    <a:p>
                      <a:r>
                        <a:rPr lang="en-US" sz="1800" b="0" i="0" kern="1200" dirty="0">
                          <a:solidFill>
                            <a:schemeClr val="dk1"/>
                          </a:solidFill>
                          <a:effectLst/>
                          <a:latin typeface="+mn-lt"/>
                          <a:ea typeface="+mn-ea"/>
                          <a:cs typeface="+mn-cs"/>
                        </a:rPr>
                        <a:t>Conduct Efficiency Assessment</a:t>
                      </a:r>
                      <a:endParaRPr lang="en-US" dirty="0"/>
                    </a:p>
                  </a:txBody>
                  <a:tcPr/>
                </a:tc>
                <a:tc>
                  <a:txBody>
                    <a:bodyPr/>
                    <a:lstStyle/>
                    <a:p>
                      <a:r>
                        <a:rPr lang="en-US" b="0" i="0" dirty="0">
                          <a:solidFill>
                            <a:srgbClr val="0D0D0D"/>
                          </a:solidFill>
                          <a:effectLst/>
                          <a:latin typeface="Söhne"/>
                        </a:rPr>
                        <a:t>assess current workflows, identify bottlenecks, and gather feedback from staff.</a:t>
                      </a:r>
                      <a:endParaRPr lang="en-US" dirty="0"/>
                    </a:p>
                  </a:txBody>
                  <a:tcPr/>
                </a:tc>
                <a:tc>
                  <a:txBody>
                    <a:bodyPr/>
                    <a:lstStyle/>
                    <a:p>
                      <a:r>
                        <a:rPr lang="en-US" dirty="0"/>
                        <a:t>immediate</a:t>
                      </a:r>
                    </a:p>
                  </a:txBody>
                  <a:tcPr/>
                </a:tc>
                <a:extLst>
                  <a:ext uri="{0D108BD9-81ED-4DB2-BD59-A6C34878D82A}">
                    <a16:rowId xmlns:a16="http://schemas.microsoft.com/office/drawing/2014/main" val="107845787"/>
                  </a:ext>
                </a:extLst>
              </a:tr>
              <a:tr h="649691">
                <a:tc>
                  <a:txBody>
                    <a:bodyPr/>
                    <a:lstStyle/>
                    <a:p>
                      <a:r>
                        <a:rPr lang="en-US" b="0" i="0" dirty="0" err="1">
                          <a:solidFill>
                            <a:srgbClr val="0D0D0D"/>
                          </a:solidFill>
                          <a:effectLst/>
                          <a:latin typeface="Söhne"/>
                        </a:rPr>
                        <a:t>iomplement</a:t>
                      </a:r>
                      <a:r>
                        <a:rPr lang="en-US" b="0" i="0" dirty="0">
                          <a:solidFill>
                            <a:srgbClr val="0D0D0D"/>
                          </a:solidFill>
                          <a:effectLst/>
                          <a:latin typeface="Söhne"/>
                        </a:rPr>
                        <a:t> Process Improvements</a:t>
                      </a:r>
                      <a:endParaRPr lang="en-US" dirty="0"/>
                    </a:p>
                  </a:txBody>
                  <a:tcPr/>
                </a:tc>
                <a:tc>
                  <a:txBody>
                    <a:bodyPr/>
                    <a:lstStyle/>
                    <a:p>
                      <a:r>
                        <a:rPr lang="en-US" dirty="0"/>
                        <a:t>Patrick-Anthony </a:t>
                      </a:r>
                    </a:p>
                    <a:p>
                      <a:r>
                        <a:rPr lang="en-US" dirty="0"/>
                        <a:t>Manager- Director </a:t>
                      </a:r>
                    </a:p>
                  </a:txBody>
                  <a:tcPr/>
                </a:tc>
                <a:tc>
                  <a:txBody>
                    <a:bodyPr/>
                    <a:lstStyle/>
                    <a:p>
                      <a:r>
                        <a:rPr lang="en-US" dirty="0"/>
                        <a:t>immediate</a:t>
                      </a:r>
                    </a:p>
                  </a:txBody>
                  <a:tcPr/>
                </a:tc>
                <a:extLst>
                  <a:ext uri="{0D108BD9-81ED-4DB2-BD59-A6C34878D82A}">
                    <a16:rowId xmlns:a16="http://schemas.microsoft.com/office/drawing/2014/main" val="1530126605"/>
                  </a:ext>
                </a:extLst>
              </a:tr>
              <a:tr h="1485007">
                <a:tc>
                  <a:txBody>
                    <a:bodyPr/>
                    <a:lstStyle/>
                    <a:p>
                      <a:r>
                        <a:rPr lang="en-US" b="0" i="0" dirty="0">
                          <a:solidFill>
                            <a:srgbClr val="0D0D0D"/>
                          </a:solidFill>
                          <a:effectLst/>
                          <a:latin typeface="Söhne"/>
                        </a:rPr>
                        <a:t>Provide Staff Training</a:t>
                      </a:r>
                      <a:endParaRPr lang="en-US" dirty="0"/>
                    </a:p>
                  </a:txBody>
                  <a:tcPr/>
                </a:tc>
                <a:tc>
                  <a:txBody>
                    <a:bodyPr/>
                    <a:lstStyle/>
                    <a:p>
                      <a:pPr algn="l">
                        <a:buFont typeface="Arial" panose="020B0604020202020204" pitchFamily="34" charset="0"/>
                        <a:buChar char="•"/>
                      </a:pPr>
                      <a:r>
                        <a:rPr lang="en-US" b="0" i="0" dirty="0">
                          <a:solidFill>
                            <a:srgbClr val="0D0D0D"/>
                          </a:solidFill>
                          <a:effectLst/>
                          <a:latin typeface="Söhne"/>
                        </a:rPr>
                        <a:t>Develop training materials on new processes and procedures. </a:t>
                      </a:r>
                      <a:r>
                        <a:rPr lang="en-US" b="0" i="0" dirty="0" err="1">
                          <a:solidFill>
                            <a:srgbClr val="0D0D0D"/>
                          </a:solidFill>
                          <a:effectLst/>
                          <a:latin typeface="Söhne"/>
                        </a:rPr>
                        <a:t>ANthony</a:t>
                      </a:r>
                      <a:endParaRPr lang="en-US" b="0" i="0" dirty="0">
                        <a:solidFill>
                          <a:srgbClr val="0D0D0D"/>
                        </a:solidFill>
                        <a:effectLst/>
                        <a:latin typeface="Söhne"/>
                      </a:endParaRPr>
                    </a:p>
                    <a:p>
                      <a:r>
                        <a:rPr lang="en-US" dirty="0"/>
                        <a:t>Schedule Mercedes Training IN NJ offsite </a:t>
                      </a:r>
                    </a:p>
                  </a:txBody>
                  <a:tcPr/>
                </a:tc>
                <a:tc>
                  <a:txBody>
                    <a:bodyPr/>
                    <a:lstStyle/>
                    <a:p>
                      <a:r>
                        <a:rPr lang="en-US" dirty="0"/>
                        <a:t>Monthly </a:t>
                      </a:r>
                    </a:p>
                  </a:txBody>
                  <a:tcPr/>
                </a:tc>
                <a:extLst>
                  <a:ext uri="{0D108BD9-81ED-4DB2-BD59-A6C34878D82A}">
                    <a16:rowId xmlns:a16="http://schemas.microsoft.com/office/drawing/2014/main" val="1950345431"/>
                  </a:ext>
                </a:extLst>
              </a:tr>
              <a:tr h="573487">
                <a:tc>
                  <a:txBody>
                    <a:bodyPr/>
                    <a:lstStyle/>
                    <a:p>
                      <a:r>
                        <a:rPr lang="en-US" b="0" i="0" dirty="0">
                          <a:solidFill>
                            <a:srgbClr val="0D0D0D"/>
                          </a:solidFill>
                          <a:effectLst/>
                          <a:latin typeface="Söhne"/>
                        </a:rPr>
                        <a:t>Monitor and Adjust</a:t>
                      </a:r>
                      <a:endParaRPr lang="en-US" dirty="0"/>
                    </a:p>
                  </a:txBody>
                  <a:tcPr/>
                </a:tc>
                <a:tc>
                  <a:txBody>
                    <a:bodyPr/>
                    <a:lstStyle/>
                    <a:p>
                      <a:r>
                        <a:rPr lang="en-US" dirty="0"/>
                        <a:t>Patrick </a:t>
                      </a:r>
                    </a:p>
                  </a:txBody>
                  <a:tcPr/>
                </a:tc>
                <a:tc>
                  <a:txBody>
                    <a:bodyPr/>
                    <a:lstStyle/>
                    <a:p>
                      <a:r>
                        <a:rPr lang="en-US" dirty="0"/>
                        <a:t>KPI ongoing </a:t>
                      </a:r>
                    </a:p>
                  </a:txBody>
                  <a:tcPr/>
                </a:tc>
                <a:extLst>
                  <a:ext uri="{0D108BD9-81ED-4DB2-BD59-A6C34878D82A}">
                    <a16:rowId xmlns:a16="http://schemas.microsoft.com/office/drawing/2014/main" val="1960891333"/>
                  </a:ext>
                </a:extLst>
              </a:tr>
              <a:tr h="573487">
                <a:tc>
                  <a:txBody>
                    <a:bodyPr/>
                    <a:lstStyle/>
                    <a:p>
                      <a:r>
                        <a:rPr lang="en-US" dirty="0"/>
                        <a:t>Implement 80% video usage </a:t>
                      </a:r>
                    </a:p>
                  </a:txBody>
                  <a:tcPr/>
                </a:tc>
                <a:tc>
                  <a:txBody>
                    <a:bodyPr/>
                    <a:lstStyle/>
                    <a:p>
                      <a:r>
                        <a:rPr lang="en-US" dirty="0"/>
                        <a:t>Advisors – Technicians </a:t>
                      </a:r>
                    </a:p>
                  </a:txBody>
                  <a:tcPr/>
                </a:tc>
                <a:tc>
                  <a:txBody>
                    <a:bodyPr/>
                    <a:lstStyle/>
                    <a:p>
                      <a:r>
                        <a:rPr lang="en-US" dirty="0"/>
                        <a:t>June 2024</a:t>
                      </a:r>
                    </a:p>
                  </a:txBody>
                  <a:tcPr/>
                </a:tc>
                <a:extLst>
                  <a:ext uri="{0D108BD9-81ED-4DB2-BD59-A6C34878D82A}">
                    <a16:rowId xmlns:a16="http://schemas.microsoft.com/office/drawing/2014/main" val="4137224325"/>
                  </a:ext>
                </a:extLst>
              </a:tr>
              <a:tr h="573487">
                <a:tc>
                  <a:txBody>
                    <a:bodyPr/>
                    <a:lstStyle/>
                    <a:p>
                      <a:r>
                        <a:rPr lang="en-US" dirty="0"/>
                        <a:t>Improve Valet to Bay Delivery </a:t>
                      </a:r>
                    </a:p>
                  </a:txBody>
                  <a:tcPr/>
                </a:tc>
                <a:tc>
                  <a:txBody>
                    <a:bodyPr/>
                    <a:lstStyle/>
                    <a:p>
                      <a:r>
                        <a:rPr lang="en-US" dirty="0"/>
                        <a:t>Albert ( Valet / Customer service director)</a:t>
                      </a:r>
                    </a:p>
                  </a:txBody>
                  <a:tcPr/>
                </a:tc>
                <a:tc>
                  <a:txBody>
                    <a:bodyPr/>
                    <a:lstStyle/>
                    <a:p>
                      <a:r>
                        <a:rPr lang="en-US" dirty="0"/>
                        <a:t>June 2024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Synopsis</a:t>
            </a:r>
          </a:p>
          <a:p>
            <a:pPr algn="l"/>
            <a:r>
              <a:rPr lang="en-US" b="0" i="0" dirty="0">
                <a:solidFill>
                  <a:srgbClr val="0D0D0D"/>
                </a:solidFill>
                <a:effectLst/>
                <a:latin typeface="Söhne"/>
              </a:rPr>
              <a:t>Today, we focused on enhancing the efficiency and effectiveness of a dealership's service department. We began by identifying strengths, weaknesses, opportunities, and threats (SWOT) through a comprehensive analysis. With this understanding, we set clear objectives aligned with dealership goals, emphasizing the importance of customer satisfaction, operational efficiency, and profitability.</a:t>
            </a:r>
          </a:p>
          <a:p>
            <a:pPr algn="l"/>
            <a:r>
              <a:rPr lang="en-US" b="0" i="0" dirty="0">
                <a:solidFill>
                  <a:srgbClr val="0D0D0D"/>
                </a:solidFill>
                <a:effectLst/>
                <a:latin typeface="Söhne"/>
              </a:rPr>
              <a:t>To achieve these objectives, we developed a strategic plan encompassing various initiatives such as staff training, technology integration, process optimization, and customer experience enhancement. Additionally, we outlined specific tactics and action steps, including cross-training, service packages, digital marketing, and online appointment booking, to support the overarching strategy.</a:t>
            </a:r>
          </a:p>
          <a:p>
            <a:pPr algn="l"/>
            <a:r>
              <a:rPr lang="en-US" b="0" i="0" dirty="0">
                <a:solidFill>
                  <a:srgbClr val="0D0D0D"/>
                </a:solidFill>
                <a:effectLst/>
                <a:latin typeface="Söhne"/>
              </a:rPr>
              <a:t>Each action step was assigned a completion schedule to ensure timely implementation and monitoring of progress. Key components of the plan included conducting efficiency assessments, implementing process improvements, providing staff training, upgrading technology solutions, and continuously monitoring and adjusting strategies based on performance metrics.</a:t>
            </a:r>
          </a:p>
          <a:p>
            <a:pPr algn="l"/>
            <a:r>
              <a:rPr lang="en-US" b="0" i="0" dirty="0">
                <a:solidFill>
                  <a:srgbClr val="0D0D0D"/>
                </a:solidFill>
                <a:effectLst/>
                <a:latin typeface="Söhne"/>
              </a:rPr>
              <a:t>Overall, the goal is to reduce repair turnaround time by 20% within six months, leading to improved customer satisfaction, increased revenue, and sustained competitiveness in the automotive industry. Through diligent execution of the plan and ongoing commitment to excellence, the dealership's service department is poised for success and growth.</a:t>
            </a:r>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00463"/>
            <a:ext cx="8596668" cy="4981074"/>
          </a:xfrm>
        </p:spPr>
        <p:txBody>
          <a:bodyPr>
            <a:normAutofit lnSpcReduction="10000"/>
          </a:bodyPr>
          <a:lstStyle/>
          <a:p>
            <a:pPr algn="l"/>
            <a:endParaRPr lang="en-US" sz="1000" b="0" i="0" u="none" strike="noStrike" baseline="0" dirty="0">
              <a:solidFill>
                <a:srgbClr val="000000"/>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Current practices:</a:t>
            </a:r>
          </a:p>
          <a:p>
            <a:pPr marL="0" indent="0" algn="l">
              <a:buNone/>
            </a:pPr>
            <a:r>
              <a:rPr lang="en-US" sz="1000" b="0" i="0" u="none" strike="noStrike" baseline="0" dirty="0">
                <a:solidFill>
                  <a:srgbClr val="221E1F"/>
                </a:solidFill>
                <a:latin typeface="Calibri" panose="020F0502020204030204" pitchFamily="34" charset="0"/>
              </a:rPr>
              <a:t> </a:t>
            </a:r>
            <a:r>
              <a:rPr lang="en-US" sz="1000" b="0" i="0" dirty="0">
                <a:solidFill>
                  <a:srgbClr val="0D0D0D"/>
                </a:solidFill>
                <a:effectLst/>
                <a:latin typeface="Söhne"/>
              </a:rPr>
              <a:t>Digital Marketing: Utilize online channels like social media, SEO, PPC ads, and email to reach customers.</a:t>
            </a:r>
          </a:p>
          <a:p>
            <a:pPr marL="0" indent="0" algn="l">
              <a:buNone/>
            </a:pPr>
            <a:r>
              <a:rPr lang="en-US" sz="1000" b="0" i="0" dirty="0">
                <a:solidFill>
                  <a:srgbClr val="0D0D0D"/>
                </a:solidFill>
                <a:effectLst/>
                <a:latin typeface="Söhne"/>
              </a:rPr>
              <a:t>Website Optimization: Ensure your website is user-friendly and mobile-responsive with detailed vehicle information.</a:t>
            </a:r>
          </a:p>
          <a:p>
            <a:pPr marL="0" indent="0" algn="l">
              <a:buNone/>
            </a:pPr>
            <a:r>
              <a:rPr lang="en-US" sz="1000" b="0" i="0" dirty="0">
                <a:solidFill>
                  <a:srgbClr val="0D0D0D"/>
                </a:solidFill>
                <a:effectLst/>
                <a:latin typeface="Söhne"/>
              </a:rPr>
              <a:t>CRM: Use a CRM system to manage customer data and personalize communications.</a:t>
            </a:r>
          </a:p>
          <a:p>
            <a:pPr marL="0" indent="0" algn="l">
              <a:buNone/>
            </a:pPr>
            <a:r>
              <a:rPr lang="en-US" sz="1000" b="0" i="0" dirty="0">
                <a:solidFill>
                  <a:srgbClr val="0D0D0D"/>
                </a:solidFill>
                <a:effectLst/>
                <a:latin typeface="Söhne"/>
              </a:rPr>
              <a:t>Email Marketing: Send targeted email campaigns to nurture leads and encourage repeat business.</a:t>
            </a:r>
          </a:p>
          <a:p>
            <a:pPr marL="0" indent="0" algn="l">
              <a:buNone/>
            </a:pPr>
            <a:r>
              <a:rPr lang="en-US" sz="1000" b="0" i="0" dirty="0">
                <a:solidFill>
                  <a:srgbClr val="0D0D0D"/>
                </a:solidFill>
                <a:effectLst/>
                <a:latin typeface="Söhne"/>
              </a:rPr>
              <a:t>Reputation Management: Monitor online reviews and respond promptly to maintain a positive reputation.</a:t>
            </a:r>
            <a:endParaRPr lang="en-US" sz="1000" b="0" i="0" u="none" strike="noStrike" baseline="0" dirty="0">
              <a:solidFill>
                <a:srgbClr val="221E1F"/>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Goals for improvement </a:t>
            </a:r>
          </a:p>
          <a:p>
            <a:pPr marL="0" indent="0" algn="l">
              <a:buNone/>
            </a:pPr>
            <a:r>
              <a:rPr lang="en-US" sz="1000" b="0" i="0" dirty="0">
                <a:solidFill>
                  <a:srgbClr val="0D0D0D"/>
                </a:solidFill>
                <a:effectLst/>
                <a:latin typeface="Söhne"/>
              </a:rPr>
              <a:t>Increase Lead Conversion Rate</a:t>
            </a:r>
          </a:p>
          <a:p>
            <a:pPr marL="0" indent="0" algn="l">
              <a:buNone/>
            </a:pPr>
            <a:r>
              <a:rPr lang="en-US" sz="1000" b="0" i="0" dirty="0">
                <a:solidFill>
                  <a:srgbClr val="0D0D0D"/>
                </a:solidFill>
                <a:effectLst/>
                <a:latin typeface="Söhne"/>
              </a:rPr>
              <a:t>Enhance Customer Satisfaction</a:t>
            </a:r>
          </a:p>
          <a:p>
            <a:pPr marL="0" indent="0" algn="l">
              <a:buNone/>
            </a:pPr>
            <a:r>
              <a:rPr lang="en-US" sz="1000" b="0" i="0" dirty="0">
                <a:solidFill>
                  <a:srgbClr val="0D0D0D"/>
                </a:solidFill>
                <a:effectLst/>
                <a:latin typeface="Söhne"/>
              </a:rPr>
              <a:t>Boost Online Presence</a:t>
            </a:r>
            <a:endParaRPr lang="en-US" sz="1000" b="0" i="0" u="none" strike="noStrike" baseline="0" dirty="0">
              <a:solidFill>
                <a:srgbClr val="221E1F"/>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Plans to achieve your goals </a:t>
            </a:r>
          </a:p>
          <a:p>
            <a:pPr marL="0" indent="0">
              <a:buNone/>
            </a:pPr>
            <a:r>
              <a:rPr lang="en-US" sz="1000" b="0" i="0" dirty="0">
                <a:solidFill>
                  <a:srgbClr val="0D0D0D"/>
                </a:solidFill>
                <a:effectLst/>
                <a:latin typeface="Söhne"/>
              </a:rPr>
              <a:t>Implement targeted sales strategies and streamline processes</a:t>
            </a:r>
          </a:p>
          <a:p>
            <a:pPr marL="0" indent="0">
              <a:buNone/>
            </a:pPr>
            <a:r>
              <a:rPr lang="en-US" sz="1000" b="0" i="0" dirty="0">
                <a:solidFill>
                  <a:srgbClr val="0D0D0D"/>
                </a:solidFill>
                <a:effectLst/>
                <a:latin typeface="Söhne"/>
              </a:rPr>
              <a:t>Attract and retain customers through effective marketing.</a:t>
            </a:r>
          </a:p>
          <a:p>
            <a:pPr marL="0" indent="0">
              <a:buNone/>
            </a:pPr>
            <a:r>
              <a:rPr lang="en-US" sz="1000" b="0" i="0" dirty="0">
                <a:solidFill>
                  <a:srgbClr val="0D0D0D"/>
                </a:solidFill>
                <a:effectLst/>
                <a:latin typeface="Söhne"/>
              </a:rPr>
              <a:t>Increase visibility and engagement through digital marketing.</a:t>
            </a:r>
            <a:endParaRPr lang="en-US" sz="1000" b="0" i="0" u="none" strike="noStrike" baseline="0" dirty="0">
              <a:solidFill>
                <a:srgbClr val="221E1F"/>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Plans to evaluate your changes </a:t>
            </a:r>
          </a:p>
          <a:p>
            <a:pPr marL="0" indent="0">
              <a:buNone/>
            </a:pPr>
            <a:r>
              <a:rPr lang="en-US" sz="1000" b="0" i="0" dirty="0">
                <a:solidFill>
                  <a:srgbClr val="0D0D0D"/>
                </a:solidFill>
                <a:effectLst/>
                <a:latin typeface="Söhne"/>
              </a:rPr>
              <a:t>rack sales from leads and analyze sales processes, Monitor feedback and ratings from customers, </a:t>
            </a:r>
          </a:p>
          <a:p>
            <a:pPr marL="0" indent="0">
              <a:buNone/>
            </a:pPr>
            <a:r>
              <a:rPr lang="en-US" sz="1000" b="0" i="0" dirty="0">
                <a:solidFill>
                  <a:srgbClr val="0D0D0D"/>
                </a:solidFill>
                <a:effectLst/>
                <a:latin typeface="Söhne"/>
              </a:rPr>
              <a:t>Track KPIs like turnaround times and productivity, Monitor website traffic, social media engagement, and reviews</a:t>
            </a:r>
            <a:endParaRPr lang="en-US" sz="1000" b="0" i="0" u="none" strike="noStrike" baseline="0" dirty="0">
              <a:solidFill>
                <a:srgbClr val="221E1F"/>
              </a:solidFill>
              <a:latin typeface="Calibri" panose="020F0502020204030204" pitchFamily="34" charset="0"/>
            </a:endParaRPr>
          </a:p>
          <a:p>
            <a:endParaRPr lang="en-US" sz="10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355559"/>
            <a:ext cx="4185623" cy="5277852"/>
          </a:xfrm>
        </p:spPr>
        <p:txBody>
          <a:bodyPr>
            <a:normAutofit fontScale="77500" lnSpcReduction="20000"/>
          </a:bodyPr>
          <a:lstStyle/>
          <a:p>
            <a:pPr algn="l"/>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a:t>
            </a:r>
          </a:p>
          <a:p>
            <a:pPr marL="0" indent="0" algn="l">
              <a:buNone/>
            </a:pPr>
            <a:r>
              <a:rPr lang="en-US" sz="1200" b="0" i="0" dirty="0">
                <a:solidFill>
                  <a:srgbClr val="0D0D0D"/>
                </a:solidFill>
                <a:effectLst/>
                <a:latin typeface="Söhne"/>
              </a:rPr>
              <a:t>Gather labor cost data. </a:t>
            </a:r>
          </a:p>
          <a:p>
            <a:pPr marL="0" indent="0" algn="l">
              <a:buNone/>
            </a:pPr>
            <a:r>
              <a:rPr lang="en-US" sz="1200" b="0" i="0" dirty="0">
                <a:solidFill>
                  <a:srgbClr val="0D0D0D"/>
                </a:solidFill>
                <a:effectLst/>
                <a:latin typeface="Söhne"/>
              </a:rPr>
              <a:t>Calculate total labor expenses.</a:t>
            </a:r>
          </a:p>
          <a:p>
            <a:pPr marL="0" indent="0" algn="l">
              <a:buNone/>
            </a:pPr>
            <a:r>
              <a:rPr lang="en-US" sz="1200" b="0" i="0" dirty="0">
                <a:solidFill>
                  <a:srgbClr val="0D0D0D"/>
                </a:solidFill>
                <a:effectLst/>
                <a:latin typeface="Söhne"/>
              </a:rPr>
              <a:t>Break down costs by category. </a:t>
            </a:r>
          </a:p>
          <a:p>
            <a:pPr marL="0" indent="0" algn="l">
              <a:buNone/>
            </a:pPr>
            <a:r>
              <a:rPr lang="en-US" sz="1200" b="0" i="0" dirty="0">
                <a:solidFill>
                  <a:srgbClr val="0D0D0D"/>
                </a:solidFill>
                <a:effectLst/>
                <a:latin typeface="Söhne"/>
              </a:rPr>
              <a:t>Analyze productivity metrics.</a:t>
            </a:r>
          </a:p>
          <a:p>
            <a:pPr marL="0" indent="0" algn="l">
              <a:buNone/>
            </a:pPr>
            <a:r>
              <a:rPr lang="en-US" sz="1200" b="0" i="0" dirty="0">
                <a:solidFill>
                  <a:srgbClr val="0D0D0D"/>
                </a:solidFill>
                <a:effectLst/>
                <a:latin typeface="Söhne"/>
              </a:rPr>
              <a:t>Compare to revenue. </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Goals for improvement </a:t>
            </a:r>
          </a:p>
          <a:p>
            <a:pPr marL="0" indent="0">
              <a:buNone/>
            </a:pPr>
            <a:r>
              <a:rPr lang="en-US" sz="1200" b="0" i="0" dirty="0">
                <a:solidFill>
                  <a:srgbClr val="0D0D0D"/>
                </a:solidFill>
                <a:effectLst/>
                <a:latin typeface="Söhne"/>
              </a:rPr>
              <a:t>Increase Technician Efficiency</a:t>
            </a:r>
          </a:p>
          <a:p>
            <a:pPr marL="0" indent="0" algn="l">
              <a:buNone/>
            </a:pPr>
            <a:r>
              <a:rPr lang="en-US" sz="1200" b="0" i="0" dirty="0">
                <a:solidFill>
                  <a:srgbClr val="0D0D0D"/>
                </a:solidFill>
                <a:effectLst/>
                <a:latin typeface="Söhne"/>
              </a:rPr>
              <a:t>Reduce Labor Costs</a:t>
            </a:r>
          </a:p>
          <a:p>
            <a:pPr marL="0" indent="0" algn="l">
              <a:buNone/>
            </a:pPr>
            <a:r>
              <a:rPr lang="en-US" sz="1200" b="0" i="0" dirty="0">
                <a:solidFill>
                  <a:srgbClr val="0D0D0D"/>
                </a:solidFill>
                <a:effectLst/>
                <a:latin typeface="Söhne"/>
              </a:rPr>
              <a:t>Enhance Diagnostic Accuracy</a:t>
            </a:r>
          </a:p>
          <a:p>
            <a:pPr marL="0" indent="0" algn="l">
              <a:buNone/>
            </a:pPr>
            <a:r>
              <a:rPr lang="en-US" sz="1200" b="0" i="0" dirty="0">
                <a:solidFill>
                  <a:srgbClr val="0D0D0D"/>
                </a:solidFill>
                <a:effectLst/>
                <a:latin typeface="Söhne"/>
              </a:rPr>
              <a:t>Increase Upselling Opportunities</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achieve your goals </a:t>
            </a:r>
          </a:p>
          <a:p>
            <a:pPr marL="0" indent="0">
              <a:buNone/>
            </a:pPr>
            <a:r>
              <a:rPr lang="en-US" sz="1200" b="0" i="0" dirty="0">
                <a:solidFill>
                  <a:srgbClr val="0D0D0D"/>
                </a:solidFill>
                <a:effectLst/>
                <a:latin typeface="Söhne"/>
              </a:rPr>
              <a:t>Focus on service quality</a:t>
            </a:r>
          </a:p>
          <a:p>
            <a:pPr marL="0" indent="0">
              <a:buNone/>
            </a:pPr>
            <a:r>
              <a:rPr lang="en-US" sz="1200" b="0" i="0" dirty="0">
                <a:solidFill>
                  <a:srgbClr val="0D0D0D"/>
                </a:solidFill>
                <a:effectLst/>
                <a:latin typeface="Söhne"/>
              </a:rPr>
              <a:t>Bette utilize scheduling software</a:t>
            </a:r>
          </a:p>
          <a:p>
            <a:pPr marL="0" indent="0">
              <a:buNone/>
            </a:pPr>
            <a:r>
              <a:rPr lang="en-US" sz="1200" b="0" i="0" dirty="0">
                <a:solidFill>
                  <a:srgbClr val="0D0D0D"/>
                </a:solidFill>
                <a:effectLst/>
                <a:latin typeface="Söhne"/>
              </a:rPr>
              <a:t>Train service advisors</a:t>
            </a:r>
          </a:p>
          <a:p>
            <a:pPr marL="0" indent="0">
              <a:buNone/>
            </a:pPr>
            <a:r>
              <a:rPr lang="en-US" sz="1200" b="0" i="0" dirty="0">
                <a:solidFill>
                  <a:srgbClr val="0D0D0D"/>
                </a:solidFill>
                <a:effectLst/>
                <a:latin typeface="Söhne"/>
              </a:rPr>
              <a:t>Provide training and tools</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evaluate your changes </a:t>
            </a:r>
          </a:p>
          <a:p>
            <a:pPr marL="0" indent="0">
              <a:buNone/>
            </a:pPr>
            <a:r>
              <a:rPr lang="en-US" sz="1200" b="0" i="0" dirty="0">
                <a:solidFill>
                  <a:srgbClr val="0D0D0D"/>
                </a:solidFill>
                <a:effectLst/>
                <a:latin typeface="Söhne"/>
              </a:rPr>
              <a:t>Track jobs completed per hour and compare against benchmarks</a:t>
            </a:r>
          </a:p>
          <a:p>
            <a:pPr marL="0" indent="0">
              <a:buNone/>
            </a:pPr>
            <a:r>
              <a:rPr lang="en-US" sz="1200" b="0" i="0" dirty="0">
                <a:solidFill>
                  <a:srgbClr val="0D0D0D"/>
                </a:solidFill>
                <a:effectLst/>
                <a:latin typeface="Söhne"/>
              </a:rPr>
              <a:t>Monitor average repair times</a:t>
            </a:r>
          </a:p>
          <a:p>
            <a:pPr marL="0" indent="0">
              <a:buNone/>
            </a:pPr>
            <a:r>
              <a:rPr lang="en-US" sz="1200" b="0" i="0" dirty="0">
                <a:solidFill>
                  <a:srgbClr val="0D0D0D"/>
                </a:solidFill>
                <a:effectLst/>
                <a:latin typeface="Söhne"/>
              </a:rPr>
              <a:t>Analyze appointment booking and wait times</a:t>
            </a:r>
          </a:p>
          <a:p>
            <a:pPr marL="0" indent="0">
              <a:buNone/>
            </a:pPr>
            <a:r>
              <a:rPr lang="en-US" sz="1200" b="0" i="0" dirty="0">
                <a:solidFill>
                  <a:srgbClr val="0D0D0D"/>
                </a:solidFill>
                <a:effectLst/>
                <a:latin typeface="Söhne"/>
              </a:rPr>
              <a:t>Evaluate parts availability and order fulfillment times</a:t>
            </a:r>
          </a:p>
          <a:p>
            <a:pPr marL="0" indent="0">
              <a:buNone/>
            </a:pP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0115CEE5-4F09-43B0-A4AD-740627FCF768}"/>
              </a:ext>
            </a:extLst>
          </p:cNvPr>
          <p:cNvGraphicFramePr>
            <a:graphicFrameLocks noGrp="1"/>
          </p:cNvGraphicFramePr>
          <p:nvPr>
            <p:ph sz="quarter" idx="4"/>
          </p:nvPr>
        </p:nvGraphicFramePr>
        <p:xfrm>
          <a:off x="5087938" y="2923455"/>
          <a:ext cx="4186236" cy="2931964"/>
        </p:xfrm>
        <a:graphic>
          <a:graphicData uri="http://schemas.openxmlformats.org/drawingml/2006/table">
            <a:tbl>
              <a:tblPr/>
              <a:tblGrid>
                <a:gridCol w="512274">
                  <a:extLst>
                    <a:ext uri="{9D8B030D-6E8A-4147-A177-3AD203B41FA5}">
                      <a16:colId xmlns:a16="http://schemas.microsoft.com/office/drawing/2014/main" val="859506350"/>
                    </a:ext>
                  </a:extLst>
                </a:gridCol>
                <a:gridCol w="912487">
                  <a:extLst>
                    <a:ext uri="{9D8B030D-6E8A-4147-A177-3AD203B41FA5}">
                      <a16:colId xmlns:a16="http://schemas.microsoft.com/office/drawing/2014/main" val="2267780554"/>
                    </a:ext>
                  </a:extLst>
                </a:gridCol>
                <a:gridCol w="936500">
                  <a:extLst>
                    <a:ext uri="{9D8B030D-6E8A-4147-A177-3AD203B41FA5}">
                      <a16:colId xmlns:a16="http://schemas.microsoft.com/office/drawing/2014/main" val="2884618390"/>
                    </a:ext>
                  </a:extLst>
                </a:gridCol>
                <a:gridCol w="800427">
                  <a:extLst>
                    <a:ext uri="{9D8B030D-6E8A-4147-A177-3AD203B41FA5}">
                      <a16:colId xmlns:a16="http://schemas.microsoft.com/office/drawing/2014/main" val="3868160539"/>
                    </a:ext>
                  </a:extLst>
                </a:gridCol>
                <a:gridCol w="512274">
                  <a:extLst>
                    <a:ext uri="{9D8B030D-6E8A-4147-A177-3AD203B41FA5}">
                      <a16:colId xmlns:a16="http://schemas.microsoft.com/office/drawing/2014/main" val="3228704317"/>
                    </a:ext>
                  </a:extLst>
                </a:gridCol>
                <a:gridCol w="512274">
                  <a:extLst>
                    <a:ext uri="{9D8B030D-6E8A-4147-A177-3AD203B41FA5}">
                      <a16:colId xmlns:a16="http://schemas.microsoft.com/office/drawing/2014/main" val="3290755695"/>
                    </a:ext>
                  </a:extLst>
                </a:gridCol>
              </a:tblGrid>
              <a:tr h="175758">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7989" marR="7989" marT="7989"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81914352"/>
                  </a:ext>
                </a:extLst>
              </a:tr>
              <a:tr h="207714">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1512703"/>
                  </a:ext>
                </a:extLst>
              </a:tr>
              <a:tr h="423417">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400901643"/>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5,872,683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4,708,498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80.18%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50.87%</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26865321"/>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CV</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477,214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272,666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57.14%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4.13%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90516263"/>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03770870"/>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3,512,633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2,820,526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80.30%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30.42%</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24904182"/>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CV</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314,865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248,354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78.88%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2.73%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66307664"/>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1,368,119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1,027,650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75.11%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11.85%</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4705127"/>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83838406"/>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76312262"/>
                  </a:ext>
                </a:extLst>
              </a:tr>
              <a:tr h="175758">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dirty="0">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           11,545,514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9,077,694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78.63%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68204948"/>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63580"/>
            <a:ext cx="4184035" cy="5342020"/>
          </a:xfrm>
        </p:spPr>
        <p:txBody>
          <a:bodyPr>
            <a:normAutofit fontScale="85000" lnSpcReduction="20000"/>
          </a:bodyPr>
          <a:lstStyle/>
          <a:p>
            <a:pPr algn="l"/>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a:t>
            </a:r>
          </a:p>
          <a:p>
            <a:pPr marL="0" indent="0" algn="l">
              <a:buNone/>
            </a:pPr>
            <a:r>
              <a:rPr lang="en-US" sz="1200" b="0" i="0" dirty="0">
                <a:solidFill>
                  <a:srgbClr val="0D0D0D"/>
                </a:solidFill>
                <a:effectLst/>
                <a:latin typeface="Söhne"/>
              </a:rPr>
              <a:t>Identify current expenses.</a:t>
            </a:r>
          </a:p>
          <a:p>
            <a:pPr marL="0" indent="0" algn="l">
              <a:buNone/>
            </a:pPr>
            <a:r>
              <a:rPr lang="en-US" sz="1200" b="0" i="0" dirty="0">
                <a:solidFill>
                  <a:srgbClr val="0D0D0D"/>
                </a:solidFill>
                <a:effectLst/>
                <a:latin typeface="Söhne"/>
              </a:rPr>
              <a:t>Break down expenses into categories ( policies </a:t>
            </a:r>
            <a:r>
              <a:rPr lang="en-US" sz="1200" b="0" i="0" dirty="0" err="1">
                <a:solidFill>
                  <a:srgbClr val="0D0D0D"/>
                </a:solidFill>
                <a:effectLst/>
                <a:latin typeface="Söhne"/>
              </a:rPr>
              <a:t>etc</a:t>
            </a:r>
            <a:r>
              <a:rPr lang="en-US" sz="1200" b="0" i="0" dirty="0">
                <a:solidFill>
                  <a:srgbClr val="0D0D0D"/>
                </a:solidFill>
                <a:effectLst/>
                <a:latin typeface="Söhne"/>
              </a:rPr>
              <a:t>… )</a:t>
            </a:r>
          </a:p>
          <a:p>
            <a:pPr marL="0" indent="0">
              <a:buNone/>
            </a:pPr>
            <a:r>
              <a:rPr lang="en-US" sz="1200" b="0" i="0" dirty="0">
                <a:solidFill>
                  <a:srgbClr val="0D0D0D"/>
                </a:solidFill>
                <a:effectLst/>
                <a:latin typeface="Söhne"/>
              </a:rPr>
              <a:t>Prioritize changes based on impact</a:t>
            </a:r>
          </a:p>
          <a:p>
            <a:pPr marL="0" indent="0">
              <a:buNone/>
            </a:pPr>
            <a:r>
              <a:rPr lang="en-US" sz="1200" b="0" i="0" dirty="0">
                <a:solidFill>
                  <a:srgbClr val="0D0D0D"/>
                </a:solidFill>
                <a:effectLst/>
                <a:latin typeface="Söhne"/>
              </a:rPr>
              <a:t>Monitor and adjust as needed</a:t>
            </a:r>
          </a:p>
          <a:p>
            <a:pPr marL="0" indent="0">
              <a:buNone/>
            </a:pPr>
            <a:r>
              <a:rPr lang="en-US" sz="1200" b="0" i="0" dirty="0">
                <a:solidFill>
                  <a:srgbClr val="0D0D0D"/>
                </a:solidFill>
                <a:effectLst/>
                <a:latin typeface="Söhne"/>
              </a:rPr>
              <a:t>Identify areas for reduction</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Goals for improvement </a:t>
            </a:r>
          </a:p>
          <a:p>
            <a:pPr marL="0" indent="0" algn="l">
              <a:buNone/>
            </a:pPr>
            <a:r>
              <a:rPr lang="en-US" sz="1200" b="0" i="0" dirty="0">
                <a:solidFill>
                  <a:srgbClr val="0D0D0D"/>
                </a:solidFill>
                <a:effectLst/>
                <a:latin typeface="Söhne"/>
              </a:rPr>
              <a:t>Enhance Operational Efficiency</a:t>
            </a:r>
          </a:p>
          <a:p>
            <a:pPr marL="0" indent="0" algn="l">
              <a:buNone/>
            </a:pPr>
            <a:r>
              <a:rPr lang="en-US" sz="1200" b="0" i="0" dirty="0">
                <a:solidFill>
                  <a:srgbClr val="0D0D0D"/>
                </a:solidFill>
                <a:effectLst/>
                <a:latin typeface="Söhne"/>
              </a:rPr>
              <a:t>Optimize Inventory Management</a:t>
            </a:r>
          </a:p>
          <a:p>
            <a:pPr marL="0" indent="0" algn="l">
              <a:buNone/>
            </a:pPr>
            <a:r>
              <a:rPr lang="en-US" sz="1200" b="0" i="0" dirty="0">
                <a:solidFill>
                  <a:srgbClr val="0D0D0D"/>
                </a:solidFill>
                <a:effectLst/>
                <a:latin typeface="Söhne"/>
              </a:rPr>
              <a:t>Strengthen Employee Training</a:t>
            </a:r>
          </a:p>
          <a:p>
            <a:pPr marL="0" indent="0" algn="l">
              <a:buNone/>
            </a:pPr>
            <a:r>
              <a:rPr lang="en-US" sz="1200" b="0" i="0" dirty="0">
                <a:solidFill>
                  <a:srgbClr val="0D0D0D"/>
                </a:solidFill>
                <a:effectLst/>
                <a:latin typeface="Söhne"/>
              </a:rPr>
              <a:t>Improve Profit Margins</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achieve your goals </a:t>
            </a:r>
          </a:p>
          <a:p>
            <a:pPr marL="0" indent="0">
              <a:buNone/>
            </a:pPr>
            <a:r>
              <a:rPr lang="en-US" sz="1200" b="0" i="0" dirty="0">
                <a:solidFill>
                  <a:srgbClr val="0D0D0D"/>
                </a:solidFill>
                <a:effectLst/>
                <a:latin typeface="Söhne"/>
              </a:rPr>
              <a:t>Offer ongoing training, mentorship, and incentives</a:t>
            </a:r>
          </a:p>
          <a:p>
            <a:pPr marL="0" indent="0">
              <a:buNone/>
            </a:pPr>
            <a:r>
              <a:rPr lang="en-US" sz="1200" b="0" i="0" dirty="0">
                <a:solidFill>
                  <a:srgbClr val="0D0D0D"/>
                </a:solidFill>
                <a:effectLst/>
                <a:latin typeface="Söhne"/>
              </a:rPr>
              <a:t>Review contracts, optimize energy use, and implement cost-saving measures.</a:t>
            </a:r>
          </a:p>
          <a:p>
            <a:pPr marL="0" indent="0">
              <a:buNone/>
            </a:pPr>
            <a:r>
              <a:rPr lang="en-US" sz="1200" b="0" i="0" dirty="0">
                <a:solidFill>
                  <a:srgbClr val="0D0D0D"/>
                </a:solidFill>
                <a:effectLst/>
                <a:latin typeface="Söhne"/>
              </a:rPr>
              <a:t>Track inventory, reduce excess stock, and improve forecasting.</a:t>
            </a:r>
          </a:p>
          <a:p>
            <a:pPr marL="0" indent="0">
              <a:buNone/>
            </a:pPr>
            <a:r>
              <a:rPr lang="en-US" sz="1200" b="0" i="0" dirty="0">
                <a:solidFill>
                  <a:srgbClr val="0D0D0D"/>
                </a:solidFill>
                <a:effectLst/>
                <a:latin typeface="Söhne"/>
              </a:rPr>
              <a:t>Streamline processes, invest in technology and use it to our benefit.</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evaluate your changes </a:t>
            </a:r>
          </a:p>
          <a:p>
            <a:pPr marL="0" indent="0">
              <a:buNone/>
            </a:pPr>
            <a:r>
              <a:rPr lang="en-US" sz="1200" b="0" i="0" dirty="0">
                <a:solidFill>
                  <a:srgbClr val="0D0D0D"/>
                </a:solidFill>
                <a:effectLst/>
                <a:latin typeface="Söhne"/>
              </a:rPr>
              <a:t>Track cost reductions, compare to budget, and monitor overhead ratios</a:t>
            </a:r>
          </a:p>
          <a:p>
            <a:pPr marL="0" indent="0">
              <a:buNone/>
            </a:pPr>
            <a:r>
              <a:rPr lang="en-US" sz="1200" b="0" i="0" dirty="0">
                <a:solidFill>
                  <a:srgbClr val="0D0D0D"/>
                </a:solidFill>
                <a:effectLst/>
                <a:latin typeface="Söhne"/>
              </a:rPr>
              <a:t>Monitor profit margins, analyze pricing strategies</a:t>
            </a:r>
          </a:p>
          <a:p>
            <a:pPr marL="0" indent="0">
              <a:buNone/>
            </a:pPr>
            <a:r>
              <a:rPr lang="en-US" sz="1200" b="0" i="0" dirty="0">
                <a:solidFill>
                  <a:srgbClr val="0D0D0D"/>
                </a:solidFill>
                <a:effectLst/>
                <a:latin typeface="Söhne"/>
              </a:rPr>
              <a:t>Measure market penetration, track marketing campaign performance, and analyze digital engagement metrics.</a:t>
            </a:r>
          </a:p>
          <a:p>
            <a:pPr marL="0" indent="0">
              <a:buNone/>
            </a:pPr>
            <a:endParaRPr lang="en-US" sz="1200" b="0" i="0" u="none" strike="noStrike" baseline="0" dirty="0">
              <a:solidFill>
                <a:srgbClr val="221E1F"/>
              </a:solidFill>
              <a:latin typeface="Calibri" panose="020F0502020204030204" pitchFamily="34" charset="0"/>
            </a:endParaRPr>
          </a:p>
          <a:p>
            <a:endParaRPr lang="en-US" sz="12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FAA27BFE-4809-41DB-9BCF-DEE3ECA3F682}"/>
              </a:ext>
            </a:extLst>
          </p:cNvPr>
          <p:cNvPicPr>
            <a:picLocks noGrp="1" noChangeAspect="1"/>
          </p:cNvPicPr>
          <p:nvPr>
            <p:ph sz="half" idx="2"/>
          </p:nvPr>
        </p:nvPicPr>
        <p:blipFill>
          <a:blip r:embed="rId2"/>
          <a:stretch>
            <a:fillRect/>
          </a:stretch>
        </p:blipFill>
        <p:spPr>
          <a:xfrm>
            <a:off x="5376862" y="2605881"/>
            <a:ext cx="3609975" cy="299085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91440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697832"/>
            <a:ext cx="4184035" cy="616016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a:t>
            </a:r>
          </a:p>
          <a:p>
            <a:pPr marL="0" indent="0">
              <a:buNone/>
            </a:pPr>
            <a:r>
              <a:rPr lang="en-US" sz="1200" b="0" i="0" dirty="0">
                <a:solidFill>
                  <a:srgbClr val="0D0D0D"/>
                </a:solidFill>
                <a:effectLst/>
                <a:latin typeface="Söhne"/>
              </a:rPr>
              <a:t>Efficient Time Management</a:t>
            </a:r>
          </a:p>
          <a:p>
            <a:pPr marL="0" indent="0">
              <a:buNone/>
            </a:pPr>
            <a:r>
              <a:rPr lang="en-US" sz="1200" b="0" i="0" dirty="0">
                <a:solidFill>
                  <a:srgbClr val="0D0D0D"/>
                </a:solidFill>
                <a:effectLst/>
                <a:latin typeface="Söhne"/>
              </a:rPr>
              <a:t>Clear Communication between advisors and Technicians </a:t>
            </a:r>
          </a:p>
          <a:p>
            <a:pPr marL="0" indent="0">
              <a:buNone/>
            </a:pPr>
            <a:r>
              <a:rPr lang="en-US" sz="1200" b="0" i="0" dirty="0">
                <a:solidFill>
                  <a:srgbClr val="0D0D0D"/>
                </a:solidFill>
                <a:effectLst/>
                <a:latin typeface="Söhne"/>
              </a:rPr>
              <a:t>Utilization of Technology CRM-apt-</a:t>
            </a:r>
            <a:r>
              <a:rPr lang="en-US" sz="1200" b="0" i="0" dirty="0" err="1">
                <a:solidFill>
                  <a:srgbClr val="0D0D0D"/>
                </a:solidFill>
                <a:effectLst/>
                <a:latin typeface="Söhne"/>
              </a:rPr>
              <a:t>Asr</a:t>
            </a:r>
            <a:r>
              <a:rPr lang="en-US" sz="1200" b="0" i="0" dirty="0">
                <a:solidFill>
                  <a:srgbClr val="0D0D0D"/>
                </a:solidFill>
                <a:effectLst/>
                <a:latin typeface="Söhne"/>
              </a:rPr>
              <a:t> </a:t>
            </a:r>
            <a:r>
              <a:rPr lang="en-US" sz="1200" b="0" i="0" dirty="0" err="1">
                <a:solidFill>
                  <a:srgbClr val="0D0D0D"/>
                </a:solidFill>
                <a:effectLst/>
                <a:latin typeface="Söhne"/>
              </a:rPr>
              <a:t>etc</a:t>
            </a:r>
            <a:endParaRPr lang="en-US" sz="1200" b="0" i="0" dirty="0">
              <a:solidFill>
                <a:srgbClr val="0D0D0D"/>
              </a:solidFill>
              <a:effectLst/>
              <a:latin typeface="Söhne"/>
            </a:endParaRPr>
          </a:p>
          <a:p>
            <a:pPr marL="0" indent="0">
              <a:buNone/>
            </a:pPr>
            <a:r>
              <a:rPr lang="en-US" sz="1200" b="0" i="0" dirty="0">
                <a:solidFill>
                  <a:srgbClr val="0D0D0D"/>
                </a:solidFill>
                <a:effectLst/>
                <a:latin typeface="Söhne"/>
              </a:rPr>
              <a:t>Effective Delegation and proper training with Master Techs over</a:t>
            </a:r>
          </a:p>
          <a:p>
            <a:pPr marL="0" indent="0">
              <a:buNone/>
            </a:pPr>
            <a:r>
              <a:rPr lang="en-US" sz="1200" b="0" i="0" dirty="0">
                <a:solidFill>
                  <a:srgbClr val="0D0D0D"/>
                </a:solidFill>
                <a:effectLst/>
                <a:latin typeface="Söhne"/>
              </a:rPr>
              <a:t>seeing the work</a:t>
            </a:r>
          </a:p>
          <a:p>
            <a:pPr marL="0" indent="0">
              <a:buNone/>
            </a:pPr>
            <a:r>
              <a:rPr lang="en-US" sz="1200" u="none" strike="noStrike" baseline="0" dirty="0">
                <a:solidFill>
                  <a:srgbClr val="0D0D0D"/>
                </a:solidFill>
                <a:latin typeface="Söhne"/>
              </a:rPr>
              <a:t>Filling up the schedule based on Manpower </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Goals for improvement </a:t>
            </a:r>
          </a:p>
          <a:p>
            <a:pPr marL="0" indent="0">
              <a:buNone/>
            </a:pPr>
            <a:r>
              <a:rPr lang="en-US" sz="1200" b="0" i="0" dirty="0">
                <a:solidFill>
                  <a:srgbClr val="0D0D0D"/>
                </a:solidFill>
                <a:effectLst/>
                <a:latin typeface="Söhne"/>
              </a:rPr>
              <a:t>Reduce Service Turnaround Time</a:t>
            </a:r>
          </a:p>
          <a:p>
            <a:pPr marL="0" indent="0">
              <a:buNone/>
            </a:pPr>
            <a:r>
              <a:rPr lang="en-US" sz="1200" b="0" i="0" dirty="0">
                <a:solidFill>
                  <a:srgbClr val="0D0D0D"/>
                </a:solidFill>
                <a:effectLst/>
                <a:latin typeface="Söhne"/>
              </a:rPr>
              <a:t>Enhance Service Advisor Effectiveness</a:t>
            </a:r>
          </a:p>
          <a:p>
            <a:pPr marL="0" indent="0">
              <a:buNone/>
            </a:pPr>
            <a:r>
              <a:rPr lang="en-US" sz="1200" b="0" i="0" dirty="0">
                <a:solidFill>
                  <a:srgbClr val="0D0D0D"/>
                </a:solidFill>
                <a:effectLst/>
                <a:latin typeface="Söhne"/>
              </a:rPr>
              <a:t>Improve Service Bay Utilization</a:t>
            </a:r>
          </a:p>
          <a:p>
            <a:pPr marL="0" indent="0">
              <a:buNone/>
            </a:pPr>
            <a:r>
              <a:rPr lang="en-US" sz="1200" b="0" i="0" dirty="0">
                <a:solidFill>
                  <a:srgbClr val="0D0D0D"/>
                </a:solidFill>
                <a:effectLst/>
                <a:latin typeface="Söhne"/>
              </a:rPr>
              <a:t>Increase First-Time Fix Rate by working together with first time fill rate in parts </a:t>
            </a:r>
          </a:p>
          <a:p>
            <a:pPr marL="0" indent="0">
              <a:buNone/>
            </a:pPr>
            <a:r>
              <a:rPr lang="en-US" sz="1200" b="0" i="0" dirty="0">
                <a:solidFill>
                  <a:srgbClr val="0D0D0D"/>
                </a:solidFill>
                <a:effectLst/>
                <a:latin typeface="Söhne"/>
              </a:rPr>
              <a:t>Establish objectives to reduce paperwork, automate administrative tasks</a:t>
            </a:r>
          </a:p>
          <a:p>
            <a:r>
              <a:rPr lang="en-US" sz="1200" b="0" i="0" u="none" strike="noStrike" baseline="0" dirty="0">
                <a:solidFill>
                  <a:srgbClr val="221E1F"/>
                </a:solidFill>
                <a:latin typeface="Calibri" panose="020F0502020204030204" pitchFamily="34" charset="0"/>
              </a:rPr>
              <a:t>Plans to achieve your goals </a:t>
            </a:r>
          </a:p>
          <a:p>
            <a:pPr marL="0" indent="0">
              <a:buNone/>
            </a:pPr>
            <a:r>
              <a:rPr lang="en-US" sz="1200" b="0" i="0" dirty="0">
                <a:solidFill>
                  <a:srgbClr val="0D0D0D"/>
                </a:solidFill>
                <a:effectLst/>
                <a:latin typeface="Söhne"/>
              </a:rPr>
              <a:t>Streamline check-in/out processes</a:t>
            </a:r>
          </a:p>
          <a:p>
            <a:pPr marL="0" indent="0">
              <a:buNone/>
            </a:pPr>
            <a:r>
              <a:rPr lang="en-US" sz="1200" b="0" i="0" dirty="0">
                <a:solidFill>
                  <a:srgbClr val="0D0D0D"/>
                </a:solidFill>
                <a:effectLst/>
                <a:latin typeface="Söhne"/>
              </a:rPr>
              <a:t>Optimize technician scheduling … cross training and using CRM </a:t>
            </a:r>
          </a:p>
          <a:p>
            <a:pPr marL="0" indent="0">
              <a:buNone/>
            </a:pPr>
            <a:r>
              <a:rPr lang="en-US" sz="1200" b="0" i="0" dirty="0">
                <a:solidFill>
                  <a:srgbClr val="0D0D0D"/>
                </a:solidFill>
                <a:effectLst/>
                <a:latin typeface="Söhne"/>
              </a:rPr>
              <a:t>Provide ongoing training</a:t>
            </a:r>
          </a:p>
          <a:p>
            <a:pPr marL="0" indent="0">
              <a:buNone/>
            </a:pPr>
            <a:r>
              <a:rPr lang="en-US" sz="1200" b="0" i="0" dirty="0">
                <a:solidFill>
                  <a:srgbClr val="0D0D0D"/>
                </a:solidFill>
                <a:effectLst/>
                <a:latin typeface="Söhne"/>
              </a:rPr>
              <a:t>Implement standardized procedures</a:t>
            </a:r>
          </a:p>
          <a:p>
            <a:pPr marL="0" indent="0">
              <a:buNone/>
            </a:pPr>
            <a:r>
              <a:rPr lang="en-US" sz="1200" b="0" i="0" u="none" strike="noStrike" baseline="0" dirty="0">
                <a:solidFill>
                  <a:srgbClr val="221E1F"/>
                </a:solidFill>
                <a:latin typeface="Calibri" panose="020F0502020204030204" pitchFamily="34" charset="0"/>
              </a:rPr>
              <a:t>Train for clarity is very important in the service department </a:t>
            </a:r>
          </a:p>
          <a:p>
            <a:r>
              <a:rPr lang="en-US" sz="1200" b="0" i="0" u="none" strike="noStrike" baseline="0" dirty="0">
                <a:solidFill>
                  <a:srgbClr val="221E1F"/>
                </a:solidFill>
                <a:latin typeface="Calibri" panose="020F0502020204030204" pitchFamily="34" charset="0"/>
              </a:rPr>
              <a:t>Plans to evaluate your changes </a:t>
            </a:r>
          </a:p>
          <a:p>
            <a:pPr marL="0" indent="0">
              <a:buNone/>
            </a:pPr>
            <a:r>
              <a:rPr lang="en-US" sz="1200" b="0" i="0" dirty="0">
                <a:solidFill>
                  <a:srgbClr val="0D0D0D"/>
                </a:solidFill>
                <a:effectLst/>
                <a:latin typeface="Söhne"/>
              </a:rPr>
              <a:t>Measure average turnaround time before and after implementation</a:t>
            </a:r>
          </a:p>
          <a:p>
            <a:pPr marL="0" indent="0">
              <a:buNone/>
            </a:pPr>
            <a:r>
              <a:rPr lang="en-US" sz="1200" b="0" i="0" dirty="0">
                <a:solidFill>
                  <a:srgbClr val="0D0D0D"/>
                </a:solidFill>
                <a:effectLst/>
                <a:latin typeface="Söhne"/>
              </a:rPr>
              <a:t>Analyze service bay occupancy rates and compare them to available hours</a:t>
            </a:r>
          </a:p>
          <a:p>
            <a:pPr marL="0" indent="0" algn="l">
              <a:buNone/>
            </a:pPr>
            <a:r>
              <a:rPr lang="en-US" sz="1200" b="0" i="0" dirty="0">
                <a:solidFill>
                  <a:srgbClr val="0D0D0D"/>
                </a:solidFill>
                <a:effectLst/>
                <a:latin typeface="Söhne"/>
              </a:rPr>
              <a:t>Track the percentage of service appointments that result in a completed repair without the need for follow-up visits.</a:t>
            </a:r>
          </a:p>
          <a:p>
            <a:pPr marL="0" indent="0" algn="l">
              <a:buNone/>
            </a:pPr>
            <a:r>
              <a:rPr lang="en-US" sz="1200" b="0" i="0" dirty="0">
                <a:solidFill>
                  <a:srgbClr val="0D0D0D"/>
                </a:solidFill>
                <a:effectLst/>
                <a:latin typeface="Söhne"/>
              </a:rPr>
              <a:t>Gather feedback from staff on the effectiveness and efficiency of new workflows</a:t>
            </a:r>
          </a:p>
          <a:p>
            <a:pPr marL="0" indent="0" algn="l">
              <a:buNone/>
            </a:pPr>
            <a:r>
              <a:rPr lang="en-US" sz="1200" dirty="0">
                <a:solidFill>
                  <a:srgbClr val="0D0D0D"/>
                </a:solidFill>
                <a:latin typeface="Söhne"/>
              </a:rPr>
              <a:t>Efficacy measurement Matrix </a:t>
            </a:r>
            <a:endParaRPr lang="en-US" sz="1200" b="0" i="0" dirty="0">
              <a:solidFill>
                <a:srgbClr val="0D0D0D"/>
              </a:solidFill>
              <a:effectLst/>
              <a:latin typeface="Söhne"/>
            </a:endParaRPr>
          </a:p>
          <a:p>
            <a:pPr marL="0" indent="0">
              <a:buNone/>
            </a:pPr>
            <a:endParaRPr lang="en-US" sz="1200" b="0" i="0" dirty="0">
              <a:solidFill>
                <a:srgbClr val="0D0D0D"/>
              </a:solidFill>
              <a:effectLst/>
              <a:latin typeface="Söhne"/>
            </a:endParaRPr>
          </a:p>
          <a:p>
            <a:pPr marL="0" indent="0">
              <a:buNone/>
            </a:pPr>
            <a:endParaRPr lang="en-US" sz="1200" b="0" i="0" dirty="0">
              <a:solidFill>
                <a:srgbClr val="0D0D0D"/>
              </a:solidFill>
              <a:effectLst/>
              <a:latin typeface="Söhne"/>
            </a:endParaRPr>
          </a:p>
          <a:p>
            <a:pPr marL="0" indent="0">
              <a:buNone/>
            </a:pPr>
            <a:endParaRPr lang="en-US" sz="1200" b="0" i="0" u="none" strike="noStrike" baseline="0" dirty="0">
              <a:solidFill>
                <a:srgbClr val="221E1F"/>
              </a:solidFill>
              <a:latin typeface="Calibri" panose="020F0502020204030204" pitchFamily="34" charset="0"/>
            </a:endParaRPr>
          </a:p>
          <a:p>
            <a:endParaRPr lang="en-US" sz="12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49969451-A7D8-4951-9A85-6B8C9CD7705E}"/>
              </a:ext>
            </a:extLst>
          </p:cNvPr>
          <p:cNvPicPr>
            <a:picLocks noGrp="1" noChangeAspect="1"/>
          </p:cNvPicPr>
          <p:nvPr>
            <p:ph sz="half" idx="2"/>
          </p:nvPr>
        </p:nvPicPr>
        <p:blipFill>
          <a:blip r:embed="rId2"/>
          <a:stretch>
            <a:fillRect/>
          </a:stretch>
        </p:blipFill>
        <p:spPr>
          <a:xfrm>
            <a:off x="5089525" y="2326906"/>
            <a:ext cx="4184650" cy="354880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92506"/>
            <a:ext cx="8596668" cy="9144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54505"/>
            <a:ext cx="4184035" cy="5775158"/>
          </a:xfrm>
        </p:spPr>
        <p:txBody>
          <a:bodyPr>
            <a:normAutofit fontScale="77500" lnSpcReduction="20000"/>
          </a:bodyPr>
          <a:lstStyle/>
          <a:p>
            <a:pPr algn="l"/>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a:t>
            </a:r>
          </a:p>
          <a:p>
            <a:pPr marL="0" indent="0">
              <a:buNone/>
            </a:pPr>
            <a:r>
              <a:rPr lang="en-US" sz="1200" dirty="0">
                <a:solidFill>
                  <a:srgbClr val="221E1F"/>
                </a:solidFill>
                <a:latin typeface="Calibri" panose="020F0502020204030204" pitchFamily="34" charset="0"/>
              </a:rPr>
              <a:t>Our facility has 39 bays currently with 38 techs </a:t>
            </a:r>
          </a:p>
          <a:p>
            <a:pPr marL="0" indent="0">
              <a:buNone/>
            </a:pPr>
            <a:r>
              <a:rPr lang="en-US" sz="1200" b="0" i="0" u="none" strike="noStrike" baseline="0" dirty="0">
                <a:solidFill>
                  <a:srgbClr val="221E1F"/>
                </a:solidFill>
                <a:latin typeface="Calibri" panose="020F0502020204030204" pitchFamily="34" charset="0"/>
              </a:rPr>
              <a:t>Modern equipment </a:t>
            </a:r>
          </a:p>
          <a:p>
            <a:pPr marL="0" indent="0">
              <a:buNone/>
            </a:pPr>
            <a:r>
              <a:rPr lang="en-US" sz="1200" dirty="0">
                <a:solidFill>
                  <a:srgbClr val="221E1F"/>
                </a:solidFill>
                <a:latin typeface="Calibri" panose="020F0502020204030204" pitchFamily="34" charset="0"/>
              </a:rPr>
              <a:t>Clean and organized everyday </a:t>
            </a:r>
          </a:p>
          <a:p>
            <a:pPr marL="0" indent="0">
              <a:buNone/>
            </a:pPr>
            <a:r>
              <a:rPr lang="en-US" sz="1200" b="0" i="0" u="none" strike="noStrike" baseline="0" dirty="0">
                <a:solidFill>
                  <a:srgbClr val="221E1F"/>
                </a:solidFill>
                <a:latin typeface="Calibri" panose="020F0502020204030204" pitchFamily="34" charset="0"/>
              </a:rPr>
              <a:t>Tech integrated with efficient workflow and all according to safety compliance </a:t>
            </a:r>
          </a:p>
          <a:p>
            <a:r>
              <a:rPr lang="en-US" sz="1200" b="0" i="0" u="none" strike="noStrike" baseline="0" dirty="0">
                <a:solidFill>
                  <a:srgbClr val="221E1F"/>
                </a:solidFill>
                <a:latin typeface="Calibri" panose="020F0502020204030204" pitchFamily="34" charset="0"/>
              </a:rPr>
              <a:t>Goals for improvement </a:t>
            </a:r>
          </a:p>
          <a:p>
            <a:pPr marL="0" indent="0">
              <a:buNone/>
            </a:pPr>
            <a:r>
              <a:rPr lang="en-US" sz="1200" dirty="0">
                <a:solidFill>
                  <a:srgbClr val="221E1F"/>
                </a:solidFill>
                <a:latin typeface="Calibri" panose="020F0502020204030204" pitchFamily="34" charset="0"/>
              </a:rPr>
              <a:t>Upgrade equipment consistently.</a:t>
            </a:r>
          </a:p>
          <a:p>
            <a:pPr marL="0" indent="0">
              <a:buNone/>
            </a:pPr>
            <a:r>
              <a:rPr lang="en-US" sz="1200" b="0" i="0" u="none" strike="noStrike" baseline="0" dirty="0">
                <a:solidFill>
                  <a:srgbClr val="221E1F"/>
                </a:solidFill>
                <a:latin typeface="Calibri" panose="020F0502020204030204" pitchFamily="34" charset="0"/>
              </a:rPr>
              <a:t>Research New an</a:t>
            </a:r>
            <a:r>
              <a:rPr lang="en-US" sz="1200" dirty="0">
                <a:solidFill>
                  <a:srgbClr val="221E1F"/>
                </a:solidFill>
                <a:latin typeface="Calibri" panose="020F0502020204030204" pitchFamily="34" charset="0"/>
              </a:rPr>
              <a:t>d improved machinery to eliminate time waste</a:t>
            </a:r>
          </a:p>
          <a:p>
            <a:pPr marL="0" indent="0">
              <a:buNone/>
            </a:pPr>
            <a:r>
              <a:rPr lang="en-US" sz="1200" b="0" i="0" u="none" strike="noStrike" baseline="0" dirty="0">
                <a:solidFill>
                  <a:srgbClr val="221E1F"/>
                </a:solidFill>
                <a:latin typeface="Calibri" panose="020F0502020204030204" pitchFamily="34" charset="0"/>
              </a:rPr>
              <a:t>Expand Space into our Sprinter and internal building </a:t>
            </a:r>
          </a:p>
          <a:p>
            <a:pPr marL="0" indent="0">
              <a:buNone/>
            </a:pPr>
            <a:r>
              <a:rPr lang="en-US" sz="1200" b="0" i="0" u="none" strike="noStrike" baseline="0" dirty="0">
                <a:solidFill>
                  <a:srgbClr val="221E1F"/>
                </a:solidFill>
                <a:latin typeface="Calibri" panose="020F0502020204030204" pitchFamily="34" charset="0"/>
              </a:rPr>
              <a:t>Enhance the service facilities functionality </a:t>
            </a:r>
          </a:p>
          <a:p>
            <a:r>
              <a:rPr lang="en-US" sz="1200" b="0" i="0" u="none" strike="noStrike" baseline="0" dirty="0">
                <a:solidFill>
                  <a:srgbClr val="221E1F"/>
                </a:solidFill>
                <a:latin typeface="Calibri" panose="020F0502020204030204" pitchFamily="34" charset="0"/>
              </a:rPr>
              <a:t>Plans to achieve your goals </a:t>
            </a:r>
          </a:p>
          <a:p>
            <a:pPr marL="0" indent="0">
              <a:buNone/>
            </a:pPr>
            <a:r>
              <a:rPr lang="en-US" sz="1200" dirty="0">
                <a:solidFill>
                  <a:srgbClr val="221E1F"/>
                </a:solidFill>
                <a:latin typeface="Calibri" panose="020F0502020204030204" pitchFamily="34" charset="0"/>
              </a:rPr>
              <a:t>Maintain our technicians work force by keeping our morale up with service and parts </a:t>
            </a:r>
          </a:p>
          <a:p>
            <a:pPr marL="0" indent="0">
              <a:buNone/>
            </a:pPr>
            <a:r>
              <a:rPr lang="en-US" sz="1200" b="0" i="0" u="none" strike="noStrike" baseline="0" dirty="0">
                <a:solidFill>
                  <a:srgbClr val="221E1F"/>
                </a:solidFill>
                <a:latin typeface="Calibri" panose="020F0502020204030204" pitchFamily="34" charset="0"/>
              </a:rPr>
              <a:t>Maintain cleaning Ness</a:t>
            </a:r>
            <a:r>
              <a:rPr lang="en-US" sz="1200" dirty="0">
                <a:solidFill>
                  <a:srgbClr val="221E1F"/>
                </a:solidFill>
                <a:latin typeface="Calibri" panose="020F0502020204030204" pitchFamily="34" charset="0"/>
              </a:rPr>
              <a:t>. Our service department gets cleaned everyday and gets a major cleaning every weekend.</a:t>
            </a:r>
          </a:p>
          <a:p>
            <a:pPr marL="0" indent="0">
              <a:buNone/>
            </a:pPr>
            <a:r>
              <a:rPr lang="en-US" sz="1200" dirty="0">
                <a:solidFill>
                  <a:srgbClr val="221E1F"/>
                </a:solidFill>
                <a:latin typeface="Calibri" panose="020F0502020204030204" pitchFamily="34" charset="0"/>
              </a:rPr>
              <a:t>Treat the Place as if its your Home. Maintain code by conducting regular  Safety compliance inspections. Have comfortable seating/ refreshments Wi FI and a modest level of entertaining during wait times </a:t>
            </a:r>
          </a:p>
          <a:p>
            <a:pPr marL="0" indent="0">
              <a:buNone/>
            </a:pPr>
            <a:r>
              <a:rPr lang="en-US" sz="1200" b="0" i="0" dirty="0">
                <a:solidFill>
                  <a:srgbClr val="0D0D0D"/>
                </a:solidFill>
                <a:effectLst/>
                <a:latin typeface="Söhne"/>
              </a:rPr>
              <a:t>Identify and implement digital tools that streamline service operations and improve customer communication</a:t>
            </a:r>
            <a:r>
              <a:rPr lang="en-US" sz="1200" dirty="0">
                <a:solidFill>
                  <a:srgbClr val="221E1F"/>
                </a:solidFill>
                <a:latin typeface="Calibri" panose="020F0502020204030204" pitchFamily="34" charset="0"/>
              </a:rPr>
              <a:t> </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evaluate your changes </a:t>
            </a:r>
          </a:p>
          <a:p>
            <a:pPr marL="0" indent="0">
              <a:buNone/>
            </a:pPr>
            <a:r>
              <a:rPr lang="en-US" sz="1200" dirty="0">
                <a:solidFill>
                  <a:srgbClr val="221E1F"/>
                </a:solidFill>
                <a:latin typeface="Calibri" panose="020F0502020204030204" pitchFamily="34" charset="0"/>
              </a:rPr>
              <a:t>Measure productivity with upgrade machinery and tools </a:t>
            </a:r>
          </a:p>
          <a:p>
            <a:pPr marL="0" indent="0">
              <a:buNone/>
            </a:pPr>
            <a:r>
              <a:rPr lang="en-US" sz="1200" dirty="0">
                <a:solidFill>
                  <a:srgbClr val="221E1F"/>
                </a:solidFill>
                <a:latin typeface="Calibri" panose="020F0502020204030204" pitchFamily="34" charset="0"/>
              </a:rPr>
              <a:t>Opening Manager walk around / Closing manager walkaround inspections </a:t>
            </a:r>
          </a:p>
          <a:p>
            <a:pPr marL="0" indent="0">
              <a:buNone/>
            </a:pPr>
            <a:r>
              <a:rPr lang="en-US" sz="1200" dirty="0">
                <a:solidFill>
                  <a:srgbClr val="221E1F"/>
                </a:solidFill>
                <a:latin typeface="Calibri" panose="020F0502020204030204" pitchFamily="34" charset="0"/>
              </a:rPr>
              <a:t>Monitor customer wait times and behavior when time allows </a:t>
            </a:r>
          </a:p>
          <a:p>
            <a:pPr marL="0" indent="0">
              <a:buNone/>
            </a:pPr>
            <a:r>
              <a:rPr lang="en-US" sz="1200" dirty="0">
                <a:solidFill>
                  <a:srgbClr val="221E1F"/>
                </a:solidFill>
                <a:latin typeface="Calibri" panose="020F0502020204030204" pitchFamily="34" charset="0"/>
              </a:rPr>
              <a:t>Monitor satisfaction ratings and reviews </a:t>
            </a:r>
          </a:p>
          <a:p>
            <a:pPr marL="0" indent="0">
              <a:buNone/>
            </a:pPr>
            <a:endParaRPr lang="en-US" sz="1200" b="0" i="0" u="none" strike="noStrike" baseline="0" dirty="0">
              <a:solidFill>
                <a:srgbClr val="221E1F"/>
              </a:solidFill>
              <a:latin typeface="Calibri" panose="020F0502020204030204" pitchFamily="34" charset="0"/>
            </a:endParaRPr>
          </a:p>
          <a:p>
            <a:pPr marL="0" indent="0">
              <a:buNone/>
            </a:pPr>
            <a:endParaRPr lang="en-US" sz="12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75439A63-5D0B-4C3D-95CE-A3D06FF4F680}"/>
              </a:ext>
            </a:extLst>
          </p:cNvPr>
          <p:cNvPicPr>
            <a:picLocks noGrp="1" noChangeAspect="1"/>
          </p:cNvPicPr>
          <p:nvPr>
            <p:ph sz="half" idx="2"/>
          </p:nvPr>
        </p:nvPicPr>
        <p:blipFill>
          <a:blip r:embed="rId2"/>
          <a:stretch>
            <a:fillRect/>
          </a:stretch>
        </p:blipFill>
        <p:spPr>
          <a:xfrm>
            <a:off x="5636772" y="2160588"/>
            <a:ext cx="3090156" cy="38814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604211"/>
            <a:ext cx="3782371" cy="4437150"/>
          </a:xfrm>
        </p:spPr>
        <p:txBody>
          <a:bodyPr>
            <a:normAutofit lnSpcReduction="10000"/>
          </a:bodyPr>
          <a:lstStyle/>
          <a:p>
            <a:r>
              <a:rPr lang="en-US" sz="1200" b="0" i="0" dirty="0">
                <a:solidFill>
                  <a:srgbClr val="0D0D0D"/>
                </a:solidFill>
                <a:effectLst/>
                <a:latin typeface="Söhne"/>
              </a:rPr>
              <a:t>When discussing repair order analysis with the service manager, it's essential to focus on gathering insights that can drive improvements in service department efficiency, customer satisfaction, and profitability. The Discussion was focused on 1 line item repairs and how we made the improvement utilizing maintenance repairs – road balancing and alignments to immediately improve the profit of an RO and our fast lane. Our absorption was in tact. Their profit has increased 10-15 percent incrementally over the past 3-4 months and we currently surpassed our 2 sister stores combined </a:t>
            </a:r>
          </a:p>
          <a:p>
            <a:r>
              <a:rPr lang="en-US" sz="1200" b="0" i="0" dirty="0">
                <a:solidFill>
                  <a:srgbClr val="0D0D0D"/>
                </a:solidFill>
                <a:effectLst/>
                <a:latin typeface="Söhne"/>
              </a:rPr>
              <a:t>Efficacy and the way we distribute the work is key especially with who gets the work and what best productivity we get out of each service advisor </a:t>
            </a:r>
          </a:p>
          <a:p>
            <a:r>
              <a:rPr lang="en-US" sz="1200" dirty="0">
                <a:solidFill>
                  <a:srgbClr val="0D0D0D"/>
                </a:solidFill>
                <a:latin typeface="Söhne"/>
              </a:rPr>
              <a:t>Manager involvement and motivation has made a tremendous different with service advisors. Videos and walkaround made tremendous improvement with clients and clarity </a:t>
            </a:r>
          </a:p>
          <a:p>
            <a:r>
              <a:rPr lang="en-US" sz="1200" b="0" i="0" dirty="0">
                <a:solidFill>
                  <a:srgbClr val="0D0D0D"/>
                </a:solidFill>
                <a:effectLst/>
                <a:latin typeface="Söhne"/>
              </a:rPr>
              <a:t>We also keyed on ho</a:t>
            </a:r>
            <a:r>
              <a:rPr lang="en-US" sz="1200" dirty="0">
                <a:solidFill>
                  <a:srgbClr val="0D0D0D"/>
                </a:solidFill>
                <a:latin typeface="Söhne"/>
              </a:rPr>
              <a:t>w out service Manager finds warranty work and recalls and dials for dollars whenever there’s time available. The key is if you are not with a client, you are on the phone with a client. </a:t>
            </a:r>
            <a:endParaRPr lang="en-US" sz="1200" b="0" i="0" dirty="0">
              <a:solidFill>
                <a:srgbClr val="0D0D0D"/>
              </a:solidFill>
              <a:effectLst/>
              <a:latin typeface="Söhne"/>
            </a:endParaRPr>
          </a:p>
          <a:p>
            <a:endParaRPr lang="en-US" sz="1200"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graphicFrame>
        <p:nvGraphicFramePr>
          <p:cNvPr id="4" name="Table 3">
            <a:extLst>
              <a:ext uri="{FF2B5EF4-FFF2-40B4-BE49-F238E27FC236}">
                <a16:creationId xmlns:a16="http://schemas.microsoft.com/office/drawing/2014/main" id="{9657EF71-7222-4B57-9F16-E303AD219352}"/>
              </a:ext>
            </a:extLst>
          </p:cNvPr>
          <p:cNvGraphicFramePr>
            <a:graphicFrameLocks noGrp="1"/>
          </p:cNvGraphicFramePr>
          <p:nvPr>
            <p:extLst>
              <p:ext uri="{D42A27DB-BD31-4B8C-83A1-F6EECF244321}">
                <p14:modId xmlns:p14="http://schemas.microsoft.com/office/powerpoint/2010/main" val="541677858"/>
              </p:ext>
            </p:extLst>
          </p:nvPr>
        </p:nvGraphicFramePr>
        <p:xfrm>
          <a:off x="4740443" y="1604211"/>
          <a:ext cx="5991728" cy="4567072"/>
        </p:xfrm>
        <a:graphic>
          <a:graphicData uri="http://schemas.openxmlformats.org/drawingml/2006/table">
            <a:tbl>
              <a:tblPr/>
              <a:tblGrid>
                <a:gridCol w="564106">
                  <a:extLst>
                    <a:ext uri="{9D8B030D-6E8A-4147-A177-3AD203B41FA5}">
                      <a16:colId xmlns:a16="http://schemas.microsoft.com/office/drawing/2014/main" val="3534162308"/>
                    </a:ext>
                  </a:extLst>
                </a:gridCol>
                <a:gridCol w="602222">
                  <a:extLst>
                    <a:ext uri="{9D8B030D-6E8A-4147-A177-3AD203B41FA5}">
                      <a16:colId xmlns:a16="http://schemas.microsoft.com/office/drawing/2014/main" val="229048493"/>
                    </a:ext>
                  </a:extLst>
                </a:gridCol>
                <a:gridCol w="686076">
                  <a:extLst>
                    <a:ext uri="{9D8B030D-6E8A-4147-A177-3AD203B41FA5}">
                      <a16:colId xmlns:a16="http://schemas.microsoft.com/office/drawing/2014/main" val="1808605323"/>
                    </a:ext>
                  </a:extLst>
                </a:gridCol>
                <a:gridCol w="175332">
                  <a:extLst>
                    <a:ext uri="{9D8B030D-6E8A-4147-A177-3AD203B41FA5}">
                      <a16:colId xmlns:a16="http://schemas.microsoft.com/office/drawing/2014/main" val="2091599868"/>
                    </a:ext>
                  </a:extLst>
                </a:gridCol>
                <a:gridCol w="680993">
                  <a:extLst>
                    <a:ext uri="{9D8B030D-6E8A-4147-A177-3AD203B41FA5}">
                      <a16:colId xmlns:a16="http://schemas.microsoft.com/office/drawing/2014/main" val="2497526076"/>
                    </a:ext>
                  </a:extLst>
                </a:gridCol>
                <a:gridCol w="175332">
                  <a:extLst>
                    <a:ext uri="{9D8B030D-6E8A-4147-A177-3AD203B41FA5}">
                      <a16:colId xmlns:a16="http://schemas.microsoft.com/office/drawing/2014/main" val="4276170621"/>
                    </a:ext>
                  </a:extLst>
                </a:gridCol>
                <a:gridCol w="586975">
                  <a:extLst>
                    <a:ext uri="{9D8B030D-6E8A-4147-A177-3AD203B41FA5}">
                      <a16:colId xmlns:a16="http://schemas.microsoft.com/office/drawing/2014/main" val="66570255"/>
                    </a:ext>
                  </a:extLst>
                </a:gridCol>
                <a:gridCol w="693700">
                  <a:extLst>
                    <a:ext uri="{9D8B030D-6E8A-4147-A177-3AD203B41FA5}">
                      <a16:colId xmlns:a16="http://schemas.microsoft.com/office/drawing/2014/main" val="2500531294"/>
                    </a:ext>
                  </a:extLst>
                </a:gridCol>
                <a:gridCol w="647959">
                  <a:extLst>
                    <a:ext uri="{9D8B030D-6E8A-4147-A177-3AD203B41FA5}">
                      <a16:colId xmlns:a16="http://schemas.microsoft.com/office/drawing/2014/main" val="1294405352"/>
                    </a:ext>
                  </a:extLst>
                </a:gridCol>
                <a:gridCol w="691158">
                  <a:extLst>
                    <a:ext uri="{9D8B030D-6E8A-4147-A177-3AD203B41FA5}">
                      <a16:colId xmlns:a16="http://schemas.microsoft.com/office/drawing/2014/main" val="3280222649"/>
                    </a:ext>
                  </a:extLst>
                </a:gridCol>
                <a:gridCol w="487875">
                  <a:extLst>
                    <a:ext uri="{9D8B030D-6E8A-4147-A177-3AD203B41FA5}">
                      <a16:colId xmlns:a16="http://schemas.microsoft.com/office/drawing/2014/main" val="2372020553"/>
                    </a:ext>
                  </a:extLst>
                </a:gridCol>
              </a:tblGrid>
              <a:tr h="194510">
                <a:tc gridSpan="9">
                  <a:txBody>
                    <a:bodyPr/>
                    <a:lstStyle/>
                    <a:p>
                      <a:pPr algn="ctr" fontAlgn="b"/>
                      <a:r>
                        <a:rPr lang="en-US" sz="800" b="1" i="0" u="none" strike="noStrike" dirty="0">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80552458"/>
                  </a:ext>
                </a:extLst>
              </a:tr>
              <a:tr h="138833">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35837717"/>
                  </a:ext>
                </a:extLst>
              </a:tr>
              <a:tr h="10749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63209971"/>
                  </a:ext>
                </a:extLst>
              </a:tr>
              <a:tr h="10749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613572788"/>
                  </a:ext>
                </a:extLst>
              </a:tr>
              <a:tr h="202394">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23,795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585.67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40.63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231175114"/>
                  </a:ext>
                </a:extLst>
              </a:tr>
              <a:tr h="202394">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23,451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135.45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173.13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390328855"/>
                  </a:ext>
                </a:extLst>
              </a:tr>
              <a:tr h="202394">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38,504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233.93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429879279"/>
                  </a:ext>
                </a:extLst>
              </a:tr>
              <a:tr h="202394">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85,750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885.72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96.81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317767980"/>
                  </a:ext>
                </a:extLst>
              </a:tr>
              <a:tr h="80957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600" b="0" i="0" u="none" strike="noStrike" dirty="0">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556590736"/>
                  </a:ext>
                </a:extLst>
              </a:tr>
              <a:tr h="404789">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96.81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418706082"/>
                  </a:ext>
                </a:extLst>
              </a:tr>
              <a:tr h="10749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36016417"/>
                  </a:ext>
                </a:extLst>
              </a:tr>
              <a:tr h="127967">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553856096"/>
                  </a:ext>
                </a:extLst>
              </a:tr>
              <a:tr h="107492">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30674.97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35.77%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753404189"/>
                  </a:ext>
                </a:extLst>
              </a:tr>
              <a:tr h="107492">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30674.97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34.63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4293496630"/>
                  </a:ext>
                </a:extLst>
              </a:tr>
              <a:tr h="10749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551923876"/>
                  </a:ext>
                </a:extLst>
              </a:tr>
              <a:tr h="127967">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743644567"/>
                  </a:ext>
                </a:extLst>
              </a:tr>
              <a:tr h="107492">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85,750.43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168047846"/>
                  </a:ext>
                </a:extLst>
              </a:tr>
              <a:tr h="104125">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885.72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935373860"/>
                  </a:ext>
                </a:extLst>
              </a:tr>
              <a:tr h="104125">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412225033"/>
                  </a:ext>
                </a:extLst>
              </a:tr>
              <a:tr h="104125">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585.67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66.12%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070566491"/>
                  </a:ext>
                </a:extLst>
              </a:tr>
              <a:tr h="104125">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135.45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610506394"/>
                  </a:ext>
                </a:extLst>
              </a:tr>
              <a:tr h="104125">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4246582148"/>
                  </a:ext>
                </a:extLst>
              </a:tr>
              <a:tr h="107492">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368717880"/>
                  </a:ext>
                </a:extLst>
              </a:tr>
              <a:tr h="10749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789424596"/>
                  </a:ext>
                </a:extLst>
              </a:tr>
              <a:tr h="127967">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966114064"/>
                  </a:ext>
                </a:extLst>
              </a:tr>
              <a:tr h="11772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051580"/>
                  </a:ext>
                </a:extLst>
              </a:tr>
              <a:tr h="107492">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30382034"/>
                  </a:ext>
                </a:extLst>
              </a:tr>
              <a:tr h="112612">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55425523"/>
                  </a:ext>
                </a:extLst>
              </a:tr>
            </a:tbl>
          </a:graphicData>
        </a:graphic>
      </p:graphicFrame>
      <p:graphicFrame>
        <p:nvGraphicFramePr>
          <p:cNvPr id="5" name="Object 4">
            <a:extLst>
              <a:ext uri="{FF2B5EF4-FFF2-40B4-BE49-F238E27FC236}">
                <a16:creationId xmlns:a16="http://schemas.microsoft.com/office/drawing/2014/main" id="{08CF2540-2EEA-4B36-A602-2EEF6B404E54}"/>
              </a:ext>
            </a:extLst>
          </p:cNvPr>
          <p:cNvGraphicFramePr>
            <a:graphicFrameLocks noChangeAspect="1"/>
          </p:cNvGraphicFramePr>
          <p:nvPr>
            <p:extLst>
              <p:ext uri="{D42A27DB-BD31-4B8C-83A1-F6EECF244321}">
                <p14:modId xmlns:p14="http://schemas.microsoft.com/office/powerpoint/2010/main" val="852991484"/>
              </p:ext>
            </p:extLst>
          </p:nvPr>
        </p:nvGraphicFramePr>
        <p:xfrm>
          <a:off x="4740443" y="801273"/>
          <a:ext cx="6112041" cy="5631611"/>
        </p:xfrm>
        <a:graphic>
          <a:graphicData uri="http://schemas.openxmlformats.org/presentationml/2006/ole">
            <mc:AlternateContent xmlns:mc="http://schemas.openxmlformats.org/markup-compatibility/2006">
              <mc:Choice xmlns:v="urn:schemas-microsoft-com:vml" Requires="v">
                <p:oleObj name="Macro-Enabled Worksheet" r:id="rId3" imgW="6876913" imgH="8134376" progId="Excel.SheetMacroEnabled.12">
                  <p:embed/>
                </p:oleObj>
              </mc:Choice>
              <mc:Fallback>
                <p:oleObj name="Macro-Enabled Worksheet" r:id="rId3" imgW="6876913" imgH="8134376" progId="Excel.SheetMacroEnabled.12">
                  <p:embed/>
                  <p:pic>
                    <p:nvPicPr>
                      <p:cNvPr id="0" name=""/>
                      <p:cNvPicPr/>
                      <p:nvPr/>
                    </p:nvPicPr>
                    <p:blipFill>
                      <a:blip r:embed="rId4"/>
                      <a:stretch>
                        <a:fillRect/>
                      </a:stretch>
                    </p:blipFill>
                    <p:spPr>
                      <a:xfrm>
                        <a:off x="4740443" y="801273"/>
                        <a:ext cx="6112041" cy="5631611"/>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Strengths</a:t>
            </a:r>
          </a:p>
          <a:p>
            <a:pPr marL="0" indent="0">
              <a:buNone/>
            </a:pPr>
            <a:r>
              <a:rPr lang="en-US" b="0" i="0" dirty="0">
                <a:solidFill>
                  <a:srgbClr val="0D0D0D"/>
                </a:solidFill>
                <a:effectLst/>
                <a:latin typeface="Söhne"/>
              </a:rPr>
              <a:t>Efficiency: Streamlined processes and optimized workflows </a:t>
            </a:r>
          </a:p>
          <a:p>
            <a:pPr marL="0" indent="0" algn="l">
              <a:buNone/>
            </a:pPr>
            <a:r>
              <a:rPr lang="en-US" b="0" i="0" dirty="0">
                <a:solidFill>
                  <a:srgbClr val="0D0D0D"/>
                </a:solidFill>
                <a:effectLst/>
                <a:latin typeface="Söhne"/>
              </a:rPr>
              <a:t>Diagnostic Capabilities: Advanced diagnostic equipment and software enable accurate and efficient troubleshooting of vehicle issues, leading to quicker repairs and higher first-time fix rates.</a:t>
            </a:r>
          </a:p>
          <a:p>
            <a:pPr marL="0" indent="0" algn="l">
              <a:buNone/>
            </a:pPr>
            <a:r>
              <a:rPr lang="en-US" b="0" i="0" dirty="0">
                <a:solidFill>
                  <a:srgbClr val="0D0D0D"/>
                </a:solidFill>
                <a:effectLst/>
                <a:latin typeface="Söhne"/>
              </a:rPr>
              <a:t>Training and Development: Ongoing training and development programs with pay plans structured based on improved levels ( Master certified ex .. )</a:t>
            </a:r>
          </a:p>
          <a:p>
            <a:pPr marL="0" indent="0" algn="l">
              <a:buNone/>
            </a:pPr>
            <a:r>
              <a:rPr lang="en-US" dirty="0">
                <a:solidFill>
                  <a:srgbClr val="0D0D0D"/>
                </a:solidFill>
                <a:latin typeface="Söhne"/>
              </a:rPr>
              <a:t>Our Location, Being closest to the city and the ability to do pick up and drop off </a:t>
            </a:r>
          </a:p>
          <a:p>
            <a:pPr marL="0" indent="0" algn="l">
              <a:buNone/>
            </a:pPr>
            <a:r>
              <a:rPr lang="en-US" b="0" i="0" dirty="0">
                <a:solidFill>
                  <a:srgbClr val="0D0D0D"/>
                </a:solidFill>
                <a:effectLst/>
                <a:latin typeface="Söhne"/>
              </a:rPr>
              <a:t>Ease of scheduling and welcoming walk ins … 100 Loaners availability </a:t>
            </a:r>
          </a:p>
          <a:p>
            <a:pPr marL="0" indent="0" algn="l">
              <a:buNone/>
            </a:pPr>
            <a:r>
              <a:rPr lang="en-US" dirty="0">
                <a:solidFill>
                  <a:srgbClr val="0D0D0D"/>
                </a:solidFill>
                <a:latin typeface="Söhne"/>
              </a:rPr>
              <a:t>Shuttles, pick up and drop offs </a:t>
            </a:r>
          </a:p>
          <a:p>
            <a:pPr marL="0" indent="0" algn="l">
              <a:buNone/>
            </a:pPr>
            <a:r>
              <a:rPr lang="en-US" b="0" i="0" dirty="0">
                <a:solidFill>
                  <a:srgbClr val="0D0D0D"/>
                </a:solidFill>
                <a:effectLst/>
                <a:latin typeface="Söhne"/>
              </a:rPr>
              <a:t>In Sink Departments: Sales Service and parts with understanding the </a:t>
            </a:r>
            <a:r>
              <a:rPr lang="en-US" b="0" i="0" dirty="0" err="1">
                <a:solidFill>
                  <a:srgbClr val="0D0D0D"/>
                </a:solidFill>
                <a:effectLst/>
                <a:latin typeface="Söhne"/>
              </a:rPr>
              <a:t>whats</a:t>
            </a:r>
            <a:r>
              <a:rPr lang="en-US" b="0" i="0" dirty="0">
                <a:solidFill>
                  <a:srgbClr val="0D0D0D"/>
                </a:solidFill>
                <a:effectLst/>
                <a:latin typeface="Söhne"/>
              </a:rPr>
              <a:t> best for the dealership will eventually trickle down to the departments </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indent="0">
              <a:buNone/>
            </a:pPr>
            <a:r>
              <a:rPr lang="en-US" dirty="0"/>
              <a:t>Phone Skills </a:t>
            </a:r>
          </a:p>
          <a:p>
            <a:pPr marL="0" indent="0">
              <a:buNone/>
            </a:pPr>
            <a:r>
              <a:rPr lang="en-US" dirty="0"/>
              <a:t>Parking </a:t>
            </a:r>
          </a:p>
          <a:p>
            <a:pPr marL="0" indent="0">
              <a:buNone/>
            </a:pPr>
            <a:r>
              <a:rPr lang="en-US" dirty="0"/>
              <a:t>Consistent Follow up and connections with clients which can lead to poor communication</a:t>
            </a:r>
          </a:p>
          <a:p>
            <a:pPr marL="0" indent="0">
              <a:buNone/>
            </a:pPr>
            <a:r>
              <a:rPr lang="en-US" dirty="0"/>
              <a:t>Social Media presence </a:t>
            </a:r>
          </a:p>
          <a:p>
            <a:pPr marL="0" indent="0">
              <a:buNone/>
            </a:pPr>
            <a:r>
              <a:rPr lang="en-US" dirty="0"/>
              <a:t>Traffic!</a:t>
            </a:r>
          </a:p>
          <a:p>
            <a:pPr marL="0" indent="0">
              <a:buNone/>
            </a:pPr>
            <a:r>
              <a:rPr lang="en-US" dirty="0"/>
              <a:t>Sometimes sticking to process and having a reactive approach which could be for not having enough processes </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221</TotalTime>
  <Words>2354</Words>
  <Application>Microsoft Office PowerPoint</Application>
  <PresentationFormat>Widescreen</PresentationFormat>
  <Paragraphs>521</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Söhne</vt:lpstr>
      <vt:lpstr>Trebuchet MS</vt:lpstr>
      <vt:lpstr>Wingdings 3</vt:lpstr>
      <vt:lpstr>Facet</vt:lpstr>
      <vt:lpstr>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Chadi Chakar</cp:lastModifiedBy>
  <cp:revision>18</cp:revision>
  <dcterms:created xsi:type="dcterms:W3CDTF">2022-12-04T13:10:55Z</dcterms:created>
  <dcterms:modified xsi:type="dcterms:W3CDTF">2024-05-12T19:42:57Z</dcterms:modified>
</cp:coreProperties>
</file>