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8" r:id="rId15"/>
    <p:sldId id="269" r:id="rId16"/>
  </p:sldIdLst>
  <p:sldSz cx="12192000" cy="6858000"/>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endParaRPr lang="en-US" sz="3200" dirty="0"/>
          </a:p>
        </p:txBody>
      </p:sp>
      <p:pic>
        <p:nvPicPr>
          <p:cNvPr id="5" name="Picture 4">
            <a:extLst>
              <a:ext uri="{FF2B5EF4-FFF2-40B4-BE49-F238E27FC236}">
                <a16:creationId xmlns:a16="http://schemas.microsoft.com/office/drawing/2014/main" id="{61640500-F3CA-09E7-389D-AF4E1A5E1F56}"/>
              </a:ext>
            </a:extLst>
          </p:cNvPr>
          <p:cNvPicPr>
            <a:picLocks noChangeAspect="1"/>
          </p:cNvPicPr>
          <p:nvPr/>
        </p:nvPicPr>
        <p:blipFill>
          <a:blip r:embed="rId2"/>
          <a:stretch>
            <a:fillRect/>
          </a:stretch>
        </p:blipFill>
        <p:spPr>
          <a:xfrm>
            <a:off x="2061547" y="4050833"/>
            <a:ext cx="6657975" cy="1095375"/>
          </a:xfrm>
          <a:prstGeom prst="rect">
            <a:avLst/>
          </a:prstGeom>
        </p:spPr>
      </p:pic>
      <p:pic>
        <p:nvPicPr>
          <p:cNvPr id="7" name="Picture 6">
            <a:extLst>
              <a:ext uri="{FF2B5EF4-FFF2-40B4-BE49-F238E27FC236}">
                <a16:creationId xmlns:a16="http://schemas.microsoft.com/office/drawing/2014/main" id="{B9648E33-23A0-0998-80F8-127BF3CF8419}"/>
              </a:ext>
            </a:extLst>
          </p:cNvPr>
          <p:cNvPicPr>
            <a:picLocks noChangeAspect="1"/>
          </p:cNvPicPr>
          <p:nvPr/>
        </p:nvPicPr>
        <p:blipFill>
          <a:blip r:embed="rId3"/>
          <a:stretch>
            <a:fillRect/>
          </a:stretch>
        </p:blipFill>
        <p:spPr>
          <a:xfrm>
            <a:off x="2061548" y="5148685"/>
            <a:ext cx="1464812" cy="1096900"/>
          </a:xfrm>
          <a:prstGeom prst="rect">
            <a:avLst/>
          </a:prstGeom>
        </p:spPr>
      </p:pic>
      <p:pic>
        <p:nvPicPr>
          <p:cNvPr id="9" name="Picture 8">
            <a:extLst>
              <a:ext uri="{FF2B5EF4-FFF2-40B4-BE49-F238E27FC236}">
                <a16:creationId xmlns:a16="http://schemas.microsoft.com/office/drawing/2014/main" id="{9A8AEB9D-57D9-56C9-1035-AFB7F2E87A91}"/>
              </a:ext>
            </a:extLst>
          </p:cNvPr>
          <p:cNvPicPr>
            <a:picLocks noChangeAspect="1"/>
          </p:cNvPicPr>
          <p:nvPr/>
        </p:nvPicPr>
        <p:blipFill>
          <a:blip r:embed="rId4"/>
          <a:stretch>
            <a:fillRect/>
          </a:stretch>
        </p:blipFill>
        <p:spPr>
          <a:xfrm>
            <a:off x="5454247" y="5150210"/>
            <a:ext cx="3265276" cy="1095375"/>
          </a:xfrm>
          <a:prstGeom prst="rect">
            <a:avLst/>
          </a:prstGeom>
        </p:spPr>
      </p:pic>
      <p:sp>
        <p:nvSpPr>
          <p:cNvPr id="10" name="TextBox 9">
            <a:extLst>
              <a:ext uri="{FF2B5EF4-FFF2-40B4-BE49-F238E27FC236}">
                <a16:creationId xmlns:a16="http://schemas.microsoft.com/office/drawing/2014/main" id="{DBF0B1EC-3BC5-DC6F-84CC-B976243EE3FD}"/>
              </a:ext>
            </a:extLst>
          </p:cNvPr>
          <p:cNvSpPr txBox="1"/>
          <p:nvPr/>
        </p:nvSpPr>
        <p:spPr>
          <a:xfrm>
            <a:off x="3526360" y="5258819"/>
            <a:ext cx="1927887" cy="1292662"/>
          </a:xfrm>
          <a:prstGeom prst="rect">
            <a:avLst/>
          </a:prstGeom>
          <a:noFill/>
        </p:spPr>
        <p:txBody>
          <a:bodyPr wrap="square" rtlCol="0">
            <a:spAutoFit/>
          </a:bodyPr>
          <a:lstStyle/>
          <a:p>
            <a:pPr algn="ctr"/>
            <a:r>
              <a:rPr lang="en-US" sz="1200" dirty="0"/>
              <a:t>Weston Brown</a:t>
            </a:r>
          </a:p>
          <a:p>
            <a:pPr algn="ctr"/>
            <a:r>
              <a:rPr lang="en-US" sz="1200" dirty="0"/>
              <a:t>General Sales Manager</a:t>
            </a:r>
          </a:p>
          <a:p>
            <a:pPr algn="ctr"/>
            <a:r>
              <a:rPr lang="en-US" sz="1200" dirty="0"/>
              <a:t>Landers McLarty Chevrolet </a:t>
            </a:r>
          </a:p>
          <a:p>
            <a:pPr algn="ctr"/>
            <a:r>
              <a:rPr lang="en-US" sz="1200" dirty="0"/>
              <a:t>Huntsville, AL</a:t>
            </a:r>
          </a:p>
          <a:p>
            <a:endParaRPr lang="en-US"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marL="0" indent="0">
              <a:buNone/>
            </a:pPr>
            <a:r>
              <a:rPr lang="en-US" dirty="0"/>
              <a:t>	* Increase revenue by adding 6 express technicians and 2 main shop 	technicians</a:t>
            </a:r>
          </a:p>
          <a:p>
            <a:pPr marL="0" indent="0">
              <a:buNone/>
            </a:pPr>
            <a:r>
              <a:rPr lang="en-US" dirty="0"/>
              <a:t>	* Growing population</a:t>
            </a:r>
          </a:p>
          <a:p>
            <a:pPr marL="0" indent="0">
              <a:buNone/>
            </a:pPr>
            <a:r>
              <a:rPr lang="en-US" dirty="0"/>
              <a:t>	* Increase sales through continued service advisor training</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marL="0" indent="0">
              <a:buNone/>
            </a:pPr>
            <a:r>
              <a:rPr lang="en-US" dirty="0"/>
              <a:t>	* Local dealerships and independents soliciting our service and collision 	technicians</a:t>
            </a:r>
          </a:p>
          <a:p>
            <a:pPr marL="0" indent="0">
              <a:buNone/>
            </a:pPr>
            <a:r>
              <a:rPr lang="en-US" dirty="0"/>
              <a:t>	</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marL="0" indent="0">
              <a:buNone/>
            </a:pPr>
            <a:r>
              <a:rPr lang="en-US" dirty="0"/>
              <a:t>	* Increase GP $200,000 / month</a:t>
            </a:r>
          </a:p>
          <a:p>
            <a:pPr marL="0" indent="0">
              <a:buNone/>
            </a:pPr>
            <a:r>
              <a:rPr lang="en-US" dirty="0"/>
              <a:t>	* Increase retention metrics to 80%</a:t>
            </a:r>
          </a:p>
          <a:p>
            <a:pPr marL="0" indent="0">
              <a:buNone/>
            </a:pPr>
            <a:r>
              <a:rPr lang="en-US" dirty="0"/>
              <a:t>	* Hire additional 8 technicians</a:t>
            </a:r>
          </a:p>
          <a:p>
            <a:pPr marL="0" indent="0">
              <a:buNone/>
            </a:pP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marL="0" indent="0">
              <a:buNone/>
            </a:pPr>
            <a:r>
              <a:rPr lang="en-US" dirty="0"/>
              <a:t>	* Weekly sales training with advisors</a:t>
            </a:r>
          </a:p>
          <a:p>
            <a:pPr marL="0" indent="0">
              <a:buNone/>
            </a:pPr>
            <a:r>
              <a:rPr lang="en-US" dirty="0"/>
              <a:t>	* Weekly process training with technicians on MPI’s and recommendations</a:t>
            </a:r>
          </a:p>
          <a:p>
            <a:pPr marL="0" indent="0">
              <a:buNone/>
            </a:pPr>
            <a:r>
              <a:rPr lang="en-US" dirty="0"/>
              <a:t>	* Working with location automotive schools to source entry level technicians</a:t>
            </a:r>
          </a:p>
          <a:p>
            <a:pPr marL="0" indent="0">
              <a:buNone/>
            </a:pPr>
            <a:r>
              <a:rPr lang="en-US" dirty="0"/>
              <a:t>	* Paid training for current technicians to promote up from within dealership</a:t>
            </a:r>
          </a:p>
          <a:p>
            <a:pPr marL="0" indent="0">
              <a:buNone/>
            </a:pPr>
            <a:r>
              <a:rPr lang="en-US" dirty="0"/>
              <a:t>	* Analyzing expenses for opportunities to increase retailed gross and net</a:t>
            </a:r>
          </a:p>
          <a:p>
            <a:pPr marL="0" indent="0">
              <a:buNone/>
            </a:pP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31442209"/>
              </p:ext>
            </p:extLst>
          </p:nvPr>
        </p:nvGraphicFramePr>
        <p:xfrm>
          <a:off x="677334" y="1818624"/>
          <a:ext cx="9132492" cy="48203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sales training w/advisors</a:t>
                      </a:r>
                    </a:p>
                  </a:txBody>
                  <a:tcPr/>
                </a:tc>
                <a:tc>
                  <a:txBody>
                    <a:bodyPr/>
                    <a:lstStyle/>
                    <a:p>
                      <a:r>
                        <a:rPr lang="en-US" dirty="0"/>
                        <a:t>Service manager</a:t>
                      </a:r>
                    </a:p>
                  </a:txBody>
                  <a:tcPr/>
                </a:tc>
                <a:tc>
                  <a:txBody>
                    <a:bodyPr/>
                    <a:lstStyle/>
                    <a:p>
                      <a:r>
                        <a:rPr lang="en-US" dirty="0"/>
                        <a:t>3 months</a:t>
                      </a:r>
                    </a:p>
                  </a:txBody>
                  <a:tcPr/>
                </a:tc>
                <a:extLst>
                  <a:ext uri="{0D108BD9-81ED-4DB2-BD59-A6C34878D82A}">
                    <a16:rowId xmlns:a16="http://schemas.microsoft.com/office/drawing/2014/main" val="2400365483"/>
                  </a:ext>
                </a:extLst>
              </a:tr>
              <a:tr h="565004">
                <a:tc>
                  <a:txBody>
                    <a:bodyPr/>
                    <a:lstStyle/>
                    <a:p>
                      <a:r>
                        <a:rPr lang="en-US" dirty="0"/>
                        <a:t>process training with technicians </a:t>
                      </a:r>
                    </a:p>
                  </a:txBody>
                  <a:tcPr/>
                </a:tc>
                <a:tc>
                  <a:txBody>
                    <a:bodyPr/>
                    <a:lstStyle/>
                    <a:p>
                      <a:r>
                        <a:rPr lang="en-US" dirty="0"/>
                        <a:t>Shop Foreman</a:t>
                      </a:r>
                    </a:p>
                  </a:txBody>
                  <a:tcPr/>
                </a:tc>
                <a:tc>
                  <a:txBody>
                    <a:bodyPr/>
                    <a:lstStyle/>
                    <a:p>
                      <a:r>
                        <a:rPr lang="en-US" dirty="0"/>
                        <a:t>3 months</a:t>
                      </a:r>
                    </a:p>
                  </a:txBody>
                  <a:tcPr/>
                </a:tc>
                <a:extLst>
                  <a:ext uri="{0D108BD9-81ED-4DB2-BD59-A6C34878D82A}">
                    <a16:rowId xmlns:a16="http://schemas.microsoft.com/office/drawing/2014/main" val="107845787"/>
                  </a:ext>
                </a:extLst>
              </a:tr>
              <a:tr h="565004">
                <a:tc>
                  <a:txBody>
                    <a:bodyPr/>
                    <a:lstStyle/>
                    <a:p>
                      <a:r>
                        <a:rPr lang="en-US" dirty="0"/>
                        <a:t>Recruiting technicians</a:t>
                      </a:r>
                    </a:p>
                  </a:txBody>
                  <a:tcPr/>
                </a:tc>
                <a:tc>
                  <a:txBody>
                    <a:bodyPr/>
                    <a:lstStyle/>
                    <a:p>
                      <a:r>
                        <a:rPr lang="en-US" dirty="0"/>
                        <a:t>Service director</a:t>
                      </a:r>
                    </a:p>
                  </a:txBody>
                  <a:tcPr/>
                </a:tc>
                <a:tc>
                  <a:txBody>
                    <a:bodyPr/>
                    <a:lstStyle/>
                    <a:p>
                      <a:r>
                        <a:rPr lang="en-US" dirty="0"/>
                        <a:t>1 to 3 months</a:t>
                      </a:r>
                    </a:p>
                  </a:txBody>
                  <a:tcPr/>
                </a:tc>
                <a:extLst>
                  <a:ext uri="{0D108BD9-81ED-4DB2-BD59-A6C34878D82A}">
                    <a16:rowId xmlns:a16="http://schemas.microsoft.com/office/drawing/2014/main" val="1530126605"/>
                  </a:ext>
                </a:extLst>
              </a:tr>
              <a:tr h="565004">
                <a:tc>
                  <a:txBody>
                    <a:bodyPr/>
                    <a:lstStyle/>
                    <a:p>
                      <a:r>
                        <a:rPr lang="en-US" dirty="0"/>
                        <a:t>Promoting express to main shop technicians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director</a:t>
                      </a:r>
                    </a:p>
                    <a:p>
                      <a:endParaRPr lang="en-US" dirty="0"/>
                    </a:p>
                  </a:txBody>
                  <a:tcPr/>
                </a:tc>
                <a:tc>
                  <a:txBody>
                    <a:bodyPr/>
                    <a:lstStyle/>
                    <a:p>
                      <a:r>
                        <a:rPr lang="en-US" dirty="0"/>
                        <a:t>1 to 3 months</a:t>
                      </a:r>
                    </a:p>
                  </a:txBody>
                  <a:tcPr/>
                </a:tc>
                <a:extLst>
                  <a:ext uri="{0D108BD9-81ED-4DB2-BD59-A6C34878D82A}">
                    <a16:rowId xmlns:a16="http://schemas.microsoft.com/office/drawing/2014/main" val="1950345431"/>
                  </a:ext>
                </a:extLst>
              </a:tr>
              <a:tr h="565004">
                <a:tc>
                  <a:txBody>
                    <a:bodyPr/>
                    <a:lstStyle/>
                    <a:p>
                      <a:r>
                        <a:rPr lang="en-US" dirty="0"/>
                        <a:t>Analyzing expenses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director</a:t>
                      </a:r>
                    </a:p>
                    <a:p>
                      <a:endParaRPr lang="en-US" dirty="0"/>
                    </a:p>
                  </a:txBody>
                  <a:tcPr/>
                </a:tc>
                <a:tc>
                  <a:txBody>
                    <a:bodyPr/>
                    <a:lstStyle/>
                    <a:p>
                      <a:r>
                        <a:rPr lang="en-US" dirty="0"/>
                        <a:t>1 to 3 months</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marL="0" indent="0">
              <a:buNone/>
            </a:pPr>
            <a:r>
              <a:rPr lang="en-US" dirty="0"/>
              <a:t>The dealership has gone through recent management changes in all departments and is in the process of rebuilding. There has been a surge in hiring staff which has required an intensive amount of training in all aspects of the fixed operations department. ELR, </a:t>
            </a:r>
            <a:r>
              <a:rPr lang="en-US" dirty="0" err="1"/>
              <a:t>Hrs</a:t>
            </a:r>
            <a:r>
              <a:rPr lang="en-US" dirty="0"/>
              <a:t>/RO, CSI and retention are steadily moving in an upward direction but there is much work ahead in order to reach the goals set by the new management. Focus has been on basic processes for Advisors, technicians and BDC to comply with GM standards and meeting basic CSI and Sales goals. Advanced training has begun to fine tune the department and reduce excess expense.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635853"/>
            <a:ext cx="8596668" cy="5222147"/>
          </a:xfrm>
        </p:spPr>
        <p:txBody>
          <a:bodyPr>
            <a:normAutofit/>
          </a:bodyPr>
          <a:lstStyle/>
          <a:p>
            <a:r>
              <a:rPr lang="en-US" sz="1400" b="0" i="0" u="none" strike="noStrike" baseline="0" dirty="0">
                <a:solidFill>
                  <a:srgbClr val="221E1F"/>
                </a:solidFill>
                <a:latin typeface="Calibri" panose="020F0502020204030204" pitchFamily="34" charset="0"/>
              </a:rPr>
              <a:t>Current practices </a:t>
            </a:r>
          </a:p>
          <a:p>
            <a:pPr marL="0" indent="0">
              <a:buNone/>
            </a:pPr>
            <a:r>
              <a:rPr lang="en-US" sz="1400" b="0" i="0" u="none" strike="noStrike" baseline="0" dirty="0">
                <a:solidFill>
                  <a:srgbClr val="221E1F"/>
                </a:solidFill>
                <a:latin typeface="Calibri" panose="020F0502020204030204" pitchFamily="34" charset="0"/>
              </a:rPr>
              <a:t>	* GM National Retail Plan</a:t>
            </a:r>
          </a:p>
          <a:p>
            <a:pPr marL="0" indent="0">
              <a:buNone/>
            </a:pPr>
            <a:r>
              <a:rPr lang="en-US" sz="1400" dirty="0">
                <a:solidFill>
                  <a:srgbClr val="221E1F"/>
                </a:solidFill>
                <a:latin typeface="Calibri" panose="020F0502020204030204" pitchFamily="34" charset="0"/>
              </a:rPr>
              <a:t>	* Monthly Email Blast</a:t>
            </a:r>
          </a:p>
          <a:p>
            <a:pPr marL="0" indent="0">
              <a:buNone/>
            </a:pPr>
            <a:r>
              <a:rPr lang="en-US" sz="1400" b="0" i="0" u="none" strike="noStrike" baseline="0" dirty="0">
                <a:solidFill>
                  <a:srgbClr val="221E1F"/>
                </a:solidFill>
                <a:latin typeface="Calibri" panose="020F0502020204030204" pitchFamily="34" charset="0"/>
              </a:rPr>
              <a:t>	* Sourcing VIN’s within 10 miles that have not been to the dealership</a:t>
            </a:r>
          </a:p>
          <a:p>
            <a:pPr marL="0" indent="0">
              <a:buNone/>
            </a:pPr>
            <a:r>
              <a:rPr lang="en-US" sz="1400" b="0" i="0" u="none" strike="noStrike" baseline="0" dirty="0">
                <a:solidFill>
                  <a:srgbClr val="221E1F"/>
                </a:solidFill>
                <a:latin typeface="Calibri" panose="020F0502020204030204" pitchFamily="34" charset="0"/>
              </a:rPr>
              <a:t>	* Specialized quarterly mail offers</a:t>
            </a:r>
          </a:p>
          <a:p>
            <a:pPr marL="0" indent="0">
              <a:buNone/>
            </a:pPr>
            <a:r>
              <a:rPr lang="en-US" sz="1400" b="0" i="0" u="none" strike="noStrike" baseline="0" dirty="0">
                <a:solidFill>
                  <a:srgbClr val="221E1F"/>
                </a:solidFill>
                <a:latin typeface="Calibri" panose="020F0502020204030204" pitchFamily="34" charset="0"/>
              </a:rPr>
              <a:t>	* Social media platforms</a:t>
            </a:r>
          </a:p>
          <a:p>
            <a:r>
              <a:rPr lang="en-US" sz="1400" b="0" i="0" u="none" strike="noStrike" baseline="0" dirty="0">
                <a:solidFill>
                  <a:srgbClr val="221E1F"/>
                </a:solidFill>
                <a:latin typeface="Calibri" panose="020F0502020204030204" pitchFamily="34" charset="0"/>
              </a:rPr>
              <a:t>Goals for improvement </a:t>
            </a:r>
          </a:p>
          <a:p>
            <a:pPr marL="457200" lvl="1" indent="0">
              <a:buNone/>
            </a:pPr>
            <a:r>
              <a:rPr lang="en-US" sz="1400" b="0" i="0" u="none" strike="noStrike" baseline="0" dirty="0">
                <a:solidFill>
                  <a:srgbClr val="221E1F"/>
                </a:solidFill>
                <a:latin typeface="Calibri" panose="020F0502020204030204" pitchFamily="34" charset="0"/>
              </a:rPr>
              <a:t>* Increase retention to 80%</a:t>
            </a:r>
          </a:p>
          <a:p>
            <a:r>
              <a:rPr lang="en-US" sz="1400" b="0" i="0" u="none" strike="noStrike" baseline="0" dirty="0">
                <a:solidFill>
                  <a:srgbClr val="221E1F"/>
                </a:solidFill>
                <a:latin typeface="Calibri" panose="020F0502020204030204" pitchFamily="34" charset="0"/>
              </a:rPr>
              <a:t>Plans to achieve your goals</a:t>
            </a:r>
          </a:p>
          <a:p>
            <a:pPr marL="0" indent="0">
              <a:buNone/>
            </a:pPr>
            <a:r>
              <a:rPr lang="en-US" sz="1400" b="0" i="0" u="none" strike="noStrike" baseline="0" dirty="0">
                <a:solidFill>
                  <a:srgbClr val="221E1F"/>
                </a:solidFill>
                <a:latin typeface="Calibri" panose="020F0502020204030204" pitchFamily="34" charset="0"/>
              </a:rPr>
              <a:t>	* Increase Express Technician and Apprentice count to provide faster turn around on repairs</a:t>
            </a:r>
          </a:p>
          <a:p>
            <a:pPr marL="0" indent="0">
              <a:buNone/>
            </a:pPr>
            <a:r>
              <a:rPr lang="en-US" sz="1400" b="0" i="0" u="none" strike="noStrike" baseline="0" dirty="0">
                <a:solidFill>
                  <a:srgbClr val="221E1F"/>
                </a:solidFill>
                <a:latin typeface="Calibri" panose="020F0502020204030204" pitchFamily="34" charset="0"/>
              </a:rPr>
              <a:t>	*  Add 1 additional service advisor for better communication with client base</a:t>
            </a:r>
          </a:p>
          <a:p>
            <a:pPr marL="0" indent="0">
              <a:buNone/>
            </a:pPr>
            <a:r>
              <a:rPr lang="en-US" sz="1400" dirty="0">
                <a:solidFill>
                  <a:srgbClr val="221E1F"/>
                </a:solidFill>
                <a:latin typeface="Calibri" panose="020F0502020204030204" pitchFamily="34" charset="0"/>
              </a:rPr>
              <a:t>	* Daily training with advisors, BDC, and Technicians</a:t>
            </a:r>
            <a:endParaRPr lang="en-US" sz="1400" b="0" i="0" u="none" strike="noStrike" baseline="0" dirty="0">
              <a:solidFill>
                <a:srgbClr val="221E1F"/>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Plans to evaluate your changes </a:t>
            </a:r>
          </a:p>
          <a:p>
            <a:pPr marL="0" indent="0">
              <a:buNone/>
            </a:pPr>
            <a:r>
              <a:rPr lang="en-US" sz="1800" b="0" i="0" u="none" strike="noStrike" baseline="0" dirty="0">
                <a:solidFill>
                  <a:srgbClr val="221E1F"/>
                </a:solidFill>
                <a:latin typeface="Calibri" panose="020F0502020204030204" pitchFamily="34" charset="0"/>
              </a:rPr>
              <a:t>	</a:t>
            </a:r>
            <a:r>
              <a:rPr lang="en-US" sz="1400" b="0" i="0" u="none" strike="noStrike" baseline="0" dirty="0">
                <a:solidFill>
                  <a:srgbClr val="221E1F"/>
                </a:solidFill>
                <a:latin typeface="Calibri" panose="020F0502020204030204" pitchFamily="34" charset="0"/>
              </a:rPr>
              <a:t>* Daily and monthly monitoring of service advisor metrics and retention metrics</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Sending the correct work to the 	correct 	technicians</a:t>
            </a:r>
          </a:p>
          <a:p>
            <a:pPr marL="0" indent="0">
              <a:buNone/>
            </a:pPr>
            <a:r>
              <a:rPr lang="en-US" sz="1800" b="0" i="0" u="none" strike="noStrike" baseline="0" dirty="0">
                <a:solidFill>
                  <a:srgbClr val="221E1F"/>
                </a:solidFill>
                <a:latin typeface="Calibri" panose="020F0502020204030204" pitchFamily="34" charset="0"/>
              </a:rPr>
              <a:t>	*Ded</a:t>
            </a:r>
            <a:r>
              <a:rPr lang="en-US" dirty="0">
                <a:solidFill>
                  <a:srgbClr val="221E1F"/>
                </a:solidFill>
                <a:latin typeface="Calibri" panose="020F0502020204030204" pitchFamily="34" charset="0"/>
              </a:rPr>
              <a:t>icated express technicians for 	maintenance work</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sz="1800" b="0" i="0" u="none" strike="noStrike" baseline="0" dirty="0">
                <a:solidFill>
                  <a:srgbClr val="221E1F"/>
                </a:solidFill>
                <a:latin typeface="Calibri" panose="020F0502020204030204" pitchFamily="34" charset="0"/>
              </a:rPr>
              <a:t>	* Hiring additional express and apprentice 	technicians</a:t>
            </a: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sz="1800" b="0" i="0" u="none" strike="noStrike" baseline="0" dirty="0">
                <a:solidFill>
                  <a:srgbClr val="221E1F"/>
                </a:solidFill>
                <a:latin typeface="Calibri" panose="020F0502020204030204" pitchFamily="34" charset="0"/>
              </a:rPr>
              <a:t>	* Web based ads to recruit technicians</a:t>
            </a:r>
          </a:p>
          <a:p>
            <a:pPr marL="0" indent="0">
              <a:buNone/>
            </a:pPr>
            <a:r>
              <a:rPr lang="en-US" sz="1800" b="0" i="0" u="none" strike="noStrike" baseline="0" dirty="0">
                <a:solidFill>
                  <a:srgbClr val="221E1F"/>
                </a:solidFill>
                <a:latin typeface="Calibri" panose="020F0502020204030204" pitchFamily="34" charset="0"/>
              </a:rPr>
              <a:t>	* Partnerships with local technician schools</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graphicFrame>
        <p:nvGraphicFramePr>
          <p:cNvPr id="7" name="Content Placeholder 6">
            <a:extLst>
              <a:ext uri="{FF2B5EF4-FFF2-40B4-BE49-F238E27FC236}">
                <a16:creationId xmlns:a16="http://schemas.microsoft.com/office/drawing/2014/main" id="{A65A3B5C-3E34-7C2E-D727-01ACAD7C13EC}"/>
              </a:ext>
            </a:extLst>
          </p:cNvPr>
          <p:cNvGraphicFramePr>
            <a:graphicFrameLocks noGrp="1"/>
          </p:cNvGraphicFramePr>
          <p:nvPr>
            <p:ph sz="quarter" idx="4"/>
            <p:extLst>
              <p:ext uri="{D42A27DB-BD31-4B8C-83A1-F6EECF244321}">
                <p14:modId xmlns:p14="http://schemas.microsoft.com/office/powerpoint/2010/main" val="2644551096"/>
              </p:ext>
            </p:extLst>
          </p:nvPr>
        </p:nvGraphicFramePr>
        <p:xfrm>
          <a:off x="5087938" y="2265029"/>
          <a:ext cx="3955395" cy="2441193"/>
        </p:xfrm>
        <a:graphic>
          <a:graphicData uri="http://schemas.openxmlformats.org/drawingml/2006/table">
            <a:tbl>
              <a:tblPr firstRow="1" bandRow="1">
                <a:tableStyleId>{5C22544A-7EE6-4342-B048-85BDC9FD1C3A}</a:tableStyleId>
              </a:tblPr>
              <a:tblGrid>
                <a:gridCol w="791079">
                  <a:extLst>
                    <a:ext uri="{9D8B030D-6E8A-4147-A177-3AD203B41FA5}">
                      <a16:colId xmlns:a16="http://schemas.microsoft.com/office/drawing/2014/main" val="1750416533"/>
                    </a:ext>
                  </a:extLst>
                </a:gridCol>
                <a:gridCol w="791079">
                  <a:extLst>
                    <a:ext uri="{9D8B030D-6E8A-4147-A177-3AD203B41FA5}">
                      <a16:colId xmlns:a16="http://schemas.microsoft.com/office/drawing/2014/main" val="4114588552"/>
                    </a:ext>
                  </a:extLst>
                </a:gridCol>
                <a:gridCol w="791079">
                  <a:extLst>
                    <a:ext uri="{9D8B030D-6E8A-4147-A177-3AD203B41FA5}">
                      <a16:colId xmlns:a16="http://schemas.microsoft.com/office/drawing/2014/main" val="943105866"/>
                    </a:ext>
                  </a:extLst>
                </a:gridCol>
                <a:gridCol w="791079">
                  <a:extLst>
                    <a:ext uri="{9D8B030D-6E8A-4147-A177-3AD203B41FA5}">
                      <a16:colId xmlns:a16="http://schemas.microsoft.com/office/drawing/2014/main" val="3533568202"/>
                    </a:ext>
                  </a:extLst>
                </a:gridCol>
                <a:gridCol w="791079">
                  <a:extLst>
                    <a:ext uri="{9D8B030D-6E8A-4147-A177-3AD203B41FA5}">
                      <a16:colId xmlns:a16="http://schemas.microsoft.com/office/drawing/2014/main" val="1498155807"/>
                    </a:ext>
                  </a:extLst>
                </a:gridCol>
              </a:tblGrid>
              <a:tr h="680160">
                <a:tc>
                  <a:txBody>
                    <a:bodyPr/>
                    <a:lstStyle/>
                    <a:p>
                      <a:pPr algn="ctr" fontAlgn="b"/>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100" b="1" i="0" u="none" strike="noStrike" dirty="0">
                          <a:solidFill>
                            <a:srgbClr val="000000"/>
                          </a:solidFill>
                          <a:effectLst/>
                          <a:latin typeface="Calibri" panose="020F0502020204030204" pitchFamily="34" charset="0"/>
                        </a:rPr>
                        <a:t>Service Dept Sales and Gross</a:t>
                      </a:r>
                    </a:p>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endParaRPr lang="en-US" dirty="0"/>
                    </a:p>
                  </a:txBody>
                  <a:tcPr marL="9525" marR="9525" marT="9525" marB="0" anchor="b"/>
                </a:tc>
                <a:tc>
                  <a:txBody>
                    <a:bodyPr/>
                    <a:lstStyle/>
                    <a:p>
                      <a:endParaRPr lang="en-US" dirty="0"/>
                    </a:p>
                  </a:txBody>
                  <a:tcPr marL="9525" marR="9525" marT="9525" marB="0" anchor="b"/>
                </a:tc>
                <a:extLst>
                  <a:ext uri="{0D108BD9-81ED-4DB2-BD59-A6C34878D82A}">
                    <a16:rowId xmlns:a16="http://schemas.microsoft.com/office/drawing/2014/main" val="1889148361"/>
                  </a:ext>
                </a:extLst>
              </a:tr>
              <a:tr h="283238">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23389343"/>
                  </a:ext>
                </a:extLst>
              </a:tr>
              <a:tr h="344843">
                <a:tc>
                  <a:txBody>
                    <a:bodyPr/>
                    <a:lstStyle/>
                    <a:p>
                      <a:pPr algn="l" fontAlgn="b"/>
                      <a:r>
                        <a:rPr lang="en-US" sz="1100" b="0" i="0" u="none" strike="noStrike" dirty="0">
                          <a:solidFill>
                            <a:srgbClr val="00B0F0"/>
                          </a:solidFill>
                          <a:effectLst/>
                          <a:highlight>
                            <a:srgbClr val="00FFFF"/>
                          </a:highlight>
                          <a:latin typeface="Calibri" panose="020F0502020204030204" pitchFamily="34" charset="0"/>
                        </a:rPr>
                        <a:t> </a:t>
                      </a:r>
                    </a:p>
                  </a:txBody>
                  <a:tcPr marL="9525" marR="9525" marT="9525" marB="0" anchor="b"/>
                </a:tc>
                <a:tc>
                  <a:txBody>
                    <a:bodyPr/>
                    <a:lstStyle/>
                    <a:p>
                      <a:pPr algn="l" fontAlgn="ctr"/>
                      <a:r>
                        <a:rPr lang="en-US" sz="1100" b="1" i="0" u="none" strike="noStrike">
                          <a:solidFill>
                            <a:srgbClr val="000000"/>
                          </a:solidFill>
                          <a:effectLst/>
                          <a:highlight>
                            <a:srgbClr val="B4C6E7"/>
                          </a:highlight>
                          <a:latin typeface="Calibri" panose="020F0502020204030204" pitchFamily="34" charset="0"/>
                        </a:rPr>
                        <a:t>CATEGORY</a:t>
                      </a:r>
                    </a:p>
                  </a:txBody>
                  <a:tcPr marL="9525" marR="9525" marT="9525" marB="0" anchor="ctr"/>
                </a:tc>
                <a:tc>
                  <a:txBody>
                    <a:bodyPr/>
                    <a:lstStyle/>
                    <a:p>
                      <a:pPr algn="l" fontAlgn="ctr"/>
                      <a:r>
                        <a:rPr lang="en-US" sz="1100" b="1" i="0" u="none" strike="noStrike" dirty="0">
                          <a:solidFill>
                            <a:srgbClr val="000000"/>
                          </a:solidFill>
                          <a:effectLst/>
                          <a:highlight>
                            <a:srgbClr val="B4C6E7"/>
                          </a:highlight>
                          <a:latin typeface="Calibri" panose="020F0502020204030204" pitchFamily="34" charset="0"/>
                        </a:rPr>
                        <a:t>SALES</a:t>
                      </a:r>
                    </a:p>
                  </a:txBody>
                  <a:tcPr marL="9525" marR="9525" marT="9525" marB="0" anchor="ctr"/>
                </a:tc>
                <a:tc>
                  <a:txBody>
                    <a:bodyPr/>
                    <a:lstStyle/>
                    <a:p>
                      <a:pPr algn="l" fontAlgn="ctr"/>
                      <a:r>
                        <a:rPr lang="en-US" sz="1100" b="1" i="0" u="none" strike="noStrike">
                          <a:solidFill>
                            <a:srgbClr val="000000"/>
                          </a:solidFill>
                          <a:effectLst/>
                          <a:highlight>
                            <a:srgbClr val="B4C6E7"/>
                          </a:highlight>
                          <a:latin typeface="Calibri" panose="020F0502020204030204" pitchFamily="34" charset="0"/>
                        </a:rPr>
                        <a:t>GROSS</a:t>
                      </a:r>
                    </a:p>
                  </a:txBody>
                  <a:tcPr marL="9525" marR="9525" marT="9525" marB="0" anchor="ctr"/>
                </a:tc>
                <a:tc>
                  <a:txBody>
                    <a:bodyPr/>
                    <a:lstStyle/>
                    <a:p>
                      <a:pPr algn="ctr" fontAlgn="b"/>
                      <a:r>
                        <a:rPr lang="en-US" sz="1100" b="0" i="0" u="none" strike="noStrike">
                          <a:solidFill>
                            <a:srgbClr val="000000"/>
                          </a:solidFill>
                          <a:effectLst/>
                          <a:highlight>
                            <a:srgbClr val="B4C6E7"/>
                          </a:highlight>
                          <a:latin typeface="Calibri" panose="020F0502020204030204" pitchFamily="34" charset="0"/>
                        </a:rPr>
                        <a:t>GROSS AS % OF SALES</a:t>
                      </a:r>
                    </a:p>
                  </a:txBody>
                  <a:tcPr marL="9525" marR="9525" marT="9525" marB="0" anchor="b"/>
                </a:tc>
                <a:extLst>
                  <a:ext uri="{0D108BD9-81ED-4DB2-BD59-A6C34878D82A}">
                    <a16:rowId xmlns:a16="http://schemas.microsoft.com/office/drawing/2014/main" val="3235776448"/>
                  </a:ext>
                </a:extLst>
              </a:tr>
              <a:tr h="283238">
                <a:tc>
                  <a:txBody>
                    <a:bodyPr/>
                    <a:lstStyle/>
                    <a:p>
                      <a:pPr algn="l" fontAlgn="b"/>
                      <a:r>
                        <a:rPr lang="en-US" sz="1100" b="0" i="0" u="none" strike="noStrike" dirty="0">
                          <a:solidFill>
                            <a:srgbClr val="00B0F0"/>
                          </a:solidFill>
                          <a:effectLst/>
                          <a:highlight>
                            <a:srgbClr val="00FFFF"/>
                          </a:highlight>
                          <a:latin typeface="Calibri" panose="020F0502020204030204" pitchFamily="34" charset="0"/>
                        </a:rPr>
                        <a:t> </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CUSTOMER</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$261,488.62 </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$184,524.94 </a:t>
                      </a:r>
                    </a:p>
                  </a:txBody>
                  <a:tcPr marL="9525" marR="9525" marT="9525" marB="0" anchor="b"/>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70.57%</a:t>
                      </a:r>
                    </a:p>
                  </a:txBody>
                  <a:tcPr marL="9525" marR="9525" marT="9525" marB="0" anchor="b"/>
                </a:tc>
                <a:extLst>
                  <a:ext uri="{0D108BD9-81ED-4DB2-BD59-A6C34878D82A}">
                    <a16:rowId xmlns:a16="http://schemas.microsoft.com/office/drawing/2014/main" val="2966161063"/>
                  </a:ext>
                </a:extLst>
              </a:tr>
              <a:tr h="283238">
                <a:tc>
                  <a:txBody>
                    <a:bodyPr/>
                    <a:lstStyle/>
                    <a:p>
                      <a:pPr algn="l" fontAlgn="b"/>
                      <a:r>
                        <a:rPr lang="en-US" sz="1100" b="0" i="0" u="none" strike="noStrike" dirty="0">
                          <a:solidFill>
                            <a:srgbClr val="00B0F0"/>
                          </a:solidFill>
                          <a:effectLst/>
                          <a:highlight>
                            <a:srgbClr val="00FFFF"/>
                          </a:highlight>
                          <a:latin typeface="Calibri" panose="020F0502020204030204" pitchFamily="34" charset="0"/>
                        </a:rPr>
                        <a:t> </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WARRANTY</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$72,993.27 </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$50,079.37 </a:t>
                      </a:r>
                    </a:p>
                  </a:txBody>
                  <a:tcPr marL="9525" marR="9525" marT="9525" marB="0" anchor="b"/>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68.61%</a:t>
                      </a:r>
                    </a:p>
                  </a:txBody>
                  <a:tcPr marL="9525" marR="9525" marT="9525" marB="0" anchor="b"/>
                </a:tc>
                <a:extLst>
                  <a:ext uri="{0D108BD9-81ED-4DB2-BD59-A6C34878D82A}">
                    <a16:rowId xmlns:a16="http://schemas.microsoft.com/office/drawing/2014/main" val="2057855358"/>
                  </a:ext>
                </a:extLst>
              </a:tr>
              <a:tr h="283238">
                <a:tc>
                  <a:txBody>
                    <a:bodyPr/>
                    <a:lstStyle/>
                    <a:p>
                      <a:pPr algn="l" fontAlgn="b"/>
                      <a:r>
                        <a:rPr lang="en-US" sz="1100" b="0" i="0" u="none" strike="noStrike" dirty="0">
                          <a:solidFill>
                            <a:srgbClr val="00B0F0"/>
                          </a:solidFill>
                          <a:effectLst/>
                          <a:highlight>
                            <a:srgbClr val="00FFFF"/>
                          </a:highlight>
                          <a:latin typeface="Calibri" panose="020F0502020204030204" pitchFamily="34" charset="0"/>
                        </a:rPr>
                        <a:t> </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INTERNAL</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$266,205.02 </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$197,974.92 </a:t>
                      </a:r>
                    </a:p>
                  </a:txBody>
                  <a:tcPr marL="9525" marR="9525" marT="9525" marB="0" anchor="b"/>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74.37%</a:t>
                      </a:r>
                    </a:p>
                  </a:txBody>
                  <a:tcPr marL="9525" marR="9525" marT="9525" marB="0" anchor="b"/>
                </a:tc>
                <a:extLst>
                  <a:ext uri="{0D108BD9-81ED-4DB2-BD59-A6C34878D82A}">
                    <a16:rowId xmlns:a16="http://schemas.microsoft.com/office/drawing/2014/main" val="3588184182"/>
                  </a:ext>
                </a:extLst>
              </a:tr>
              <a:tr h="283238">
                <a:tc>
                  <a:txBody>
                    <a:bodyPr/>
                    <a:lstStyle/>
                    <a:p>
                      <a:pPr algn="l" fontAlgn="b"/>
                      <a:r>
                        <a:rPr lang="en-US" sz="1100" b="0" i="0" u="none" strike="noStrike" dirty="0">
                          <a:solidFill>
                            <a:srgbClr val="00B0F0"/>
                          </a:solidFill>
                          <a:effectLst/>
                          <a:highlight>
                            <a:srgbClr val="00FFFF"/>
                          </a:highlight>
                          <a:latin typeface="Calibri" panose="020F0502020204030204" pitchFamily="34" charset="0"/>
                        </a:rPr>
                        <a:t> </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Total</a:t>
                      </a:r>
                    </a:p>
                  </a:txBody>
                  <a:tcPr marL="9525" marR="9525" marT="9525" marB="0" anchor="b"/>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$600,686.91 </a:t>
                      </a:r>
                    </a:p>
                  </a:txBody>
                  <a:tcPr marL="9525" marR="9525" marT="9525" marB="0" anchor="b"/>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$432,579.23 </a:t>
                      </a:r>
                    </a:p>
                  </a:txBody>
                  <a:tcPr marL="9525" marR="9525" marT="9525" marB="0" anchor="b"/>
                </a:tc>
                <a:tc>
                  <a:txBody>
                    <a:bodyPr/>
                    <a:lstStyle/>
                    <a:p>
                      <a:pPr algn="ctr" fontAlgn="b"/>
                      <a:r>
                        <a:rPr lang="en-US" sz="1100" b="0" i="0" u="none" strike="noStrike" dirty="0">
                          <a:solidFill>
                            <a:srgbClr val="000000"/>
                          </a:solidFill>
                          <a:effectLst/>
                          <a:highlight>
                            <a:srgbClr val="FFFF00"/>
                          </a:highlight>
                          <a:latin typeface="Calibri" panose="020F0502020204030204" pitchFamily="34" charset="0"/>
                        </a:rPr>
                        <a:t>71.18%</a:t>
                      </a:r>
                    </a:p>
                  </a:txBody>
                  <a:tcPr marL="9525" marR="9525" marT="9525" marB="0" anchor="b"/>
                </a:tc>
                <a:extLst>
                  <a:ext uri="{0D108BD9-81ED-4DB2-BD59-A6C34878D82A}">
                    <a16:rowId xmlns:a16="http://schemas.microsoft.com/office/drawing/2014/main" val="295630067"/>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sz="1800" b="0" i="0" u="none" strike="noStrike" baseline="0" dirty="0">
                <a:solidFill>
                  <a:srgbClr val="221E1F"/>
                </a:solidFill>
                <a:latin typeface="Calibri" panose="020F0502020204030204" pitchFamily="34" charset="0"/>
              </a:rPr>
              <a:t>	* Reduction of policy expense</a:t>
            </a:r>
          </a:p>
          <a:p>
            <a:pPr marL="0" indent="0">
              <a:buNone/>
            </a:pPr>
            <a:r>
              <a:rPr lang="en-US" dirty="0">
                <a:solidFill>
                  <a:srgbClr val="221E1F"/>
                </a:solidFill>
                <a:latin typeface="Calibri" panose="020F0502020204030204" pitchFamily="34" charset="0"/>
              </a:rPr>
              <a:t>	* Reduction of hourly labor expense</a:t>
            </a:r>
          </a:p>
          <a:p>
            <a:pPr marL="0" indent="0">
              <a:buNone/>
            </a:pPr>
            <a:r>
              <a:rPr lang="en-US" sz="1800" b="0" i="0" u="none" strike="noStrike" baseline="0" dirty="0">
                <a:solidFill>
                  <a:srgbClr val="221E1F"/>
                </a:solidFill>
                <a:latin typeface="Calibri" panose="020F0502020204030204" pitchFamily="34" charset="0"/>
              </a:rPr>
              <a:t>	* </a:t>
            </a:r>
            <a:r>
              <a:rPr lang="en-US" dirty="0">
                <a:solidFill>
                  <a:srgbClr val="221E1F"/>
                </a:solidFill>
                <a:latin typeface="Calibri" panose="020F0502020204030204" pitchFamily="34" charset="0"/>
              </a:rPr>
              <a:t>H</a:t>
            </a:r>
            <a:r>
              <a:rPr lang="en-US" sz="1800" b="0" i="0" u="none" strike="noStrike" baseline="0" dirty="0">
                <a:solidFill>
                  <a:srgbClr val="221E1F"/>
                </a:solidFill>
                <a:latin typeface="Calibri" panose="020F0502020204030204" pitchFamily="34" charset="0"/>
              </a:rPr>
              <a:t>iring of entry level technicians </a:t>
            </a: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dirty="0">
                <a:solidFill>
                  <a:srgbClr val="221E1F"/>
                </a:solidFill>
                <a:latin typeface="Calibri" panose="020F0502020204030204" pitchFamily="34" charset="0"/>
              </a:rPr>
              <a:t>	* All policy decisions require approval</a:t>
            </a:r>
          </a:p>
          <a:p>
            <a:pPr marL="0" indent="0">
              <a:buNone/>
            </a:pPr>
            <a:r>
              <a:rPr lang="en-US" sz="1800" b="0" i="0" u="none" strike="noStrike" baseline="0" dirty="0">
                <a:solidFill>
                  <a:srgbClr val="221E1F"/>
                </a:solidFill>
                <a:latin typeface="Calibri" panose="020F0502020204030204" pitchFamily="34" charset="0"/>
              </a:rPr>
              <a:t>	* Restructuring of Make-ready dept</a:t>
            </a:r>
          </a:p>
          <a:p>
            <a:pPr marL="0" indent="0">
              <a:buNone/>
            </a:pPr>
            <a:r>
              <a:rPr lang="en-US" sz="1800" b="0" i="0" u="none" strike="noStrike" baseline="0" dirty="0">
                <a:solidFill>
                  <a:srgbClr val="221E1F"/>
                </a:solidFill>
                <a:latin typeface="Calibri" panose="020F0502020204030204" pitchFamily="34" charset="0"/>
              </a:rPr>
              <a:t>	* Evaluating hourly employee duties and 	scheduling</a:t>
            </a:r>
          </a:p>
          <a:p>
            <a:pPr marL="0" indent="0">
              <a:buNone/>
            </a:pPr>
            <a:r>
              <a:rPr lang="en-US" sz="1800" b="0" i="0" u="none" strike="noStrike" baseline="0" dirty="0">
                <a:solidFill>
                  <a:srgbClr val="221E1F"/>
                </a:solidFill>
                <a:latin typeface="Calibri" panose="020F0502020204030204" pitchFamily="34" charset="0"/>
              </a:rPr>
              <a:t>	* Technician recruiting</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graphicFrame>
        <p:nvGraphicFramePr>
          <p:cNvPr id="10" name="Content Placeholder 9">
            <a:extLst>
              <a:ext uri="{FF2B5EF4-FFF2-40B4-BE49-F238E27FC236}">
                <a16:creationId xmlns:a16="http://schemas.microsoft.com/office/drawing/2014/main" id="{21F844B9-BB2E-C740-FB91-3BD926401BAA}"/>
              </a:ext>
            </a:extLst>
          </p:cNvPr>
          <p:cNvGraphicFramePr>
            <a:graphicFrameLocks noGrp="1"/>
          </p:cNvGraphicFramePr>
          <p:nvPr>
            <p:ph sz="half" idx="2"/>
            <p:extLst>
              <p:ext uri="{D42A27DB-BD31-4B8C-83A1-F6EECF244321}">
                <p14:modId xmlns:p14="http://schemas.microsoft.com/office/powerpoint/2010/main" val="3084755326"/>
              </p:ext>
            </p:extLst>
          </p:nvPr>
        </p:nvGraphicFramePr>
        <p:xfrm>
          <a:off x="4479721" y="2160589"/>
          <a:ext cx="4085440" cy="2973954"/>
        </p:xfrm>
        <a:graphic>
          <a:graphicData uri="http://schemas.openxmlformats.org/drawingml/2006/table">
            <a:tbl>
              <a:tblPr firstRow="1" bandRow="1">
                <a:tableStyleId>{5C22544A-7EE6-4342-B048-85BDC9FD1C3A}</a:tableStyleId>
              </a:tblPr>
              <a:tblGrid>
                <a:gridCol w="1021360">
                  <a:extLst>
                    <a:ext uri="{9D8B030D-6E8A-4147-A177-3AD203B41FA5}">
                      <a16:colId xmlns:a16="http://schemas.microsoft.com/office/drawing/2014/main" val="1440124152"/>
                    </a:ext>
                  </a:extLst>
                </a:gridCol>
                <a:gridCol w="1021360">
                  <a:extLst>
                    <a:ext uri="{9D8B030D-6E8A-4147-A177-3AD203B41FA5}">
                      <a16:colId xmlns:a16="http://schemas.microsoft.com/office/drawing/2014/main" val="673102023"/>
                    </a:ext>
                  </a:extLst>
                </a:gridCol>
                <a:gridCol w="1021360">
                  <a:extLst>
                    <a:ext uri="{9D8B030D-6E8A-4147-A177-3AD203B41FA5}">
                      <a16:colId xmlns:a16="http://schemas.microsoft.com/office/drawing/2014/main" val="3964306635"/>
                    </a:ext>
                  </a:extLst>
                </a:gridCol>
                <a:gridCol w="1021360">
                  <a:extLst>
                    <a:ext uri="{9D8B030D-6E8A-4147-A177-3AD203B41FA5}">
                      <a16:colId xmlns:a16="http://schemas.microsoft.com/office/drawing/2014/main" val="3094937669"/>
                    </a:ext>
                  </a:extLst>
                </a:gridCol>
              </a:tblGrid>
              <a:tr h="277077">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r" defTabSz="457200" rtl="0" eaLnBrk="1" fontAlgn="b" latinLnBrk="0" hangingPunct="1">
                        <a:lnSpc>
                          <a:spcPct val="100000"/>
                        </a:lnSpc>
                        <a:spcBef>
                          <a:spcPts val="0"/>
                        </a:spcBef>
                        <a:spcAft>
                          <a:spcPts val="0"/>
                        </a:spcAft>
                        <a:buClrTx/>
                        <a:buSzTx/>
                        <a:buFontTx/>
                        <a:buNone/>
                        <a:tabLst/>
                        <a:defRPr/>
                      </a:pPr>
                      <a:r>
                        <a:rPr lang="en-US" sz="1100" b="1" i="0" u="none" strike="noStrike" dirty="0">
                          <a:solidFill>
                            <a:srgbClr val="000000"/>
                          </a:solidFill>
                          <a:effectLst/>
                          <a:latin typeface="Calibri" panose="020F0502020204030204" pitchFamily="34" charset="0"/>
                        </a:rPr>
                        <a:t>Service Dept</a:t>
                      </a:r>
                    </a:p>
                  </a:txBody>
                  <a:tcPr marL="9525" marR="9525" marT="9525" marB="0" anchor="b"/>
                </a:tc>
                <a:tc>
                  <a:txBody>
                    <a:bodyPr/>
                    <a:lstStyle/>
                    <a:p>
                      <a:pPr algn="l" fontAlgn="b"/>
                      <a:r>
                        <a:rPr lang="en-US" sz="1100" b="1" i="0" u="none" strike="noStrike" dirty="0">
                          <a:solidFill>
                            <a:srgbClr val="000000"/>
                          </a:solidFill>
                          <a:effectLst/>
                          <a:latin typeface="Calibri" panose="020F0502020204030204" pitchFamily="34" charset="0"/>
                        </a:rPr>
                        <a:t>Profit Centering</a:t>
                      </a:r>
                    </a:p>
                  </a:txBody>
                  <a:tcPr marL="9525" marR="9525" marT="9525" marB="0" anchor="b"/>
                </a:tc>
                <a:tc>
                  <a:txBody>
                    <a:bodyPr/>
                    <a:lstStyle/>
                    <a:p>
                      <a:pPr algn="ctr"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02425383"/>
                  </a:ext>
                </a:extLst>
              </a:tr>
              <a:tr h="277077">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76141850"/>
                  </a:ext>
                </a:extLst>
              </a:tr>
              <a:tr h="277077">
                <a:tc>
                  <a:txBody>
                    <a:bodyPr/>
                    <a:lstStyle/>
                    <a:p>
                      <a:pPr algn="l" fontAlgn="b"/>
                      <a:r>
                        <a:rPr lang="en-US" sz="1100" b="0" i="0" u="none" strike="noStrike">
                          <a:solidFill>
                            <a:srgbClr val="000000"/>
                          </a:solidFill>
                          <a:effectLst/>
                          <a:highlight>
                            <a:srgbClr val="B4C6E7"/>
                          </a:highlight>
                          <a:latin typeface="Calibri" panose="020F0502020204030204" pitchFamily="34" charset="0"/>
                        </a:rPr>
                        <a:t> </a:t>
                      </a:r>
                    </a:p>
                  </a:txBody>
                  <a:tcPr marL="9525" marR="9525" marT="9525" marB="0" anchor="b"/>
                </a:tc>
                <a:tc>
                  <a:txBody>
                    <a:bodyPr/>
                    <a:lstStyle/>
                    <a:p>
                      <a:pPr algn="ctr" fontAlgn="b"/>
                      <a:r>
                        <a:rPr lang="en-US" sz="1100" b="1" i="0" u="none" strike="noStrike" dirty="0" err="1">
                          <a:solidFill>
                            <a:srgbClr val="000000"/>
                          </a:solidFill>
                          <a:effectLst/>
                          <a:highlight>
                            <a:srgbClr val="B4C6E7"/>
                          </a:highlight>
                          <a:latin typeface="Calibri" panose="020F0502020204030204" pitchFamily="34" charset="0"/>
                        </a:rPr>
                        <a:t>ExpenseCategory</a:t>
                      </a:r>
                      <a:endParaRPr lang="en-US" sz="1100" b="1" i="0" u="none" strike="noStrike" dirty="0">
                        <a:solidFill>
                          <a:srgbClr val="000000"/>
                        </a:solidFill>
                        <a:effectLst/>
                        <a:highlight>
                          <a:srgbClr val="B4C6E7"/>
                        </a:highlight>
                        <a:latin typeface="Calibri" panose="020F0502020204030204" pitchFamily="34" charset="0"/>
                      </a:endParaRPr>
                    </a:p>
                  </a:txBody>
                  <a:tcPr marL="9525" marR="9525" marT="9525" marB="0" anchor="b"/>
                </a:tc>
                <a:tc>
                  <a:txBody>
                    <a:bodyPr/>
                    <a:lstStyle/>
                    <a:p>
                      <a:pPr algn="ctr" fontAlgn="b"/>
                      <a:r>
                        <a:rPr lang="en-US" sz="1100" b="1" i="0" u="none" strike="noStrike" dirty="0">
                          <a:solidFill>
                            <a:srgbClr val="000000"/>
                          </a:solidFill>
                          <a:effectLst/>
                          <a:highlight>
                            <a:srgbClr val="B4C6E7"/>
                          </a:highlight>
                          <a:latin typeface="Calibri" panose="020F0502020204030204" pitchFamily="34" charset="0"/>
                        </a:rPr>
                        <a:t>Dollar Amount</a:t>
                      </a:r>
                    </a:p>
                  </a:txBody>
                  <a:tcPr marL="9525" marR="9525" marT="9525" marB="0" anchor="b"/>
                </a:tc>
                <a:tc>
                  <a:txBody>
                    <a:bodyPr/>
                    <a:lstStyle/>
                    <a:p>
                      <a:pPr algn="ctr" fontAlgn="b"/>
                      <a:r>
                        <a:rPr lang="en-US" sz="1100" b="1" i="0" u="none" strike="noStrike">
                          <a:solidFill>
                            <a:srgbClr val="000000"/>
                          </a:solidFill>
                          <a:effectLst/>
                          <a:highlight>
                            <a:srgbClr val="B4C6E7"/>
                          </a:highlight>
                          <a:latin typeface="Calibri" panose="020F0502020204030204" pitchFamily="34" charset="0"/>
                        </a:rPr>
                        <a:t> </a:t>
                      </a:r>
                    </a:p>
                  </a:txBody>
                  <a:tcPr marL="9525" marR="9525" marT="9525" marB="0" anchor="b"/>
                </a:tc>
                <a:extLst>
                  <a:ext uri="{0D108BD9-81ED-4DB2-BD59-A6C34878D82A}">
                    <a16:rowId xmlns:a16="http://schemas.microsoft.com/office/drawing/2014/main" val="4272387196"/>
                  </a:ext>
                </a:extLst>
              </a:tr>
              <a:tr h="327868">
                <a:tc>
                  <a:txBody>
                    <a:bodyPr/>
                    <a:lstStyle/>
                    <a:p>
                      <a:pPr algn="l" fontAlgn="b"/>
                      <a:r>
                        <a:rPr lang="en-US" sz="1100" b="0" i="0" u="none" strike="noStrike">
                          <a:solidFill>
                            <a:srgbClr val="000000"/>
                          </a:solidFill>
                          <a:effectLst/>
                          <a:highlight>
                            <a:srgbClr val="B4C6E7"/>
                          </a:highlight>
                          <a:latin typeface="Calibri" panose="020F0502020204030204" pitchFamily="34" charset="0"/>
                        </a:rPr>
                        <a:t> </a:t>
                      </a:r>
                    </a:p>
                  </a:txBody>
                  <a:tcPr marL="9525" marR="9525" marT="9525" marB="0" anchor="b"/>
                </a:tc>
                <a:tc>
                  <a:txBody>
                    <a:bodyPr/>
                    <a:lstStyle/>
                    <a:p>
                      <a:pPr algn="l" fontAlgn="b"/>
                      <a:r>
                        <a:rPr lang="en-US" sz="1100" b="1" i="0" u="none" strike="noStrike">
                          <a:solidFill>
                            <a:srgbClr val="000000"/>
                          </a:solidFill>
                          <a:effectLst/>
                          <a:latin typeface="Calibri" panose="020F0502020204030204" pitchFamily="34" charset="0"/>
                        </a:rPr>
                        <a:t>Departmental  Gross</a:t>
                      </a:r>
                    </a:p>
                  </a:txBody>
                  <a:tcPr marL="9525" marR="9525" marT="9525" marB="0" anchor="b"/>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$421,581.00 </a:t>
                      </a:r>
                    </a:p>
                  </a:txBody>
                  <a:tcPr marL="9525" marR="9525" marT="9525" marB="0" anchor="b"/>
                </a:tc>
                <a:tc>
                  <a:txBody>
                    <a:bodyPr/>
                    <a:lstStyle/>
                    <a:p>
                      <a:pPr algn="ctr" fontAlgn="b"/>
                      <a:r>
                        <a:rPr lang="en-US" sz="1100" b="1" i="0" u="none" strike="noStrike">
                          <a:solidFill>
                            <a:srgbClr val="000000"/>
                          </a:solidFill>
                          <a:effectLst/>
                          <a:highlight>
                            <a:srgbClr val="B4C6E7"/>
                          </a:highlight>
                          <a:latin typeface="Calibri" panose="020F0502020204030204" pitchFamily="34" charset="0"/>
                        </a:rPr>
                        <a:t>% of Gross</a:t>
                      </a:r>
                    </a:p>
                  </a:txBody>
                  <a:tcPr marL="9525" marR="9525" marT="9525" marB="0" anchor="b"/>
                </a:tc>
                <a:extLst>
                  <a:ext uri="{0D108BD9-81ED-4DB2-BD59-A6C34878D82A}">
                    <a16:rowId xmlns:a16="http://schemas.microsoft.com/office/drawing/2014/main" val="2923880693"/>
                  </a:ext>
                </a:extLst>
              </a:tr>
              <a:tr h="327868">
                <a:tc>
                  <a:txBody>
                    <a:bodyPr/>
                    <a:lstStyle/>
                    <a:p>
                      <a:pPr algn="l" fontAlgn="b"/>
                      <a:r>
                        <a:rPr lang="en-US" sz="1100" b="0" i="0" u="none" strike="noStrike">
                          <a:solidFill>
                            <a:srgbClr val="000000"/>
                          </a:solidFill>
                          <a:effectLst/>
                          <a:highlight>
                            <a:srgbClr val="B4C6E7"/>
                          </a:highlight>
                          <a:latin typeface="Calibri" panose="020F0502020204030204" pitchFamily="34" charset="0"/>
                        </a:rPr>
                        <a:t> </a:t>
                      </a:r>
                    </a:p>
                  </a:txBody>
                  <a:tcPr marL="9525" marR="9525" marT="9525" marB="0" anchor="b"/>
                </a:tc>
                <a:tc>
                  <a:txBody>
                    <a:bodyPr/>
                    <a:lstStyle/>
                    <a:p>
                      <a:pPr algn="l" fontAlgn="b"/>
                      <a:r>
                        <a:rPr lang="en-US" sz="1100" b="1" i="0" u="none" strike="noStrike">
                          <a:solidFill>
                            <a:srgbClr val="000000"/>
                          </a:solidFill>
                          <a:effectLst/>
                          <a:latin typeface="Calibri" panose="020F0502020204030204" pitchFamily="34" charset="0"/>
                        </a:rPr>
                        <a:t>Personnel Expense</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$172,855.00 </a:t>
                      </a:r>
                    </a:p>
                  </a:txBody>
                  <a:tcPr marL="9525" marR="9525" marT="9525" marB="0" anchor="b"/>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42%</a:t>
                      </a:r>
                    </a:p>
                  </a:txBody>
                  <a:tcPr marL="9525" marR="9525" marT="9525" marB="0" anchor="b"/>
                </a:tc>
                <a:extLst>
                  <a:ext uri="{0D108BD9-81ED-4DB2-BD59-A6C34878D82A}">
                    <a16:rowId xmlns:a16="http://schemas.microsoft.com/office/drawing/2014/main" val="1683251745"/>
                  </a:ext>
                </a:extLst>
              </a:tr>
              <a:tr h="327868">
                <a:tc>
                  <a:txBody>
                    <a:bodyPr/>
                    <a:lstStyle/>
                    <a:p>
                      <a:pPr algn="l" fontAlgn="b"/>
                      <a:r>
                        <a:rPr lang="en-US" sz="1100" b="0" i="0" u="none" strike="noStrike">
                          <a:solidFill>
                            <a:srgbClr val="000000"/>
                          </a:solidFill>
                          <a:effectLst/>
                          <a:highlight>
                            <a:srgbClr val="B4C6E7"/>
                          </a:highlight>
                          <a:latin typeface="Calibri" panose="020F0502020204030204" pitchFamily="34" charset="0"/>
                        </a:rPr>
                        <a:t> </a:t>
                      </a:r>
                    </a:p>
                  </a:txBody>
                  <a:tcPr marL="9525" marR="9525" marT="9525" marB="0" anchor="b"/>
                </a:tc>
                <a:tc>
                  <a:txBody>
                    <a:bodyPr/>
                    <a:lstStyle/>
                    <a:p>
                      <a:pPr algn="l" fontAlgn="b"/>
                      <a:r>
                        <a:rPr lang="en-US" sz="1100" b="1" i="0" u="none" strike="noStrike">
                          <a:solidFill>
                            <a:srgbClr val="000000"/>
                          </a:solidFill>
                          <a:effectLst/>
                          <a:latin typeface="Calibri" panose="020F0502020204030204" pitchFamily="34" charset="0"/>
                        </a:rPr>
                        <a:t>Semi-Fixed Expense</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$10,670.00 </a:t>
                      </a:r>
                    </a:p>
                  </a:txBody>
                  <a:tcPr marL="9525" marR="9525" marT="9525" marB="0" anchor="b"/>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2%</a:t>
                      </a:r>
                    </a:p>
                  </a:txBody>
                  <a:tcPr marL="9525" marR="9525" marT="9525" marB="0" anchor="b"/>
                </a:tc>
                <a:extLst>
                  <a:ext uri="{0D108BD9-81ED-4DB2-BD59-A6C34878D82A}">
                    <a16:rowId xmlns:a16="http://schemas.microsoft.com/office/drawing/2014/main" val="2034557509"/>
                  </a:ext>
                </a:extLst>
              </a:tr>
              <a:tr h="277077">
                <a:tc>
                  <a:txBody>
                    <a:bodyPr/>
                    <a:lstStyle/>
                    <a:p>
                      <a:pPr algn="l" fontAlgn="b"/>
                      <a:r>
                        <a:rPr lang="en-US" sz="1100" b="0" i="0" u="none" strike="noStrike">
                          <a:solidFill>
                            <a:srgbClr val="000000"/>
                          </a:solidFill>
                          <a:effectLst/>
                          <a:highlight>
                            <a:srgbClr val="B4C6E7"/>
                          </a:highlight>
                          <a:latin typeface="Calibri" panose="020F0502020204030204" pitchFamily="34" charset="0"/>
                        </a:rPr>
                        <a:t> </a:t>
                      </a:r>
                    </a:p>
                  </a:txBody>
                  <a:tcPr marL="9525" marR="9525" marT="9525" marB="0" anchor="b"/>
                </a:tc>
                <a:tc>
                  <a:txBody>
                    <a:bodyPr/>
                    <a:lstStyle/>
                    <a:p>
                      <a:pPr algn="l" fontAlgn="b"/>
                      <a:r>
                        <a:rPr lang="en-US" sz="1100" b="1" i="0" u="none" strike="noStrike">
                          <a:solidFill>
                            <a:srgbClr val="000000"/>
                          </a:solidFill>
                          <a:effectLst/>
                          <a:latin typeface="Calibri" panose="020F0502020204030204" pitchFamily="34" charset="0"/>
                        </a:rPr>
                        <a:t>Fixed Expense</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$40,014.00 </a:t>
                      </a:r>
                    </a:p>
                  </a:txBody>
                  <a:tcPr marL="9525" marR="9525" marT="9525" marB="0" anchor="b"/>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9%</a:t>
                      </a:r>
                    </a:p>
                  </a:txBody>
                  <a:tcPr marL="9525" marR="9525" marT="9525" marB="0" anchor="b"/>
                </a:tc>
                <a:extLst>
                  <a:ext uri="{0D108BD9-81ED-4DB2-BD59-A6C34878D82A}">
                    <a16:rowId xmlns:a16="http://schemas.microsoft.com/office/drawing/2014/main" val="1713734813"/>
                  </a:ext>
                </a:extLst>
              </a:tr>
              <a:tr h="277077">
                <a:tc>
                  <a:txBody>
                    <a:bodyPr/>
                    <a:lstStyle/>
                    <a:p>
                      <a:pPr algn="l" fontAlgn="b"/>
                      <a:r>
                        <a:rPr lang="en-US" sz="1100" b="0" i="0" u="none" strike="noStrike">
                          <a:solidFill>
                            <a:srgbClr val="000000"/>
                          </a:solidFill>
                          <a:effectLst/>
                          <a:highlight>
                            <a:srgbClr val="B4C6E7"/>
                          </a:highlight>
                          <a:latin typeface="Calibri" panose="020F0502020204030204" pitchFamily="34" charset="0"/>
                        </a:rPr>
                        <a:t> </a:t>
                      </a:r>
                    </a:p>
                  </a:txBody>
                  <a:tcPr marL="9525" marR="9525" marT="9525" marB="0" anchor="b"/>
                </a:tc>
                <a:tc>
                  <a:txBody>
                    <a:bodyPr/>
                    <a:lstStyle/>
                    <a:p>
                      <a:pPr algn="l" fontAlgn="b"/>
                      <a:r>
                        <a:rPr lang="en-US" sz="1100" b="1" i="0" u="none" strike="noStrike">
                          <a:solidFill>
                            <a:srgbClr val="000000"/>
                          </a:solidFill>
                          <a:effectLst/>
                          <a:latin typeface="Calibri" panose="020F0502020204030204" pitchFamily="34" charset="0"/>
                        </a:rPr>
                        <a:t>Dealer's Salary</a:t>
                      </a:r>
                    </a:p>
                  </a:txBody>
                  <a:tcPr marL="9525" marR="9525" marT="9525" marB="0" anchor="b"/>
                </a:tc>
                <a:tc>
                  <a:txBody>
                    <a:bodyPr/>
                    <a:lstStyle/>
                    <a:p>
                      <a:pPr algn="r" fontAlgn="b"/>
                      <a:r>
                        <a:rPr lang="en-US" sz="1100" b="0" i="0" u="none" strike="noStrike">
                          <a:solidFill>
                            <a:srgbClr val="000000"/>
                          </a:solidFill>
                          <a:effectLst/>
                          <a:latin typeface="Calibri" panose="020F0502020204030204" pitchFamily="34" charset="0"/>
                        </a:rPr>
                        <a:t>$18,273.00 </a:t>
                      </a:r>
                    </a:p>
                  </a:txBody>
                  <a:tcPr marL="9525" marR="9525" marT="9525" marB="0" anchor="b"/>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4%</a:t>
                      </a:r>
                    </a:p>
                  </a:txBody>
                  <a:tcPr marL="9525" marR="9525" marT="9525" marB="0" anchor="b"/>
                </a:tc>
                <a:extLst>
                  <a:ext uri="{0D108BD9-81ED-4DB2-BD59-A6C34878D82A}">
                    <a16:rowId xmlns:a16="http://schemas.microsoft.com/office/drawing/2014/main" val="991654529"/>
                  </a:ext>
                </a:extLst>
              </a:tr>
              <a:tr h="277077">
                <a:tc>
                  <a:txBody>
                    <a:bodyPr/>
                    <a:lstStyle/>
                    <a:p>
                      <a:pPr algn="l" fontAlgn="b"/>
                      <a:r>
                        <a:rPr lang="en-US" sz="1100" b="0" i="0" u="none" strike="noStrike">
                          <a:solidFill>
                            <a:srgbClr val="000000"/>
                          </a:solidFill>
                          <a:effectLst/>
                          <a:highlight>
                            <a:srgbClr val="B4C6E7"/>
                          </a:highlight>
                          <a:latin typeface="Calibri" panose="020F0502020204030204" pitchFamily="34" charset="0"/>
                        </a:rPr>
                        <a:t> </a:t>
                      </a:r>
                    </a:p>
                  </a:txBody>
                  <a:tcPr marL="9525" marR="9525" marT="9525" marB="0" anchor="b"/>
                </a:tc>
                <a:tc>
                  <a:txBody>
                    <a:bodyPr/>
                    <a:lstStyle/>
                    <a:p>
                      <a:pPr algn="l" fontAlgn="b"/>
                      <a:r>
                        <a:rPr lang="en-US" sz="1100" b="1" i="0" u="none" strike="noStrike">
                          <a:solidFill>
                            <a:srgbClr val="000000"/>
                          </a:solidFill>
                          <a:effectLst/>
                          <a:latin typeface="Calibri" panose="020F0502020204030204" pitchFamily="34" charset="0"/>
                        </a:rPr>
                        <a:t>Total Expenses</a:t>
                      </a:r>
                    </a:p>
                  </a:txBody>
                  <a:tcPr marL="9525" marR="9525" marT="9525" marB="0" anchor="b"/>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$241,812.00 </a:t>
                      </a:r>
                    </a:p>
                  </a:txBody>
                  <a:tcPr marL="9525" marR="9525" marT="9525" marB="0" anchor="b"/>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53%</a:t>
                      </a:r>
                    </a:p>
                  </a:txBody>
                  <a:tcPr marL="9525" marR="9525" marT="9525" marB="0" anchor="b"/>
                </a:tc>
                <a:extLst>
                  <a:ext uri="{0D108BD9-81ED-4DB2-BD59-A6C34878D82A}">
                    <a16:rowId xmlns:a16="http://schemas.microsoft.com/office/drawing/2014/main" val="2136765796"/>
                  </a:ext>
                </a:extLst>
              </a:tr>
              <a:tr h="277077">
                <a:tc>
                  <a:txBody>
                    <a:bodyPr/>
                    <a:lstStyle/>
                    <a:p>
                      <a:pPr algn="l" fontAlgn="b"/>
                      <a:r>
                        <a:rPr lang="en-US" sz="1100" b="0" i="0" u="none" strike="noStrike">
                          <a:solidFill>
                            <a:srgbClr val="000000"/>
                          </a:solidFill>
                          <a:effectLst/>
                          <a:highlight>
                            <a:srgbClr val="B4C6E7"/>
                          </a:highlight>
                          <a:latin typeface="Calibri" panose="020F0502020204030204" pitchFamily="34" charset="0"/>
                        </a:rPr>
                        <a:t> </a:t>
                      </a:r>
                    </a:p>
                  </a:txBody>
                  <a:tcPr marL="9525" marR="9525" marT="9525" marB="0" anchor="b"/>
                </a:tc>
                <a:tc>
                  <a:txBody>
                    <a:bodyPr/>
                    <a:lstStyle/>
                    <a:p>
                      <a:pPr algn="l" fontAlgn="b"/>
                      <a:r>
                        <a:rPr lang="en-US" sz="1100" b="1" i="0" u="none" strike="noStrike">
                          <a:solidFill>
                            <a:srgbClr val="000000"/>
                          </a:solidFill>
                          <a:effectLst/>
                          <a:latin typeface="Calibri" panose="020F0502020204030204" pitchFamily="34" charset="0"/>
                        </a:rPr>
                        <a:t>Net Profit</a:t>
                      </a:r>
                    </a:p>
                  </a:txBody>
                  <a:tcPr marL="9525" marR="9525" marT="9525" marB="0" anchor="b"/>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$179,770.00 </a:t>
                      </a:r>
                    </a:p>
                  </a:txBody>
                  <a:tcPr marL="9525" marR="9525" marT="9525" marB="0" anchor="b"/>
                </a:tc>
                <a:tc>
                  <a:txBody>
                    <a:bodyPr/>
                    <a:lstStyle/>
                    <a:p>
                      <a:pPr algn="ctr" fontAlgn="b"/>
                      <a:r>
                        <a:rPr lang="en-US" sz="1100" b="0" i="0" u="none" strike="noStrike" dirty="0">
                          <a:solidFill>
                            <a:srgbClr val="000000"/>
                          </a:solidFill>
                          <a:effectLst/>
                          <a:highlight>
                            <a:srgbClr val="FFFF00"/>
                          </a:highlight>
                          <a:latin typeface="Calibri" panose="020F0502020204030204" pitchFamily="34" charset="0"/>
                        </a:rPr>
                        <a:t>39%</a:t>
                      </a:r>
                    </a:p>
                  </a:txBody>
                  <a:tcPr marL="9525" marR="9525" marT="9525" marB="0" anchor="b"/>
                </a:tc>
                <a:extLst>
                  <a:ext uri="{0D108BD9-81ED-4DB2-BD59-A6C34878D82A}">
                    <a16:rowId xmlns:a16="http://schemas.microsoft.com/office/drawing/2014/main" val="4189332986"/>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	* Improve dispatching to techs</a:t>
            </a:r>
          </a:p>
          <a:p>
            <a:pPr marL="0" indent="0">
              <a:buNone/>
            </a:pPr>
            <a:r>
              <a:rPr lang="en-US" sz="1800" b="0" i="0" u="none" strike="noStrike" baseline="0" dirty="0">
                <a:solidFill>
                  <a:srgbClr val="221E1F"/>
                </a:solidFill>
                <a:latin typeface="Calibri" panose="020F0502020204030204" pitchFamily="34" charset="0"/>
              </a:rPr>
              <a:t>	* Decrease downtime for parts and 	authorizations</a:t>
            </a:r>
          </a:p>
          <a:p>
            <a:pPr marL="0" indent="0">
              <a:buNone/>
            </a:pPr>
            <a:r>
              <a:rPr lang="en-US" dirty="0">
                <a:solidFill>
                  <a:srgbClr val="221E1F"/>
                </a:solidFill>
                <a:latin typeface="Calibri" panose="020F0502020204030204" pitchFamily="34" charset="0"/>
              </a:rPr>
              <a:t>	* Decrease customer complaint 	duplication and diagnostic times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dirty="0">
                <a:solidFill>
                  <a:srgbClr val="221E1F"/>
                </a:solidFill>
                <a:latin typeface="Calibri" panose="020F0502020204030204" pitchFamily="34" charset="0"/>
              </a:rPr>
              <a:t>	* Training advisors to code conditions to proper skill 	categories</a:t>
            </a:r>
          </a:p>
          <a:p>
            <a:pPr marL="0" indent="0">
              <a:buNone/>
            </a:pPr>
            <a:r>
              <a:rPr lang="en-US" dirty="0">
                <a:solidFill>
                  <a:srgbClr val="221E1F"/>
                </a:solidFill>
                <a:latin typeface="Calibri" panose="020F0502020204030204" pitchFamily="34" charset="0"/>
              </a:rPr>
              <a:t>	* Work with Parts Dept and advisors to explore all avenues to 	acquire parts and sense of urgency to present customers with 	service requests </a:t>
            </a:r>
          </a:p>
          <a:p>
            <a:pPr marL="0" indent="0">
              <a:buNone/>
            </a:pPr>
            <a:r>
              <a:rPr lang="en-US" dirty="0">
                <a:solidFill>
                  <a:srgbClr val="221E1F"/>
                </a:solidFill>
                <a:latin typeface="Calibri" panose="020F0502020204030204" pitchFamily="34" charset="0"/>
              </a:rPr>
              <a:t>	* Train advisors to et accurate and detailed complaints from 	customers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14" name="Picture 13">
            <a:extLst>
              <a:ext uri="{FF2B5EF4-FFF2-40B4-BE49-F238E27FC236}">
                <a16:creationId xmlns:a16="http://schemas.microsoft.com/office/drawing/2014/main" id="{3BE617DC-8489-0C16-B01C-36D9727B7308}"/>
              </a:ext>
            </a:extLst>
          </p:cNvPr>
          <p:cNvPicPr>
            <a:picLocks noChangeAspect="1"/>
          </p:cNvPicPr>
          <p:nvPr/>
        </p:nvPicPr>
        <p:blipFill>
          <a:blip r:embed="rId2"/>
          <a:stretch>
            <a:fillRect/>
          </a:stretch>
        </p:blipFill>
        <p:spPr>
          <a:xfrm>
            <a:off x="4840448" y="1101026"/>
            <a:ext cx="6350466" cy="4410075"/>
          </a:xfrm>
          <a:prstGeom prst="rect">
            <a:avLst/>
          </a:prstGeom>
        </p:spPr>
      </p:pic>
      <p:sp>
        <p:nvSpPr>
          <p:cNvPr id="16" name="Content Placeholder 15">
            <a:extLst>
              <a:ext uri="{FF2B5EF4-FFF2-40B4-BE49-F238E27FC236}">
                <a16:creationId xmlns:a16="http://schemas.microsoft.com/office/drawing/2014/main" id="{9C436344-7CFA-D07C-B44C-9DB07FFBD4D1}"/>
              </a:ext>
            </a:extLst>
          </p:cNvPr>
          <p:cNvSpPr>
            <a:spLocks noGrp="1"/>
          </p:cNvSpPr>
          <p:nvPr>
            <p:ph sz="half" idx="2"/>
          </p:nvPr>
        </p:nvSpPr>
        <p:spPr>
          <a:xfrm>
            <a:off x="11190914" y="4429387"/>
            <a:ext cx="233828" cy="211013"/>
          </a:xfrm>
        </p:spPr>
        <p:txBody>
          <a:bodyPr>
            <a:normAutofit fontScale="47500" lnSpcReduction="20000"/>
          </a:bodyPr>
          <a:lstStyle/>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sz="1800" b="0" i="0" u="none" strike="noStrike" baseline="0" dirty="0">
                <a:solidFill>
                  <a:srgbClr val="221E1F"/>
                </a:solidFill>
                <a:latin typeface="Calibri" panose="020F0502020204030204" pitchFamily="34" charset="0"/>
              </a:rPr>
              <a:t>	* Increase tech count to fill empty 	bays</a:t>
            </a: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dirty="0">
                <a:solidFill>
                  <a:srgbClr val="221E1F"/>
                </a:solidFill>
                <a:latin typeface="Calibri" panose="020F0502020204030204" pitchFamily="34" charset="0"/>
              </a:rPr>
              <a:t>	* Actively recruiting technicians 	through local tech schools and online 	ads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graphicFrame>
        <p:nvGraphicFramePr>
          <p:cNvPr id="7" name="Content Placeholder 6">
            <a:extLst>
              <a:ext uri="{FF2B5EF4-FFF2-40B4-BE49-F238E27FC236}">
                <a16:creationId xmlns:a16="http://schemas.microsoft.com/office/drawing/2014/main" id="{88EA3478-5132-D233-C147-50D99F23F016}"/>
              </a:ext>
            </a:extLst>
          </p:cNvPr>
          <p:cNvGraphicFramePr>
            <a:graphicFrameLocks noGrp="1"/>
          </p:cNvGraphicFramePr>
          <p:nvPr>
            <p:ph sz="half" idx="2"/>
            <p:extLst>
              <p:ext uri="{D42A27DB-BD31-4B8C-83A1-F6EECF244321}">
                <p14:modId xmlns:p14="http://schemas.microsoft.com/office/powerpoint/2010/main" val="3435927370"/>
              </p:ext>
            </p:extLst>
          </p:nvPr>
        </p:nvGraphicFramePr>
        <p:xfrm>
          <a:off x="5274508" y="1909851"/>
          <a:ext cx="3227454" cy="3887269"/>
        </p:xfrm>
        <a:graphic>
          <a:graphicData uri="http://schemas.openxmlformats.org/drawingml/2006/table">
            <a:tbl>
              <a:tblPr/>
              <a:tblGrid>
                <a:gridCol w="248701">
                  <a:extLst>
                    <a:ext uri="{9D8B030D-6E8A-4147-A177-3AD203B41FA5}">
                      <a16:colId xmlns:a16="http://schemas.microsoft.com/office/drawing/2014/main" val="930287579"/>
                    </a:ext>
                  </a:extLst>
                </a:gridCol>
                <a:gridCol w="1008932">
                  <a:extLst>
                    <a:ext uri="{9D8B030D-6E8A-4147-A177-3AD203B41FA5}">
                      <a16:colId xmlns:a16="http://schemas.microsoft.com/office/drawing/2014/main" val="3622536305"/>
                    </a:ext>
                  </a:extLst>
                </a:gridCol>
                <a:gridCol w="712188">
                  <a:extLst>
                    <a:ext uri="{9D8B030D-6E8A-4147-A177-3AD203B41FA5}">
                      <a16:colId xmlns:a16="http://schemas.microsoft.com/office/drawing/2014/main" val="2789229852"/>
                    </a:ext>
                  </a:extLst>
                </a:gridCol>
                <a:gridCol w="1008932">
                  <a:extLst>
                    <a:ext uri="{9D8B030D-6E8A-4147-A177-3AD203B41FA5}">
                      <a16:colId xmlns:a16="http://schemas.microsoft.com/office/drawing/2014/main" val="2225777149"/>
                    </a:ext>
                  </a:extLst>
                </a:gridCol>
                <a:gridCol w="248701">
                  <a:extLst>
                    <a:ext uri="{9D8B030D-6E8A-4147-A177-3AD203B41FA5}">
                      <a16:colId xmlns:a16="http://schemas.microsoft.com/office/drawing/2014/main" val="2488614000"/>
                    </a:ext>
                  </a:extLst>
                </a:gridCol>
              </a:tblGrid>
              <a:tr h="169866">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ctr"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1018412975"/>
                  </a:ext>
                </a:extLst>
              </a:tr>
              <a:tr h="388993">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r>
                        <a:rPr lang="en-US" sz="1200" b="1" i="0" u="none" strike="noStrike">
                          <a:solidFill>
                            <a:srgbClr val="000000"/>
                          </a:solidFill>
                          <a:effectLst/>
                          <a:latin typeface="Calibri" panose="020F0502020204030204" pitchFamily="34" charset="0"/>
                        </a:rPr>
                        <a:t>Facility Potential</a:t>
                      </a:r>
                    </a:p>
                  </a:txBody>
                  <a:tcPr marL="8493" marR="8493" marT="8493" marB="0" anchor="b">
                    <a:lnL>
                      <a:noFill/>
                    </a:lnL>
                    <a:lnR>
                      <a:noFill/>
                    </a:lnR>
                    <a:lnT>
                      <a:noFill/>
                    </a:lnT>
                    <a:lnB>
                      <a:noFill/>
                    </a:lnB>
                    <a:noFill/>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3616742052"/>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544613050"/>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latin typeface="Calibri" panose="020F0502020204030204" pitchFamily="34" charset="0"/>
                        </a:rPr>
                        <a:t>Number of Bays</a:t>
                      </a: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1000" b="0" i="0" u="none" strike="noStrike">
                          <a:solidFill>
                            <a:srgbClr val="000000"/>
                          </a:solidFill>
                          <a:effectLst/>
                          <a:latin typeface="Calibri" panose="020F0502020204030204" pitchFamily="34" charset="0"/>
                        </a:rPr>
                        <a:t>57</a:t>
                      </a:r>
                    </a:p>
                  </a:txBody>
                  <a:tcPr marL="8493" marR="8493" marT="849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w="12700" cap="flat" cmpd="sng" algn="ctr">
                      <a:solidFill>
                        <a:srgbClr val="000000"/>
                      </a:solidFill>
                      <a:prstDash val="solid"/>
                      <a:round/>
                      <a:headEnd type="none" w="med" len="med"/>
                      <a:tailEnd type="none" w="med" len="med"/>
                    </a:lnL>
                    <a:lnR>
                      <a:noFill/>
                    </a:lnR>
                    <a:lnT>
                      <a:noFill/>
                    </a:lnT>
                    <a:lnB>
                      <a:noFill/>
                    </a:lnB>
                    <a:solidFill>
                      <a:srgbClr val="8EA9DB"/>
                    </a:solidFill>
                  </a:tcPr>
                </a:tc>
                <a:extLst>
                  <a:ext uri="{0D108BD9-81ED-4DB2-BD59-A6C34878D82A}">
                    <a16:rowId xmlns:a16="http://schemas.microsoft.com/office/drawing/2014/main" val="3397867151"/>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r>
                        <a:rPr lang="en-US" sz="1000" b="0" i="0" u="none" strike="noStrike">
                          <a:solidFill>
                            <a:srgbClr val="000000"/>
                          </a:solidFill>
                          <a:effectLst/>
                          <a:latin typeface="Calibri" panose="020F0502020204030204" pitchFamily="34" charset="0"/>
                        </a:rPr>
                        <a:t>x</a:t>
                      </a:r>
                    </a:p>
                  </a:txBody>
                  <a:tcPr marL="8493" marR="8493" marT="849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165522712"/>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latin typeface="Calibri" panose="020F0502020204030204" pitchFamily="34" charset="0"/>
                        </a:rPr>
                        <a:t>Number of Days</a:t>
                      </a: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1000" b="0" i="0" u="none" strike="noStrike">
                          <a:solidFill>
                            <a:srgbClr val="000000"/>
                          </a:solidFill>
                          <a:effectLst/>
                          <a:latin typeface="Calibri" panose="020F0502020204030204" pitchFamily="34" charset="0"/>
                        </a:rPr>
                        <a:t>22</a:t>
                      </a:r>
                    </a:p>
                  </a:txBody>
                  <a:tcPr marL="8493" marR="8493" marT="849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w="12700" cap="flat" cmpd="sng" algn="ctr">
                      <a:solidFill>
                        <a:srgbClr val="000000"/>
                      </a:solidFill>
                      <a:prstDash val="solid"/>
                      <a:round/>
                      <a:headEnd type="none" w="med" len="med"/>
                      <a:tailEnd type="none" w="med" len="med"/>
                    </a:lnL>
                    <a:lnR>
                      <a:noFill/>
                    </a:lnR>
                    <a:lnT>
                      <a:noFill/>
                    </a:lnT>
                    <a:lnB>
                      <a:noFill/>
                    </a:lnB>
                    <a:solidFill>
                      <a:srgbClr val="8EA9DB"/>
                    </a:solidFill>
                  </a:tcPr>
                </a:tc>
                <a:extLst>
                  <a:ext uri="{0D108BD9-81ED-4DB2-BD59-A6C34878D82A}">
                    <a16:rowId xmlns:a16="http://schemas.microsoft.com/office/drawing/2014/main" val="1860099987"/>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r>
                        <a:rPr lang="en-US" sz="1000" b="0" i="0" u="none" strike="noStrike">
                          <a:solidFill>
                            <a:srgbClr val="000000"/>
                          </a:solidFill>
                          <a:effectLst/>
                          <a:latin typeface="Calibri" panose="020F0502020204030204" pitchFamily="34" charset="0"/>
                        </a:rPr>
                        <a:t>x</a:t>
                      </a:r>
                    </a:p>
                  </a:txBody>
                  <a:tcPr marL="8493" marR="8493" marT="849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3702633264"/>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latin typeface="Calibri" panose="020F0502020204030204" pitchFamily="34" charset="0"/>
                        </a:rPr>
                        <a:t>Number of Hours</a:t>
                      </a: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1000" b="0" i="0" u="none" strike="noStrike">
                          <a:solidFill>
                            <a:srgbClr val="000000"/>
                          </a:solidFill>
                          <a:effectLst/>
                          <a:latin typeface="Calibri" panose="020F0502020204030204" pitchFamily="34" charset="0"/>
                        </a:rPr>
                        <a:t>8</a:t>
                      </a:r>
                    </a:p>
                  </a:txBody>
                  <a:tcPr marL="8493" marR="8493" marT="849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w="12700" cap="flat" cmpd="sng" algn="ctr">
                      <a:solidFill>
                        <a:srgbClr val="000000"/>
                      </a:solidFill>
                      <a:prstDash val="solid"/>
                      <a:round/>
                      <a:headEnd type="none" w="med" len="med"/>
                      <a:tailEnd type="none" w="med" len="med"/>
                    </a:lnL>
                    <a:lnR>
                      <a:noFill/>
                    </a:lnR>
                    <a:lnT>
                      <a:noFill/>
                    </a:lnT>
                    <a:lnB>
                      <a:noFill/>
                    </a:lnB>
                    <a:solidFill>
                      <a:srgbClr val="8EA9DB"/>
                    </a:solidFill>
                  </a:tcPr>
                </a:tc>
                <a:extLst>
                  <a:ext uri="{0D108BD9-81ED-4DB2-BD59-A6C34878D82A}">
                    <a16:rowId xmlns:a16="http://schemas.microsoft.com/office/drawing/2014/main" val="176595126"/>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r>
                        <a:rPr lang="en-US" sz="1000" b="0" i="0" u="none" strike="noStrike">
                          <a:solidFill>
                            <a:srgbClr val="000000"/>
                          </a:solidFill>
                          <a:effectLst/>
                          <a:latin typeface="Calibri" panose="020F0502020204030204" pitchFamily="34" charset="0"/>
                        </a:rPr>
                        <a:t>x</a:t>
                      </a:r>
                    </a:p>
                  </a:txBody>
                  <a:tcPr marL="8493" marR="8493" marT="849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3505536603"/>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latin typeface="Calibri" panose="020F0502020204030204" pitchFamily="34" charset="0"/>
                        </a:rPr>
                        <a:t>ELR</a:t>
                      </a:r>
                    </a:p>
                  </a:txBody>
                  <a:tcPr marL="8493" marR="8493" marT="8493" marB="0" anchor="b">
                    <a:lnL>
                      <a:noFill/>
                    </a:lnL>
                    <a:lnR>
                      <a:noFill/>
                    </a:lnR>
                    <a:lnT>
                      <a:noFill/>
                    </a:lnT>
                    <a:lnB>
                      <a:noFill/>
                    </a:lnB>
                    <a:noFill/>
                  </a:tcPr>
                </a:tc>
                <a:tc>
                  <a:txBody>
                    <a:bodyPr/>
                    <a:lstStyle/>
                    <a:p>
                      <a:pPr algn="l" fontAlgn="b"/>
                      <a:endParaRPr lang="en-US" sz="1000" b="0" i="0" u="none" strike="noStrike" dirty="0">
                        <a:solidFill>
                          <a:srgbClr val="000000"/>
                        </a:solidFill>
                        <a:effectLst/>
                        <a:latin typeface="Calibri" panose="020F0502020204030204" pitchFamily="34" charset="0"/>
                      </a:endParaRPr>
                    </a:p>
                  </a:txBody>
                  <a:tcPr marL="8493" marR="8493" marT="8493"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1000" b="0" i="0" u="none" strike="noStrike">
                          <a:solidFill>
                            <a:srgbClr val="000000"/>
                          </a:solidFill>
                          <a:effectLst/>
                          <a:highlight>
                            <a:srgbClr val="FFFF00"/>
                          </a:highlight>
                          <a:latin typeface="Calibri" panose="020F0502020204030204" pitchFamily="34" charset="0"/>
                        </a:rPr>
                        <a:t>$139.94 </a:t>
                      </a:r>
                    </a:p>
                  </a:txBody>
                  <a:tcPr marL="8493" marR="8493" marT="849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w="12700" cap="flat" cmpd="sng" algn="ctr">
                      <a:solidFill>
                        <a:srgbClr val="000000"/>
                      </a:solidFill>
                      <a:prstDash val="solid"/>
                      <a:round/>
                      <a:headEnd type="none" w="med" len="med"/>
                      <a:tailEnd type="none" w="med" len="med"/>
                    </a:lnL>
                    <a:lnR>
                      <a:noFill/>
                    </a:lnR>
                    <a:lnT>
                      <a:noFill/>
                    </a:lnT>
                    <a:lnB>
                      <a:noFill/>
                    </a:lnB>
                    <a:solidFill>
                      <a:srgbClr val="8EA9DB"/>
                    </a:solidFill>
                  </a:tcPr>
                </a:tc>
                <a:extLst>
                  <a:ext uri="{0D108BD9-81ED-4DB2-BD59-A6C34878D82A}">
                    <a16:rowId xmlns:a16="http://schemas.microsoft.com/office/drawing/2014/main" val="3382467947"/>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642814681"/>
                  </a:ext>
                </a:extLst>
              </a:tr>
              <a:tr h="178359">
                <a:tc>
                  <a:txBody>
                    <a:bodyPr/>
                    <a:lstStyle/>
                    <a:p>
                      <a:pPr algn="ctr"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ctr" fontAlgn="b"/>
                      <a:r>
                        <a:rPr lang="en-US" sz="1000" b="0" i="0" u="none" strike="noStrike">
                          <a:solidFill>
                            <a:srgbClr val="000000"/>
                          </a:solidFill>
                          <a:effectLst/>
                          <a:latin typeface="Calibri" panose="020F0502020204030204" pitchFamily="34" charset="0"/>
                        </a:rPr>
                        <a:t>Facility Potential</a:t>
                      </a:r>
                    </a:p>
                  </a:txBody>
                  <a:tcPr marL="8493" marR="8493" marT="8493" marB="0" anchor="b">
                    <a:lnL>
                      <a:noFill/>
                    </a:lnL>
                    <a:lnR>
                      <a:noFill/>
                    </a:lnR>
                    <a:lnT>
                      <a:noFill/>
                    </a:lnT>
                    <a:lnB>
                      <a:noFill/>
                    </a:lnB>
                    <a:noFill/>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1000" b="0" i="0" u="none" strike="noStrike">
                          <a:solidFill>
                            <a:srgbClr val="000000"/>
                          </a:solidFill>
                          <a:effectLst/>
                          <a:highlight>
                            <a:srgbClr val="FFFF00"/>
                          </a:highlight>
                          <a:latin typeface="Calibri" panose="020F0502020204030204" pitchFamily="34" charset="0"/>
                        </a:rPr>
                        <a:t>$2,881,644.48 </a:t>
                      </a:r>
                    </a:p>
                  </a:txBody>
                  <a:tcPr marL="8493" marR="8493" marT="849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w="12700" cap="flat" cmpd="sng" algn="ctr">
                      <a:solidFill>
                        <a:srgbClr val="000000"/>
                      </a:solidFill>
                      <a:prstDash val="solid"/>
                      <a:round/>
                      <a:headEnd type="none" w="med" len="med"/>
                      <a:tailEnd type="none" w="med" len="med"/>
                    </a:lnL>
                    <a:lnR>
                      <a:noFill/>
                    </a:lnR>
                    <a:lnT>
                      <a:noFill/>
                    </a:lnT>
                    <a:lnB>
                      <a:noFill/>
                    </a:lnB>
                    <a:solidFill>
                      <a:srgbClr val="8EA9DB"/>
                    </a:solidFill>
                  </a:tcPr>
                </a:tc>
                <a:extLst>
                  <a:ext uri="{0D108BD9-81ED-4DB2-BD59-A6C34878D82A}">
                    <a16:rowId xmlns:a16="http://schemas.microsoft.com/office/drawing/2014/main" val="2148467171"/>
                  </a:ext>
                </a:extLst>
              </a:tr>
              <a:tr h="169866">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2136212236"/>
                  </a:ext>
                </a:extLst>
              </a:tr>
              <a:tr h="169866">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3704747465"/>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r>
                        <a:rPr lang="en-US" sz="1000" b="0" i="0" u="none" strike="noStrike">
                          <a:solidFill>
                            <a:srgbClr val="000000"/>
                          </a:solidFill>
                          <a:effectLst/>
                          <a:latin typeface="Calibri" panose="020F0502020204030204" pitchFamily="34" charset="0"/>
                        </a:rPr>
                        <a:t>Facility Utilization</a:t>
                      </a:r>
                    </a:p>
                  </a:txBody>
                  <a:tcPr marL="8493" marR="8493" marT="849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3017375090"/>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latin typeface="Calibri" panose="020F0502020204030204" pitchFamily="34" charset="0"/>
                        </a:rPr>
                        <a:t>Total Labor Sales</a:t>
                      </a: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1000" b="0" i="0" u="none" strike="noStrike">
                          <a:solidFill>
                            <a:srgbClr val="000000"/>
                          </a:solidFill>
                          <a:effectLst/>
                          <a:highlight>
                            <a:srgbClr val="FFFF00"/>
                          </a:highlight>
                          <a:latin typeface="Calibri" panose="020F0502020204030204" pitchFamily="34" charset="0"/>
                        </a:rPr>
                        <a:t>$576,921.49 </a:t>
                      </a:r>
                    </a:p>
                  </a:txBody>
                  <a:tcPr marL="8493" marR="8493" marT="849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w="12700" cap="flat" cmpd="sng" algn="ctr">
                      <a:solidFill>
                        <a:srgbClr val="000000"/>
                      </a:solidFill>
                      <a:prstDash val="solid"/>
                      <a:round/>
                      <a:headEnd type="none" w="med" len="med"/>
                      <a:tailEnd type="none" w="med" len="med"/>
                    </a:lnL>
                    <a:lnR>
                      <a:noFill/>
                    </a:lnR>
                    <a:lnT>
                      <a:noFill/>
                    </a:lnT>
                    <a:lnB>
                      <a:noFill/>
                    </a:lnB>
                    <a:solidFill>
                      <a:srgbClr val="8EA9DB"/>
                    </a:solidFill>
                  </a:tcPr>
                </a:tc>
                <a:extLst>
                  <a:ext uri="{0D108BD9-81ED-4DB2-BD59-A6C34878D82A}">
                    <a16:rowId xmlns:a16="http://schemas.microsoft.com/office/drawing/2014/main" val="421124579"/>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493" marR="8493" marT="849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362144521"/>
                  </a:ext>
                </a:extLst>
              </a:tr>
              <a:tr h="178359">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latin typeface="Calibri" panose="020F0502020204030204" pitchFamily="34" charset="0"/>
                        </a:rPr>
                        <a:t>Facility Potential</a:t>
                      </a: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1000" b="0" i="0" u="none" strike="noStrike">
                          <a:solidFill>
                            <a:srgbClr val="000000"/>
                          </a:solidFill>
                          <a:effectLst/>
                          <a:highlight>
                            <a:srgbClr val="FFFF00"/>
                          </a:highlight>
                          <a:latin typeface="Calibri" panose="020F0502020204030204" pitchFamily="34" charset="0"/>
                        </a:rPr>
                        <a:t>$2,881,644.48 </a:t>
                      </a:r>
                    </a:p>
                  </a:txBody>
                  <a:tcPr marL="8493" marR="8493" marT="849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w="12700" cap="flat" cmpd="sng" algn="ctr">
                      <a:solidFill>
                        <a:srgbClr val="000000"/>
                      </a:solidFill>
                      <a:prstDash val="solid"/>
                      <a:round/>
                      <a:headEnd type="none" w="med" len="med"/>
                      <a:tailEnd type="none" w="med" len="med"/>
                    </a:lnL>
                    <a:lnR>
                      <a:noFill/>
                    </a:lnR>
                    <a:lnT>
                      <a:noFill/>
                    </a:lnT>
                    <a:lnB>
                      <a:noFill/>
                    </a:lnB>
                    <a:solidFill>
                      <a:srgbClr val="8EA9DB"/>
                    </a:solidFill>
                  </a:tcPr>
                </a:tc>
                <a:extLst>
                  <a:ext uri="{0D108BD9-81ED-4DB2-BD59-A6C34878D82A}">
                    <a16:rowId xmlns:a16="http://schemas.microsoft.com/office/drawing/2014/main" val="2799178437"/>
                  </a:ext>
                </a:extLst>
              </a:tr>
              <a:tr h="157975">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a:noFill/>
                    </a:lnR>
                    <a:lnT>
                      <a:noFill/>
                    </a:lnT>
                    <a:lnB>
                      <a:noFill/>
                    </a:lnB>
                    <a:noFill/>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8493" marR="8493" marT="849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3263838360"/>
                  </a:ext>
                </a:extLst>
              </a:tr>
              <a:tr h="157975">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latin typeface="Calibri" panose="020F0502020204030204" pitchFamily="34" charset="0"/>
                        </a:rPr>
                        <a:t>Facility Utilization</a:t>
                      </a:r>
                    </a:p>
                  </a:txBody>
                  <a:tcPr marL="8493" marR="8493" marT="849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93" marR="8493" marT="8493"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1000" b="0" i="0" u="none" strike="noStrike">
                          <a:solidFill>
                            <a:srgbClr val="000000"/>
                          </a:solidFill>
                          <a:effectLst/>
                          <a:highlight>
                            <a:srgbClr val="FFFF00"/>
                          </a:highlight>
                          <a:latin typeface="Calibri" panose="020F0502020204030204" pitchFamily="34" charset="0"/>
                        </a:rPr>
                        <a:t>20.02%</a:t>
                      </a:r>
                    </a:p>
                  </a:txBody>
                  <a:tcPr marL="8493" marR="8493" marT="849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w="12700" cap="flat" cmpd="sng" algn="ctr">
                      <a:solidFill>
                        <a:srgbClr val="000000"/>
                      </a:solidFill>
                      <a:prstDash val="solid"/>
                      <a:round/>
                      <a:headEnd type="none" w="med" len="med"/>
                      <a:tailEnd type="none" w="med" len="med"/>
                    </a:lnL>
                    <a:lnR>
                      <a:noFill/>
                    </a:lnR>
                    <a:lnT>
                      <a:noFill/>
                    </a:lnT>
                    <a:lnB>
                      <a:noFill/>
                    </a:lnB>
                    <a:solidFill>
                      <a:srgbClr val="8EA9DB"/>
                    </a:solidFill>
                  </a:tcPr>
                </a:tc>
                <a:extLst>
                  <a:ext uri="{0D108BD9-81ED-4DB2-BD59-A6C34878D82A}">
                    <a16:rowId xmlns:a16="http://schemas.microsoft.com/office/drawing/2014/main" val="643285505"/>
                  </a:ext>
                </a:extLst>
              </a:tr>
              <a:tr h="169866">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l"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tc>
                  <a:txBody>
                    <a:bodyPr/>
                    <a:lstStyle/>
                    <a:p>
                      <a:pPr algn="ctr" fontAlgn="b"/>
                      <a:r>
                        <a:rPr lang="en-US" sz="1000" b="0" i="0" u="none" strike="noStrike">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w="12700" cap="flat" cmpd="sng" algn="ctr">
                      <a:solidFill>
                        <a:srgbClr val="000000"/>
                      </a:solidFill>
                      <a:prstDash val="solid"/>
                      <a:round/>
                      <a:headEnd type="none" w="med" len="med"/>
                      <a:tailEnd type="none" w="med" len="med"/>
                    </a:lnT>
                    <a:lnB>
                      <a:noFill/>
                    </a:lnB>
                    <a:solidFill>
                      <a:srgbClr val="8EA9DB"/>
                    </a:solidFill>
                  </a:tcPr>
                </a:tc>
                <a:tc>
                  <a:txBody>
                    <a:bodyPr/>
                    <a:lstStyle/>
                    <a:p>
                      <a:pPr algn="l" fontAlgn="b"/>
                      <a:r>
                        <a:rPr lang="en-US" sz="1000" b="0" i="0" u="none" strike="noStrike" dirty="0">
                          <a:solidFill>
                            <a:srgbClr val="000000"/>
                          </a:solidFill>
                          <a:effectLst/>
                          <a:highlight>
                            <a:srgbClr val="8EA9DB"/>
                          </a:highlight>
                          <a:latin typeface="Calibri" panose="020F0502020204030204" pitchFamily="34" charset="0"/>
                        </a:rPr>
                        <a:t> </a:t>
                      </a:r>
                    </a:p>
                  </a:txBody>
                  <a:tcPr marL="8493" marR="8493" marT="8493" marB="0" anchor="b">
                    <a:lnL>
                      <a:noFill/>
                    </a:lnL>
                    <a:lnR>
                      <a:noFill/>
                    </a:lnR>
                    <a:lnT>
                      <a:noFill/>
                    </a:lnT>
                    <a:lnB>
                      <a:noFill/>
                    </a:lnB>
                    <a:solidFill>
                      <a:srgbClr val="8EA9DB"/>
                    </a:solidFill>
                  </a:tcPr>
                </a:tc>
                <a:extLst>
                  <a:ext uri="{0D108BD9-81ED-4DB2-BD59-A6C34878D82A}">
                    <a16:rowId xmlns:a16="http://schemas.microsoft.com/office/drawing/2014/main" val="564771400"/>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t>Details from discussions that you had with the service manager about your repair order analysis.</a:t>
            </a:r>
          </a:p>
          <a:p>
            <a:pPr marL="0" indent="0">
              <a:buNone/>
            </a:pPr>
            <a:r>
              <a:rPr lang="en-US" dirty="0"/>
              <a:t>	* Recent service management 	change. Current goals set at CP 	ELR $138.58; CP </a:t>
            </a:r>
            <a:r>
              <a:rPr lang="en-US" dirty="0" err="1"/>
              <a:t>Hrs</a:t>
            </a:r>
            <a:r>
              <a:rPr lang="en-US" dirty="0"/>
              <a:t>/RO 2.3</a:t>
            </a:r>
          </a:p>
          <a:p>
            <a:pPr marL="0" indent="0">
              <a:buNone/>
            </a:pPr>
            <a:r>
              <a:rPr lang="en-US" dirty="0"/>
              <a:t>	* Training techs on making proper 	recommendations on MPI’s</a:t>
            </a:r>
          </a:p>
          <a:p>
            <a:pPr marL="0" indent="0">
              <a:buNone/>
            </a:pPr>
            <a:r>
              <a:rPr lang="en-US" dirty="0"/>
              <a:t>	* Recently installed maintenance 	menu program.</a:t>
            </a:r>
          </a:p>
          <a:p>
            <a:pPr marL="0" indent="0">
              <a:buNone/>
            </a:pPr>
            <a:r>
              <a:rPr lang="en-US" dirty="0"/>
              <a:t>	* Training advisors on presenting 	recommendations and over 	coming objections</a:t>
            </a:r>
          </a:p>
        </p:txBody>
      </p:sp>
      <p:graphicFrame>
        <p:nvGraphicFramePr>
          <p:cNvPr id="7" name="Content Placeholder 6">
            <a:extLst>
              <a:ext uri="{FF2B5EF4-FFF2-40B4-BE49-F238E27FC236}">
                <a16:creationId xmlns:a16="http://schemas.microsoft.com/office/drawing/2014/main" id="{FA7AA218-1A6B-C272-DD82-1B2A5B4BA942}"/>
              </a:ext>
            </a:extLst>
          </p:cNvPr>
          <p:cNvGraphicFramePr>
            <a:graphicFrameLocks noGrp="1"/>
          </p:cNvGraphicFramePr>
          <p:nvPr>
            <p:ph sz="half" idx="2"/>
          </p:nvPr>
        </p:nvGraphicFramePr>
        <p:xfrm>
          <a:off x="5260563" y="2042925"/>
          <a:ext cx="3842574" cy="4116763"/>
        </p:xfrm>
        <a:graphic>
          <a:graphicData uri="http://schemas.openxmlformats.org/drawingml/2006/table">
            <a:tbl>
              <a:tblPr/>
              <a:tblGrid>
                <a:gridCol w="792463">
                  <a:extLst>
                    <a:ext uri="{9D8B030D-6E8A-4147-A177-3AD203B41FA5}">
                      <a16:colId xmlns:a16="http://schemas.microsoft.com/office/drawing/2014/main" val="1977218135"/>
                    </a:ext>
                  </a:extLst>
                </a:gridCol>
                <a:gridCol w="620473">
                  <a:extLst>
                    <a:ext uri="{9D8B030D-6E8A-4147-A177-3AD203B41FA5}">
                      <a16:colId xmlns:a16="http://schemas.microsoft.com/office/drawing/2014/main" val="3332226550"/>
                    </a:ext>
                  </a:extLst>
                </a:gridCol>
                <a:gridCol w="124094">
                  <a:extLst>
                    <a:ext uri="{9D8B030D-6E8A-4147-A177-3AD203B41FA5}">
                      <a16:colId xmlns:a16="http://schemas.microsoft.com/office/drawing/2014/main" val="2022216937"/>
                    </a:ext>
                  </a:extLst>
                </a:gridCol>
                <a:gridCol w="836005">
                  <a:extLst>
                    <a:ext uri="{9D8B030D-6E8A-4147-A177-3AD203B41FA5}">
                      <a16:colId xmlns:a16="http://schemas.microsoft.com/office/drawing/2014/main" val="2732896120"/>
                    </a:ext>
                  </a:extLst>
                </a:gridCol>
                <a:gridCol w="124094">
                  <a:extLst>
                    <a:ext uri="{9D8B030D-6E8A-4147-A177-3AD203B41FA5}">
                      <a16:colId xmlns:a16="http://schemas.microsoft.com/office/drawing/2014/main" val="3363039498"/>
                    </a:ext>
                  </a:extLst>
                </a:gridCol>
                <a:gridCol w="463721">
                  <a:extLst>
                    <a:ext uri="{9D8B030D-6E8A-4147-A177-3AD203B41FA5}">
                      <a16:colId xmlns:a16="http://schemas.microsoft.com/office/drawing/2014/main" val="103433432"/>
                    </a:ext>
                  </a:extLst>
                </a:gridCol>
                <a:gridCol w="881724">
                  <a:extLst>
                    <a:ext uri="{9D8B030D-6E8A-4147-A177-3AD203B41FA5}">
                      <a16:colId xmlns:a16="http://schemas.microsoft.com/office/drawing/2014/main" val="3163682344"/>
                    </a:ext>
                  </a:extLst>
                </a:gridCol>
              </a:tblGrid>
              <a:tr h="130997">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3202621973"/>
                  </a:ext>
                </a:extLst>
              </a:tr>
              <a:tr h="593416">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w="12700" cap="flat" cmpd="sng" algn="ctr">
                      <a:solidFill>
                        <a:srgbClr val="000000"/>
                      </a:solidFill>
                      <a:prstDash val="solid"/>
                      <a:round/>
                      <a:headEnd type="none" w="med" len="med"/>
                      <a:tailEnd type="none" w="med" len="med"/>
                    </a:lnL>
                    <a:lnR>
                      <a:noFill/>
                    </a:lnR>
                    <a:lnT>
                      <a:noFill/>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a:noFill/>
                    </a:lnB>
                    <a:solidFill>
                      <a:srgbClr val="D9D9D9"/>
                    </a:solidFill>
                  </a:tcPr>
                </a:tc>
                <a:tc>
                  <a:txBody>
                    <a:bodyPr/>
                    <a:lstStyle/>
                    <a:p>
                      <a:pPr algn="ctr" fontAlgn="b"/>
                      <a:r>
                        <a:rPr lang="en-US" sz="1000" b="1" i="0" u="none" strike="noStrike">
                          <a:solidFill>
                            <a:srgbClr val="000000"/>
                          </a:solidFill>
                          <a:effectLst/>
                          <a:highlight>
                            <a:srgbClr val="D9D9D9"/>
                          </a:highlight>
                          <a:latin typeface="Calibri" panose="020F0502020204030204" pitchFamily="34" charset="0"/>
                        </a:rPr>
                        <a:t>Repair Order Analysis Summary Report</a:t>
                      </a:r>
                    </a:p>
                  </a:txBody>
                  <a:tcPr marL="6550" marR="6550" marT="6550" marB="0" anchor="b">
                    <a:lnL>
                      <a:noFill/>
                    </a:lnL>
                    <a:lnR>
                      <a:noFill/>
                    </a:lnR>
                    <a:lnT>
                      <a:noFill/>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a:noFill/>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w="12700" cap="flat" cmpd="sng" algn="ctr">
                      <a:solidFill>
                        <a:srgbClr val="000000"/>
                      </a:solidFill>
                      <a:prstDash val="solid"/>
                      <a:round/>
                      <a:headEnd type="none" w="med" len="med"/>
                      <a:tailEnd type="none" w="med" len="med"/>
                    </a:lnR>
                    <a:lnT>
                      <a:noFill/>
                    </a:lnT>
                    <a:lnB>
                      <a:noFill/>
                    </a:lnB>
                    <a:solidFill>
                      <a:srgbClr val="D9D9D9"/>
                    </a:solidFill>
                  </a:tcPr>
                </a:tc>
                <a:extLst>
                  <a:ext uri="{0D108BD9-81ED-4DB2-BD59-A6C34878D82A}">
                    <a16:rowId xmlns:a16="http://schemas.microsoft.com/office/drawing/2014/main" val="2727392602"/>
                  </a:ext>
                </a:extLst>
              </a:tr>
              <a:tr h="137547">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28995136"/>
                  </a:ext>
                </a:extLst>
              </a:tr>
              <a:tr h="261994">
                <a:tc>
                  <a:txBody>
                    <a:bodyPr/>
                    <a:lstStyle/>
                    <a:p>
                      <a:pPr algn="ctr"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8CBAD"/>
                    </a:solidFill>
                  </a:tcPr>
                </a:tc>
                <a:tc>
                  <a:txBody>
                    <a:bodyPr/>
                    <a:lstStyle/>
                    <a:p>
                      <a:pPr algn="ctr" fontAlgn="b"/>
                      <a:r>
                        <a:rPr lang="en-US" sz="800" b="1" i="0" u="none" strike="noStrike">
                          <a:solidFill>
                            <a:srgbClr val="000000"/>
                          </a:solidFill>
                          <a:effectLst/>
                          <a:highlight>
                            <a:srgbClr val="F8CBAD"/>
                          </a:highlight>
                          <a:latin typeface="Calibri" panose="020F0502020204030204" pitchFamily="34" charset="0"/>
                        </a:rPr>
                        <a:t>Sales in Dollars</a:t>
                      </a:r>
                    </a:p>
                  </a:txBody>
                  <a:tcPr marL="6550" marR="6550" marT="65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1" i="0" u="none" strike="noStrike">
                          <a:solidFill>
                            <a:srgbClr val="000000"/>
                          </a:solidFill>
                          <a:effectLst/>
                          <a:highlight>
                            <a:srgbClr val="F8CBAD"/>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1" i="0" u="none" strike="noStrike">
                          <a:solidFill>
                            <a:srgbClr val="000000"/>
                          </a:solidFill>
                          <a:effectLst/>
                          <a:highlight>
                            <a:srgbClr val="F8CBAD"/>
                          </a:highlight>
                          <a:latin typeface="Calibri" panose="020F0502020204030204" pitchFamily="34" charset="0"/>
                        </a:rPr>
                        <a:t>FRH's on RO's</a:t>
                      </a:r>
                    </a:p>
                  </a:txBody>
                  <a:tcPr marL="6550" marR="6550" marT="65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1" i="0" u="none" strike="noStrike">
                          <a:solidFill>
                            <a:srgbClr val="000000"/>
                          </a:solidFill>
                          <a:effectLst/>
                          <a:highlight>
                            <a:srgbClr val="F8CBAD"/>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1" i="0" u="none" strike="noStrike">
                          <a:solidFill>
                            <a:srgbClr val="000000"/>
                          </a:solidFill>
                          <a:effectLst/>
                          <a:highlight>
                            <a:srgbClr val="F8CBAD"/>
                          </a:highlight>
                          <a:latin typeface="Calibri" panose="020F0502020204030204" pitchFamily="34" charset="0"/>
                        </a:rPr>
                        <a:t>Averages</a:t>
                      </a:r>
                    </a:p>
                  </a:txBody>
                  <a:tcPr marL="6550" marR="6550" marT="65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1" i="0" u="none" strike="noStrike">
                          <a:solidFill>
                            <a:srgbClr val="000000"/>
                          </a:solidFill>
                          <a:effectLst/>
                          <a:highlight>
                            <a:srgbClr val="F8CBAD"/>
                          </a:highlight>
                          <a:latin typeface="Calibri" panose="020F0502020204030204" pitchFamily="34" charset="0"/>
                        </a:rPr>
                        <a:t>Analysis</a:t>
                      </a:r>
                    </a:p>
                  </a:txBody>
                  <a:tcPr marL="6550" marR="6550" marT="65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extLst>
                  <a:ext uri="{0D108BD9-81ED-4DB2-BD59-A6C34878D82A}">
                    <a16:rowId xmlns:a16="http://schemas.microsoft.com/office/drawing/2014/main" val="2362141586"/>
                  </a:ext>
                </a:extLst>
              </a:tr>
              <a:tr h="130997">
                <a:tc>
                  <a:txBody>
                    <a:bodyPr/>
                    <a:lstStyle/>
                    <a:p>
                      <a:pPr algn="l" fontAlgn="b"/>
                      <a:r>
                        <a:rPr lang="en-US" sz="800" b="0" i="0" u="none" strike="noStrike">
                          <a:solidFill>
                            <a:srgbClr val="000000"/>
                          </a:solidFill>
                          <a:effectLst/>
                          <a:latin typeface="Calibri" panose="020F0502020204030204" pitchFamily="34" charset="0"/>
                        </a:rPr>
                        <a:t>Competitive</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$5,537.10</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31.00</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1.56</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latin typeface="Calibri" panose="020F0502020204030204" pitchFamily="34" charset="0"/>
                        </a:rPr>
                        <a:t>FRH Average</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06297571"/>
                  </a:ext>
                </a:extLst>
              </a:tr>
              <a:tr h="130997">
                <a:tc>
                  <a:txBody>
                    <a:bodyPr/>
                    <a:lstStyle/>
                    <a:p>
                      <a:pPr algn="l" fontAlgn="b"/>
                      <a:r>
                        <a:rPr lang="en-US" sz="800" b="0" i="0" u="none" strike="noStrike">
                          <a:solidFill>
                            <a:srgbClr val="000000"/>
                          </a:solidFill>
                          <a:effectLst/>
                          <a:latin typeface="Calibri" panose="020F0502020204030204" pitchFamily="34" charset="0"/>
                        </a:rPr>
                        <a:t>Maintenance</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$27,829.68</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383.70</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19.26</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latin typeface="Calibri" panose="020F0502020204030204" pitchFamily="34" charset="0"/>
                        </a:rPr>
                        <a:t>FRH Average</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06322876"/>
                  </a:ext>
                </a:extLst>
              </a:tr>
              <a:tr h="130997">
                <a:tc>
                  <a:txBody>
                    <a:bodyPr/>
                    <a:lstStyle/>
                    <a:p>
                      <a:pPr algn="l" fontAlgn="b"/>
                      <a:r>
                        <a:rPr lang="en-US" sz="800" b="0" i="0" u="none" strike="noStrike">
                          <a:solidFill>
                            <a:srgbClr val="000000"/>
                          </a:solidFill>
                          <a:effectLst/>
                          <a:latin typeface="Calibri" panose="020F0502020204030204" pitchFamily="34" charset="0"/>
                        </a:rPr>
                        <a:t>Repair</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$227,186.99</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1577.31</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79.18</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latin typeface="Calibri" panose="020F0502020204030204" pitchFamily="34" charset="0"/>
                        </a:rPr>
                        <a:t>FRH Average</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01010083"/>
                  </a:ext>
                </a:extLst>
              </a:tr>
              <a:tr h="137547">
                <a:tc>
                  <a:txBody>
                    <a:bodyPr/>
                    <a:lstStyle/>
                    <a:p>
                      <a:pPr algn="l" fontAlgn="b"/>
                      <a:r>
                        <a:rPr lang="en-US" sz="800" b="0" i="0" u="none" strike="noStrike">
                          <a:solidFill>
                            <a:srgbClr val="000000"/>
                          </a:solidFill>
                          <a:effectLst/>
                          <a:latin typeface="Calibri" panose="020F0502020204030204" pitchFamily="34" charset="0"/>
                        </a:rPr>
                        <a:t>Totals</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$260,553.77</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1992.01</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$130.80</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latin typeface="Calibri" panose="020F0502020204030204" pitchFamily="34" charset="0"/>
                        </a:rPr>
                        <a:t>Customer ELR</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93367475"/>
                  </a:ext>
                </a:extLst>
              </a:tr>
              <a:tr h="137547">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Calibri" panose="020F0502020204030204" pitchFamily="34" charset="0"/>
                        </a:rPr>
                        <a:t>Target Labor Rate</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Calibri" panose="020F0502020204030204" pitchFamily="34" charset="0"/>
                        </a:rPr>
                        <a:t>$138.50</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3615201"/>
                  </a:ext>
                </a:extLst>
              </a:tr>
              <a:tr h="189945">
                <a:tc>
                  <a:txBody>
                    <a:bodyPr/>
                    <a:lstStyle/>
                    <a:p>
                      <a:pPr algn="l" fontAlgn="b"/>
                      <a:r>
                        <a:rPr lang="en-US" sz="800" b="0" i="0" u="none" strike="noStrike">
                          <a:solidFill>
                            <a:srgbClr val="000000"/>
                          </a:solidFill>
                          <a:effectLst/>
                          <a:latin typeface="Calibri" panose="020F0502020204030204" pitchFamily="34" charset="0"/>
                        </a:rPr>
                        <a:t> </a:t>
                      </a:r>
                    </a:p>
                  </a:txBody>
                  <a:tcPr marL="6550" marR="6550" marT="65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50" marR="6550" marT="655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Calibri" panose="020F0502020204030204" pitchFamily="34" charset="0"/>
                        </a:rPr>
                        <a:t>Difference</a:t>
                      </a:r>
                    </a:p>
                  </a:txBody>
                  <a:tcPr marL="6550" marR="6550" marT="655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50" marR="6550" marT="655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Calibri" panose="020F0502020204030204" pitchFamily="34" charset="0"/>
                        </a:rPr>
                        <a:t> </a:t>
                      </a:r>
                    </a:p>
                  </a:txBody>
                  <a:tcPr marL="6550" marR="6550" marT="655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50" marR="6550" marT="655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7835451"/>
                  </a:ext>
                </a:extLst>
              </a:tr>
              <a:tr h="130997">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1304931306"/>
                  </a:ext>
                </a:extLst>
              </a:tr>
              <a:tr h="137547">
                <a:tc>
                  <a:txBody>
                    <a:bodyPr/>
                    <a:lstStyle/>
                    <a:p>
                      <a:pPr algn="l" fontAlgn="b"/>
                      <a:r>
                        <a:rPr lang="en-US" sz="800" b="1" i="0" u="none" strike="noStrike">
                          <a:solidFill>
                            <a:srgbClr val="000000"/>
                          </a:solidFill>
                          <a:effectLst/>
                          <a:highlight>
                            <a:srgbClr val="D9D9D9"/>
                          </a:highlight>
                          <a:latin typeface="Calibri" panose="020F0502020204030204" pitchFamily="34" charset="0"/>
                        </a:rPr>
                        <a:t>Cost of Labor</a:t>
                      </a:r>
                    </a:p>
                  </a:txBody>
                  <a:tcPr marL="6550" marR="6550" marT="65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2753933"/>
                  </a:ext>
                </a:extLst>
              </a:tr>
              <a:tr h="130997">
                <a:tc>
                  <a:txBody>
                    <a:bodyPr/>
                    <a:lstStyle/>
                    <a:p>
                      <a:pPr algn="l" fontAlgn="b"/>
                      <a:r>
                        <a:rPr lang="en-US" sz="800" b="0" i="0" u="none" strike="noStrike">
                          <a:solidFill>
                            <a:srgbClr val="000000"/>
                          </a:solidFill>
                          <a:effectLst/>
                          <a:latin typeface="Calibri" panose="020F0502020204030204" pitchFamily="34" charset="0"/>
                        </a:rPr>
                        <a:t>Total Cost of Labor</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$76,513.68</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Total Sales</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29%</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latin typeface="Calibri" panose="020F0502020204030204" pitchFamily="34" charset="0"/>
                        </a:rPr>
                        <a:t>Percent Cost of Sales</a:t>
                      </a:r>
                    </a:p>
                  </a:txBody>
                  <a:tcPr marL="6550" marR="6550" marT="65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97325571"/>
                  </a:ext>
                </a:extLst>
              </a:tr>
              <a:tr h="137547">
                <a:tc>
                  <a:txBody>
                    <a:bodyPr/>
                    <a:lstStyle/>
                    <a:p>
                      <a:pPr algn="l" fontAlgn="b"/>
                      <a:r>
                        <a:rPr lang="en-US" sz="800" b="0" i="0" u="none" strike="noStrike">
                          <a:solidFill>
                            <a:srgbClr val="000000"/>
                          </a:solidFill>
                          <a:effectLst/>
                          <a:latin typeface="Calibri" panose="020F0502020204030204" pitchFamily="34" charset="0"/>
                        </a:rPr>
                        <a:t>Total Cost of Labor</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$76,513.68</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Total FRH's</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highlight>
                            <a:srgbClr val="FFFF00"/>
                          </a:highlight>
                          <a:latin typeface="Calibri" panose="020F0502020204030204" pitchFamily="34" charset="0"/>
                        </a:rPr>
                        <a:t>$38.41</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Calibri" panose="020F0502020204030204" pitchFamily="34" charset="0"/>
                        </a:rPr>
                        <a:t>Cost per FRH</a:t>
                      </a:r>
                    </a:p>
                  </a:txBody>
                  <a:tcPr marL="6550" marR="6550" marT="65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60467095"/>
                  </a:ext>
                </a:extLst>
              </a:tr>
              <a:tr h="183396">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1069405615"/>
                  </a:ext>
                </a:extLst>
              </a:tr>
              <a:tr h="170296">
                <a:tc gridSpan="3">
                  <a:txBody>
                    <a:bodyPr/>
                    <a:lstStyle/>
                    <a:p>
                      <a:pPr algn="l" fontAlgn="b"/>
                      <a:r>
                        <a:rPr lang="en-US" sz="1000" b="1" i="0" u="none" strike="noStrike">
                          <a:solidFill>
                            <a:srgbClr val="000000"/>
                          </a:solidFill>
                          <a:effectLst/>
                          <a:highlight>
                            <a:srgbClr val="D9D9D9"/>
                          </a:highlight>
                          <a:latin typeface="Calibri" panose="020F0502020204030204" pitchFamily="34" charset="0"/>
                        </a:rPr>
                        <a:t>Repair Order Measurements</a:t>
                      </a:r>
                    </a:p>
                  </a:txBody>
                  <a:tcPr marL="6550" marR="6550" marT="65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solidFill>
                            <a:srgbClr val="000000"/>
                          </a:solidFill>
                          <a:effectLst/>
                          <a:highlight>
                            <a:srgbClr val="D9D9D9"/>
                          </a:highlight>
                          <a:latin typeface="Calibri" panose="020F0502020204030204" pitchFamily="34" charset="0"/>
                        </a:rPr>
                        <a:t> </a:t>
                      </a:r>
                    </a:p>
                  </a:txBody>
                  <a:tcPr marL="6550" marR="6550" marT="65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037735761"/>
                  </a:ext>
                </a:extLst>
              </a:tr>
              <a:tr h="144097">
                <a:tc>
                  <a:txBody>
                    <a:bodyPr/>
                    <a:lstStyle/>
                    <a:p>
                      <a:pPr algn="l" fontAlgn="b"/>
                      <a:r>
                        <a:rPr lang="en-US" sz="800" b="0" i="0" u="none" strike="noStrike">
                          <a:solidFill>
                            <a:srgbClr val="000000"/>
                          </a:solidFill>
                          <a:effectLst/>
                          <a:latin typeface="Calibri" panose="020F0502020204030204" pitchFamily="34" charset="0"/>
                        </a:rPr>
                        <a:t>Total Labor Sales</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$260,354.00</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Total RO's</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$223.08</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Avg Labor / RO</a:t>
                      </a:r>
                    </a:p>
                  </a:txBody>
                  <a:tcPr marL="6550" marR="6550" marT="65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74573003"/>
                  </a:ext>
                </a:extLst>
              </a:tr>
              <a:tr h="144097">
                <a:tc>
                  <a:txBody>
                    <a:bodyPr/>
                    <a:lstStyle/>
                    <a:p>
                      <a:pPr algn="l" fontAlgn="b"/>
                      <a:r>
                        <a:rPr lang="en-US" sz="800" b="0" i="0" u="none" strike="noStrike">
                          <a:solidFill>
                            <a:srgbClr val="000000"/>
                          </a:solidFill>
                          <a:effectLst/>
                          <a:latin typeface="Calibri" panose="020F0502020204030204" pitchFamily="34" charset="0"/>
                        </a:rPr>
                        <a:t>Total FRH's</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1992.01</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Total RO's</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1.71</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Avg FRH's / RO</a:t>
                      </a:r>
                    </a:p>
                  </a:txBody>
                  <a:tcPr marL="6550" marR="6550" marT="65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9475957"/>
                  </a:ext>
                </a:extLst>
              </a:tr>
              <a:tr h="144097">
                <a:tc>
                  <a:txBody>
                    <a:bodyPr/>
                    <a:lstStyle/>
                    <a:p>
                      <a:pPr algn="l" fontAlgn="b"/>
                      <a:r>
                        <a:rPr lang="en-US" sz="800" b="0" i="0" u="none" strike="noStrike">
                          <a:solidFill>
                            <a:srgbClr val="000000"/>
                          </a:solidFill>
                          <a:effectLst/>
                          <a:latin typeface="Calibri" panose="020F0502020204030204" pitchFamily="34" charset="0"/>
                        </a:rPr>
                        <a:t>Menu Sales</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000000"/>
                          </a:solidFill>
                          <a:effectLst/>
                          <a:highlight>
                            <a:srgbClr val="FFFF00"/>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Total RO's</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Percent Menu Sales</a:t>
                      </a:r>
                    </a:p>
                  </a:txBody>
                  <a:tcPr marL="6550" marR="6550" marT="65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89845987"/>
                  </a:ext>
                </a:extLst>
              </a:tr>
              <a:tr h="144097">
                <a:tc>
                  <a:txBody>
                    <a:bodyPr/>
                    <a:lstStyle/>
                    <a:p>
                      <a:pPr algn="l" fontAlgn="b"/>
                      <a:r>
                        <a:rPr lang="en-US" sz="800" b="0" i="0" u="none" strike="noStrike">
                          <a:solidFill>
                            <a:srgbClr val="000000"/>
                          </a:solidFill>
                          <a:effectLst/>
                          <a:latin typeface="Calibri" panose="020F0502020204030204" pitchFamily="34" charset="0"/>
                        </a:rPr>
                        <a:t>Competitive FRH's</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31.00</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Total FRH's</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1.56%</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Percent Competitive</a:t>
                      </a:r>
                    </a:p>
                  </a:txBody>
                  <a:tcPr marL="6550" marR="6550" marT="65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69115168"/>
                  </a:ext>
                </a:extLst>
              </a:tr>
              <a:tr h="144097">
                <a:tc>
                  <a:txBody>
                    <a:bodyPr/>
                    <a:lstStyle/>
                    <a:p>
                      <a:pPr algn="l" fontAlgn="b"/>
                      <a:r>
                        <a:rPr lang="en-US" sz="800" b="0" i="0" u="none" strike="noStrike">
                          <a:solidFill>
                            <a:srgbClr val="000000"/>
                          </a:solidFill>
                          <a:effectLst/>
                          <a:latin typeface="Calibri" panose="020F0502020204030204" pitchFamily="34" charset="0"/>
                        </a:rPr>
                        <a:t>Maintenance FRH's</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383.70</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Total FRH's</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19.26%</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Percent Maintenance</a:t>
                      </a:r>
                    </a:p>
                  </a:txBody>
                  <a:tcPr marL="6550" marR="6550" marT="65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6632272"/>
                  </a:ext>
                </a:extLst>
              </a:tr>
              <a:tr h="144097">
                <a:tc>
                  <a:txBody>
                    <a:bodyPr/>
                    <a:lstStyle/>
                    <a:p>
                      <a:pPr algn="l" fontAlgn="b"/>
                      <a:r>
                        <a:rPr lang="en-US" sz="800" b="0" i="0" u="none" strike="noStrike">
                          <a:solidFill>
                            <a:srgbClr val="000000"/>
                          </a:solidFill>
                          <a:effectLst/>
                          <a:latin typeface="Calibri" panose="020F0502020204030204" pitchFamily="34" charset="0"/>
                        </a:rPr>
                        <a:t>Repair FRH's</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1577.31</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Total FRH's</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79.18%</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Percent Repair</a:t>
                      </a:r>
                    </a:p>
                  </a:txBody>
                  <a:tcPr marL="6550" marR="6550" marT="65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29739430"/>
                  </a:ext>
                </a:extLst>
              </a:tr>
              <a:tr h="144097">
                <a:tc>
                  <a:txBody>
                    <a:bodyPr/>
                    <a:lstStyle/>
                    <a:p>
                      <a:pPr algn="l" fontAlgn="b"/>
                      <a:r>
                        <a:rPr lang="en-US" sz="800" b="0" i="0" u="none" strike="noStrike">
                          <a:solidFill>
                            <a:srgbClr val="000000"/>
                          </a:solidFill>
                          <a:effectLst/>
                          <a:latin typeface="Calibri" panose="020F0502020204030204" pitchFamily="34" charset="0"/>
                        </a:rPr>
                        <a:t>One Item RO's</a:t>
                      </a:r>
                    </a:p>
                  </a:txBody>
                  <a:tcPr marL="6550" marR="6550" marT="65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FFF00"/>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Total RO's</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highlight>
                            <a:srgbClr val="F8CBAD"/>
                          </a:highlight>
                          <a:latin typeface="Calibri" panose="020F0502020204030204" pitchFamily="34" charset="0"/>
                        </a:rPr>
                        <a:t> =</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800" b="0" i="0" u="none" strike="noStrike">
                          <a:solidFill>
                            <a:srgbClr val="000000"/>
                          </a:solidFill>
                          <a:effectLst/>
                          <a:latin typeface="Calibri" panose="020F0502020204030204" pitchFamily="34" charset="0"/>
                        </a:rPr>
                        <a:t>154.00%</a:t>
                      </a:r>
                    </a:p>
                  </a:txBody>
                  <a:tcPr marL="6550" marR="6550" marT="65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dirty="0">
                          <a:solidFill>
                            <a:srgbClr val="000000"/>
                          </a:solidFill>
                          <a:effectLst/>
                          <a:latin typeface="Calibri" panose="020F0502020204030204" pitchFamily="34" charset="0"/>
                        </a:rPr>
                        <a:t>Percent One Item RO</a:t>
                      </a:r>
                    </a:p>
                  </a:txBody>
                  <a:tcPr marL="6550" marR="6550" marT="65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65936238"/>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marL="0" indent="0">
              <a:buNone/>
            </a:pPr>
            <a:r>
              <a:rPr lang="en-US" dirty="0"/>
              <a:t>	* ONLY Chevrolet point within 45 minutes of dealership</a:t>
            </a:r>
          </a:p>
          <a:p>
            <a:pPr marL="0" indent="0">
              <a:buNone/>
            </a:pPr>
            <a:r>
              <a:rPr lang="en-US" dirty="0"/>
              <a:t>	* Military town</a:t>
            </a:r>
          </a:p>
          <a:p>
            <a:pPr marL="0" indent="0">
              <a:buNone/>
            </a:pPr>
            <a:r>
              <a:rPr lang="en-US" dirty="0"/>
              <a:t>	* Rapidly growing city</a:t>
            </a:r>
          </a:p>
          <a:p>
            <a:pPr marL="0" indent="0">
              <a:buNone/>
            </a:pPr>
            <a:r>
              <a:rPr lang="en-US" dirty="0"/>
              <a:t>	* Good culture with team environment</a:t>
            </a:r>
          </a:p>
          <a:p>
            <a:pPr marL="0" indent="0">
              <a:buNone/>
            </a:pPr>
            <a:r>
              <a:rPr lang="en-US" dirty="0"/>
              <a:t>	* 5 world class master technicians</a:t>
            </a:r>
          </a:p>
          <a:p>
            <a:pPr marL="0" indent="0">
              <a:buNone/>
            </a:pPr>
            <a:r>
              <a:rPr lang="en-US" dirty="0"/>
              <a:t>	* Space to expand tech count in the shop</a:t>
            </a:r>
          </a:p>
          <a:p>
            <a:pPr marL="0" indent="0">
              <a:buNone/>
            </a:pPr>
            <a:r>
              <a:rPr lang="en-US" dirty="0"/>
              <a:t>	* 6 days a week service department</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marL="0" indent="0">
              <a:buNone/>
            </a:pPr>
            <a:r>
              <a:rPr lang="en-US" dirty="0"/>
              <a:t>	* 5 new service advisors still being trained up</a:t>
            </a:r>
          </a:p>
          <a:p>
            <a:pPr marL="0" indent="0">
              <a:buNone/>
            </a:pPr>
            <a:r>
              <a:rPr lang="en-US" dirty="0"/>
              <a:t>	* Need to fill 8 technician positions</a:t>
            </a:r>
          </a:p>
          <a:p>
            <a:pPr marL="0" indent="0">
              <a:buNone/>
            </a:pPr>
            <a:r>
              <a:rPr lang="en-US" dirty="0"/>
              <a:t>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788</TotalTime>
  <Words>1323</Words>
  <Application>Microsoft Office PowerPoint</Application>
  <PresentationFormat>Widescreen</PresentationFormat>
  <Paragraphs>419</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Jason Sharp</cp:lastModifiedBy>
  <cp:revision>16</cp:revision>
  <cp:lastPrinted>2024-04-05T21:38:04Z</cp:lastPrinted>
  <dcterms:created xsi:type="dcterms:W3CDTF">2022-12-04T13:10:55Z</dcterms:created>
  <dcterms:modified xsi:type="dcterms:W3CDTF">2024-04-05T21:38:05Z</dcterms:modified>
</cp:coreProperties>
</file>