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12/23/2023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12/23/2023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12/23/2023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12/23/2023</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5" name="Subtitle 4">
            <a:extLst>
              <a:ext uri="{FF2B5EF4-FFF2-40B4-BE49-F238E27FC236}">
                <a16:creationId xmlns:a16="http://schemas.microsoft.com/office/drawing/2014/main" id="{400087C3-4F28-4632-BF56-0436C06A179A}"/>
              </a:ext>
            </a:extLst>
          </p:cNvPr>
          <p:cNvSpPr>
            <a:spLocks noGrp="1"/>
          </p:cNvSpPr>
          <p:nvPr>
            <p:ph type="subTitle" idx="1"/>
          </p:nvPr>
        </p:nvSpPr>
        <p:spPr/>
        <p:txBody>
          <a:bodyPr>
            <a:normAutofit/>
          </a:bodyPr>
          <a:lstStyle/>
          <a:p>
            <a:r>
              <a:rPr lang="en-US" sz="6000" dirty="0"/>
              <a:t>White-Allen Chevrolet</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Large local companies and colleges to target</a:t>
            </a:r>
          </a:p>
          <a:p>
            <a:r>
              <a:rPr lang="en-US" dirty="0"/>
              <a:t>Relationships with local trade schools</a:t>
            </a:r>
          </a:p>
          <a:p>
            <a:r>
              <a:rPr lang="en-US" dirty="0"/>
              <a:t>No other close EV service facility</a:t>
            </a:r>
          </a:p>
          <a:p>
            <a:r>
              <a:rPr lang="en-US" dirty="0"/>
              <a:t>Fleet business</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Independent shops</a:t>
            </a:r>
          </a:p>
          <a:p>
            <a:r>
              <a:rPr lang="en-US" dirty="0"/>
              <a:t>Not as many students getting into the auto repair trades</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b="1" dirty="0"/>
              <a:t>Maximize Shop Growth Potential</a:t>
            </a:r>
            <a:endParaRPr lang="en-US" dirty="0"/>
          </a:p>
          <a:p>
            <a:r>
              <a:rPr lang="en-US" b="1" dirty="0"/>
              <a:t>Develop and Retain Technician Expertise</a:t>
            </a:r>
          </a:p>
          <a:p>
            <a:r>
              <a:rPr lang="en-US" b="1" dirty="0"/>
              <a:t>Enhance Customer Service Excellence</a:t>
            </a:r>
          </a:p>
          <a:p>
            <a:r>
              <a:rPr lang="en-US" b="1" dirty="0"/>
              <a:t>Ensure Adequate Tools and Equipment</a:t>
            </a:r>
          </a:p>
          <a:p>
            <a:r>
              <a:rPr lang="en-US" b="1" dirty="0"/>
              <a:t>Improve Customer-Friendly Hours</a:t>
            </a:r>
          </a:p>
          <a:p>
            <a:r>
              <a:rPr lang="en-US" b="1" dirty="0"/>
              <a:t>Combat Complacency</a:t>
            </a:r>
          </a:p>
          <a:p>
            <a:r>
              <a:rPr lang="en-US" b="1" dirty="0"/>
              <a:t>Address Location Challenges</a:t>
            </a:r>
          </a:p>
          <a:p>
            <a:r>
              <a:rPr lang="en-US" b="1" dirty="0"/>
              <a:t>Expand into Fleet Business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Expand the shop's capacity and capabilities to accommodate more vehicles and services, increasing revenue and market share.</a:t>
            </a:r>
          </a:p>
          <a:p>
            <a:r>
              <a:rPr lang="en-US" dirty="0"/>
              <a:t>Foster a culture of continuous learning and skill development among technicians, ensuring a well-trained and motivated workforce.</a:t>
            </a:r>
          </a:p>
          <a:p>
            <a:r>
              <a:rPr lang="en-US" dirty="0"/>
              <a:t>Leverage our team's excellent customer service skills to build strong customer relationships and loyalty.</a:t>
            </a:r>
          </a:p>
          <a:p>
            <a:r>
              <a:rPr lang="en-US" dirty="0"/>
              <a:t>Restructure our operating hours to better align with customer needs and preferences, enhancing convenience and accessibility.</a:t>
            </a:r>
          </a:p>
          <a:p>
            <a:r>
              <a:rPr lang="en-US" dirty="0"/>
              <a:t>Mitigate the impact of the location by enhancing the overall customer experience and service quality.</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Tactics</a:t>
            </a:r>
          </a:p>
          <a:p>
            <a:r>
              <a:rPr lang="en-US" dirty="0"/>
              <a:t>Evaluate the shop's layout and space utilization to identify opportunities for expansion or reorganization.</a:t>
            </a:r>
          </a:p>
          <a:p>
            <a:r>
              <a:rPr lang="en-US" dirty="0"/>
              <a:t>Invest in additional service bays and equipment to handle increased demand.</a:t>
            </a:r>
          </a:p>
          <a:p>
            <a:r>
              <a:rPr lang="en-US" dirty="0"/>
              <a:t>Consider extending working hours to accommodate more appointments and maximize shop utilization.</a:t>
            </a:r>
          </a:p>
          <a:p>
            <a:r>
              <a:rPr lang="en-US" dirty="0"/>
              <a:t>Encourage open communication within the team, where employees can share ideas and suggest improvements.</a:t>
            </a:r>
          </a:p>
          <a:p>
            <a:r>
              <a:rPr lang="en-US" dirty="0"/>
              <a:t>Implement regular performance reviews and goal-setting sessions to keep team members motivated and focused.</a:t>
            </a:r>
          </a:p>
          <a:p>
            <a:r>
              <a:rPr lang="en-US" dirty="0"/>
              <a:t>Foster a learning environment by providing access to training and development opportunities.</a:t>
            </a:r>
          </a:p>
          <a:p>
            <a:r>
              <a:rPr lang="en-US" dirty="0"/>
              <a:t>Recognize and reward innovative ideas and proactive behavior.</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792430648"/>
              </p:ext>
            </p:extLst>
          </p:nvPr>
        </p:nvGraphicFramePr>
        <p:xfrm>
          <a:off x="677334" y="1818624"/>
          <a:ext cx="9132492" cy="579344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Increase service hours</a:t>
                      </a:r>
                    </a:p>
                  </a:txBody>
                  <a:tcPr/>
                </a:tc>
                <a:tc>
                  <a:txBody>
                    <a:bodyPr/>
                    <a:lstStyle/>
                    <a:p>
                      <a:r>
                        <a:rPr lang="en-US" dirty="0"/>
                        <a:t>Service and General Manager</a:t>
                      </a:r>
                    </a:p>
                  </a:txBody>
                  <a:tcPr/>
                </a:tc>
                <a:tc>
                  <a:txBody>
                    <a:bodyPr/>
                    <a:lstStyle/>
                    <a:p>
                      <a:r>
                        <a:rPr lang="en-US" dirty="0"/>
                        <a:t>1/2/2024 and done by 2/1/2024</a:t>
                      </a:r>
                    </a:p>
                  </a:txBody>
                  <a:tcPr/>
                </a:tc>
                <a:extLst>
                  <a:ext uri="{0D108BD9-81ED-4DB2-BD59-A6C34878D82A}">
                    <a16:rowId xmlns:a16="http://schemas.microsoft.com/office/drawing/2014/main" val="2400365483"/>
                  </a:ext>
                </a:extLst>
              </a:tr>
              <a:tr h="565004">
                <a:tc>
                  <a:txBody>
                    <a:bodyPr/>
                    <a:lstStyle/>
                    <a:p>
                      <a:r>
                        <a:rPr lang="en-US" dirty="0"/>
                        <a:t>Provide training for all team members.</a:t>
                      </a:r>
                    </a:p>
                  </a:txBody>
                  <a:tcPr/>
                </a:tc>
                <a:tc>
                  <a:txBody>
                    <a:bodyPr/>
                    <a:lstStyle/>
                    <a:p>
                      <a:r>
                        <a:rPr lang="en-US" dirty="0"/>
                        <a:t>Service and General Manager</a:t>
                      </a:r>
                    </a:p>
                  </a:txBody>
                  <a:tcPr/>
                </a:tc>
                <a:tc>
                  <a:txBody>
                    <a:bodyPr/>
                    <a:lstStyle/>
                    <a:p>
                      <a:r>
                        <a:rPr lang="en-US" dirty="0"/>
                        <a:t>2/1/2024</a:t>
                      </a:r>
                    </a:p>
                  </a:txBody>
                  <a:tcPr/>
                </a:tc>
                <a:extLst>
                  <a:ext uri="{0D108BD9-81ED-4DB2-BD59-A6C34878D82A}">
                    <a16:rowId xmlns:a16="http://schemas.microsoft.com/office/drawing/2014/main" val="107845787"/>
                  </a:ext>
                </a:extLst>
              </a:tr>
              <a:tr h="565004">
                <a:tc>
                  <a:txBody>
                    <a:bodyPr/>
                    <a:lstStyle/>
                    <a:p>
                      <a:r>
                        <a:rPr lang="en-US" dirty="0"/>
                        <a:t>Contact local companies for new business.</a:t>
                      </a:r>
                    </a:p>
                  </a:txBody>
                  <a:tcPr/>
                </a:tc>
                <a:tc>
                  <a:txBody>
                    <a:bodyPr/>
                    <a:lstStyle/>
                    <a:p>
                      <a:r>
                        <a:rPr lang="en-US" dirty="0"/>
                        <a:t>Service Manager and General Manager</a:t>
                      </a:r>
                    </a:p>
                  </a:txBody>
                  <a:tcPr/>
                </a:tc>
                <a:tc>
                  <a:txBody>
                    <a:bodyPr/>
                    <a:lstStyle/>
                    <a:p>
                      <a:r>
                        <a:rPr lang="en-US" dirty="0"/>
                        <a:t>1/2/2024</a:t>
                      </a:r>
                    </a:p>
                  </a:txBody>
                  <a:tcPr/>
                </a:tc>
                <a:extLst>
                  <a:ext uri="{0D108BD9-81ED-4DB2-BD59-A6C34878D82A}">
                    <a16:rowId xmlns:a16="http://schemas.microsoft.com/office/drawing/2014/main" val="1530126605"/>
                  </a:ext>
                </a:extLst>
              </a:tr>
              <a:tr h="565004">
                <a:tc>
                  <a:txBody>
                    <a:bodyPr/>
                    <a:lstStyle/>
                    <a:p>
                      <a:r>
                        <a:rPr lang="en-US" dirty="0"/>
                        <a:t>Finish shop addition</a:t>
                      </a:r>
                    </a:p>
                  </a:txBody>
                  <a:tcPr/>
                </a:tc>
                <a:tc>
                  <a:txBody>
                    <a:bodyPr/>
                    <a:lstStyle/>
                    <a:p>
                      <a:r>
                        <a:rPr lang="en-US" dirty="0"/>
                        <a:t>General Manager</a:t>
                      </a:r>
                    </a:p>
                  </a:txBody>
                  <a:tcPr/>
                </a:tc>
                <a:tc>
                  <a:txBody>
                    <a:bodyPr/>
                    <a:lstStyle/>
                    <a:p>
                      <a:r>
                        <a:rPr lang="en-US" dirty="0"/>
                        <a:t>Monthly and completion date of 7/10/2024</a:t>
                      </a:r>
                    </a:p>
                  </a:txBody>
                  <a:tcPr/>
                </a:tc>
                <a:extLst>
                  <a:ext uri="{0D108BD9-81ED-4DB2-BD59-A6C34878D82A}">
                    <a16:rowId xmlns:a16="http://schemas.microsoft.com/office/drawing/2014/main" val="1950345431"/>
                  </a:ext>
                </a:extLst>
              </a:tr>
              <a:tr h="565004">
                <a:tc>
                  <a:txBody>
                    <a:bodyPr/>
                    <a:lstStyle/>
                    <a:p>
                      <a:r>
                        <a:rPr lang="en-US" dirty="0"/>
                        <a:t>Recognize and reward innovative ideas and proactive behavior.</a:t>
                      </a:r>
                    </a:p>
                    <a:p>
                      <a:endParaRPr lang="en-US" dirty="0"/>
                    </a:p>
                    <a:p>
                      <a:endParaRPr lang="en-US" dirty="0"/>
                    </a:p>
                  </a:txBody>
                  <a:tcPr/>
                </a:tc>
                <a:tc>
                  <a:txBody>
                    <a:bodyPr/>
                    <a:lstStyle/>
                    <a:p>
                      <a:r>
                        <a:rPr lang="en-US" dirty="0"/>
                        <a:t>Service Manager</a:t>
                      </a:r>
                    </a:p>
                  </a:txBody>
                  <a:tcPr/>
                </a:tc>
                <a:tc>
                  <a:txBody>
                    <a:bodyPr/>
                    <a:lstStyle/>
                    <a:p>
                      <a:r>
                        <a:rPr lang="en-US" dirty="0"/>
                        <a:t>1/2/2024 and then on a continuous basis</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182848"/>
            <a:ext cx="8596668" cy="5746457"/>
          </a:xfrm>
        </p:spPr>
        <p:txBody>
          <a:bodyPr>
            <a:normAutofit fontScale="62500" lnSpcReduction="20000"/>
          </a:bodyPr>
          <a:lstStyle/>
          <a:p>
            <a:r>
              <a:rPr lang="en-US" dirty="0"/>
              <a:t>Synopsis</a:t>
            </a:r>
          </a:p>
          <a:p>
            <a:r>
              <a:rPr lang="en-US" dirty="0"/>
              <a:t>The SWOT analysis for our auto dealership repair facility offers a comprehensive overview of our internal strengths and weaknesses, as well as external opportunities and threats. It serves as a strategic roadmap to guide our efforts towards improving our operations, enhancing customer service, and maintaining a competitive edge in the automotive service industry.</a:t>
            </a:r>
          </a:p>
          <a:p>
            <a:endParaRPr lang="en-US" dirty="0"/>
          </a:p>
          <a:p>
            <a:r>
              <a:rPr lang="en-US" dirty="0"/>
              <a:t>Strengths: Our strengths include a spacious shop with room for growth, a team of experienced technicians willing to mentor and lead, team members dedicated to exceptional customer service, and owners committed to providing the necessary tools and equipment for our success.</a:t>
            </a:r>
          </a:p>
          <a:p>
            <a:endParaRPr lang="en-US" dirty="0"/>
          </a:p>
          <a:p>
            <a:r>
              <a:rPr lang="en-US" dirty="0"/>
              <a:t>Weaknesses: We have identified several weaknesses, such as non-customer-friendly hours, potential complacency within the team, location challenges, and a need for more training.</a:t>
            </a:r>
          </a:p>
          <a:p>
            <a:endParaRPr lang="en-US" dirty="0"/>
          </a:p>
          <a:p>
            <a:r>
              <a:rPr lang="en-US" dirty="0"/>
              <a:t>Opportunities: Notable opportunities lie in targeting large local companies and colleges for business, strengthening relationships with local trade schools to access skilled technicians, capitalizing on the absence of nearby electric vehicle service facilities, and expanding into the fleet services sector.</a:t>
            </a:r>
          </a:p>
          <a:p>
            <a:endParaRPr lang="en-US" dirty="0"/>
          </a:p>
          <a:p>
            <a:r>
              <a:rPr lang="en-US" dirty="0"/>
              <a:t>Threats: Key threats include competition from independent repair shops and a declining number of students pursuing careers in the auto repair trades.</a:t>
            </a:r>
          </a:p>
          <a:p>
            <a:endParaRPr lang="en-US" dirty="0"/>
          </a:p>
          <a:p>
            <a:r>
              <a:rPr lang="en-US" dirty="0"/>
              <a:t>The objectives, strategies, and tactics outlined in this SWOT analysis project aim to address these weaknesses, leverage the opportunities, and mitigate the threats. Our objectives include improving customer-friendly hours, preventing complacency, addressing location challenges, and investing in training. We also aim to target large local companies and colleges, strengthen relationships with trade schools, establish ourselves as an EV service leader, and expand into the fleet business.</a:t>
            </a:r>
          </a:p>
          <a:p>
            <a:endParaRPr lang="en-US" dirty="0"/>
          </a:p>
          <a:p>
            <a:r>
              <a:rPr lang="en-US" dirty="0"/>
              <a:t>By implementing these strategies and tactics, we intend to position our auto dealership repair facility for sustainable growth, exceptional customer satisfaction, and continued success in a dynamic and competitive industry. This SWOT analysis serves as a valuable tool to guide our decision-making and strategic planning efforts moving forward.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3" y="609599"/>
            <a:ext cx="9355899" cy="5782811"/>
          </a:xfrm>
        </p:spPr>
        <p:txBody>
          <a:bodyPr>
            <a:normAutofit/>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097249"/>
            <a:ext cx="8596668" cy="3944114"/>
          </a:xfrm>
        </p:spPr>
        <p:txBody>
          <a:bodyPr/>
          <a:lstStyle/>
          <a:p>
            <a:r>
              <a:rPr lang="en-US" dirty="0"/>
              <a:t>Current Practices: Advertising through CSSR under GM's supervision.</a:t>
            </a:r>
          </a:p>
          <a:p>
            <a:r>
              <a:rPr lang="en-US" dirty="0"/>
              <a:t>Goals for Improvement: Enhance advertising efforts by involving the sales advertising team with fixed ops, expanding to social media and collaborating with local companies.</a:t>
            </a:r>
          </a:p>
          <a:p>
            <a:r>
              <a:rPr lang="en-US" dirty="0"/>
              <a:t>Plans to Achieve Your Goals:</a:t>
            </a:r>
          </a:p>
          <a:p>
            <a:r>
              <a:rPr lang="en-US" dirty="0"/>
              <a:t>Organize monthly meetings between the sales team and fixed ops managers to brainstorm ideas and plan targeted advertising campaigns.</a:t>
            </a:r>
          </a:p>
          <a:p>
            <a:r>
              <a:rPr lang="en-US" dirty="0"/>
              <a:t>Target large companies, including three prominent hospitals located within a two-mile radius, and initiate contact with their HR departments.</a:t>
            </a:r>
          </a:p>
          <a:p>
            <a:r>
              <a:rPr lang="en-US" dirty="0"/>
              <a:t>Plans to Evaluate Your Changes: Monitor the monthly RO (Repair Order) count to assess the effectiveness of the implemented advertising improvements.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a:bodyPr>
          <a:lstStyle/>
          <a:p>
            <a:pPr algn="l"/>
            <a:endParaRPr lang="en-US" sz="1800" b="0" i="0" u="none" strike="noStrike" baseline="0" dirty="0">
              <a:solidFill>
                <a:srgbClr val="000000"/>
              </a:solidFill>
              <a:latin typeface="Calibri" panose="020F0502020204030204" pitchFamily="34" charset="0"/>
            </a:endParaRPr>
          </a:p>
          <a:p>
            <a:endParaRPr lang="en-US" dirty="0"/>
          </a:p>
        </p:txBody>
      </p:sp>
      <p:pic>
        <p:nvPicPr>
          <p:cNvPr id="8" name="Cmdclr3">
            <a:extLst>
              <a:ext uri="{63B3BB69-23CF-44E3-9099-C40C66FF867C}">
                <a14:compatExt xmlns:a14="http://schemas.microsoft.com/office/drawing/2010/main" spid="_x0000_s3082"/>
              </a:ext>
              <a:ext uri="{FF2B5EF4-FFF2-40B4-BE49-F238E27FC236}">
                <a16:creationId xmlns:a16="http://schemas.microsoft.com/office/drawing/2014/main" id="{00000000-0008-0000-0100-00000A0C0000}"/>
              </a:ext>
            </a:extLst>
          </p:cNvPr>
          <p:cNvPicPr>
            <a:picLocks noChangeAspect="1"/>
          </p:cNvPicPr>
          <p:nvPr/>
        </p:nvPicPr>
        <p:blipFill>
          <a:blip r:embed="rId2"/>
          <a:stretch>
            <a:fillRect/>
          </a:stretch>
        </p:blipFill>
        <p:spPr>
          <a:xfrm>
            <a:off x="18649950" y="2800350"/>
            <a:ext cx="914400" cy="304800"/>
          </a:xfrm>
          <a:prstGeom prst="rect">
            <a:avLst/>
          </a:prstGeom>
        </p:spPr>
      </p:pic>
      <p:sp>
        <p:nvSpPr>
          <p:cNvPr id="14" name="Rectangle 5">
            <a:extLst>
              <a:ext uri="{FF2B5EF4-FFF2-40B4-BE49-F238E27FC236}">
                <a16:creationId xmlns:a16="http://schemas.microsoft.com/office/drawing/2014/main" id="{37769198-F7C8-421B-8135-DC84D7A4C4A7}"/>
              </a:ext>
            </a:extLst>
          </p:cNvPr>
          <p:cNvSpPr>
            <a:spLocks noGrp="1" noChangeArrowheads="1"/>
          </p:cNvSpPr>
          <p:nvPr>
            <p:ph sz="quarter" idx="4"/>
          </p:nvPr>
        </p:nvSpPr>
        <p:spPr bwMode="auto">
          <a:xfrm>
            <a:off x="538385" y="1280505"/>
            <a:ext cx="5093294" cy="6217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8375" rIns="0" bIns="198375"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Söhne"/>
              </a:rPr>
              <a:t>Currently, we pay technicians based on skill levels A to D, with varying pay ranges.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000000"/>
              </a:solidFill>
              <a:effectLst/>
              <a:latin typeface="Söhne"/>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Söhne"/>
              </a:rPr>
              <a:t>Goals for Improvement: Reevaluate the technician compensation structure by considering a percentage of labor pay as an alternative method, which was previously employed in the past but discontinued for unclear reasons.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000000"/>
              </a:solidFill>
              <a:effectLst/>
              <a:latin typeface="Söhne"/>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Söhne"/>
              </a:rPr>
              <a:t>Plans to Achieve Your Goals:</a:t>
            </a: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US" altLang="en-US" sz="1800" b="0" i="0" u="none" strike="noStrike" cap="none" normalizeH="0" baseline="0" dirty="0">
                <a:ln>
                  <a:noFill/>
                </a:ln>
                <a:solidFill>
                  <a:srgbClr val="000000"/>
                </a:solidFill>
                <a:effectLst/>
                <a:latin typeface="Söhne"/>
              </a:rPr>
              <a:t>Conduct a comprehensive analysis of all gross percentages associated with technician compensation.</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en-US" altLang="en-US" sz="1800" b="0" i="0" u="none" strike="noStrike" cap="none" normalizeH="0" baseline="0" dirty="0">
                <a:ln>
                  <a:noFill/>
                </a:ln>
                <a:solidFill>
                  <a:srgbClr val="000000"/>
                </a:solidFill>
                <a:effectLst/>
                <a:latin typeface="Söhne"/>
              </a:rPr>
              <a:t>Determine whether a change in the compensation structure is warranted based on the findings.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000000"/>
              </a:solidFill>
              <a:effectLst/>
              <a:latin typeface="Söhne"/>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Söhne"/>
              </a:rPr>
              <a:t>Plans to Evaluate Your Changes: Monitor the Gross Profit Percentage (GP%) as a key performance indicator to assess the impact of any adjustments made to the technician compensation system.</a:t>
            </a: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rgbClr val="000000"/>
                </a:solidFill>
                <a:effectLst/>
                <a:latin typeface="Söhne"/>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5" name="Table 4">
            <a:extLst>
              <a:ext uri="{FF2B5EF4-FFF2-40B4-BE49-F238E27FC236}">
                <a16:creationId xmlns:a16="http://schemas.microsoft.com/office/drawing/2014/main" id="{C712ECC5-0796-4127-A61E-86AA01C94C3D}"/>
              </a:ext>
            </a:extLst>
          </p:cNvPr>
          <p:cNvGraphicFramePr>
            <a:graphicFrameLocks noGrp="1"/>
          </p:cNvGraphicFramePr>
          <p:nvPr>
            <p:extLst>
              <p:ext uri="{D42A27DB-BD31-4B8C-83A1-F6EECF244321}">
                <p14:modId xmlns:p14="http://schemas.microsoft.com/office/powerpoint/2010/main" val="2352283330"/>
              </p:ext>
            </p:extLst>
          </p:nvPr>
        </p:nvGraphicFramePr>
        <p:xfrm>
          <a:off x="6007693" y="2615012"/>
          <a:ext cx="5990602" cy="3708877"/>
        </p:xfrm>
        <a:graphic>
          <a:graphicData uri="http://schemas.openxmlformats.org/drawingml/2006/table">
            <a:tbl>
              <a:tblPr/>
              <a:tblGrid>
                <a:gridCol w="635819">
                  <a:extLst>
                    <a:ext uri="{9D8B030D-6E8A-4147-A177-3AD203B41FA5}">
                      <a16:colId xmlns:a16="http://schemas.microsoft.com/office/drawing/2014/main" val="2482835628"/>
                    </a:ext>
                  </a:extLst>
                </a:gridCol>
                <a:gridCol w="1818043">
                  <a:extLst>
                    <a:ext uri="{9D8B030D-6E8A-4147-A177-3AD203B41FA5}">
                      <a16:colId xmlns:a16="http://schemas.microsoft.com/office/drawing/2014/main" val="2433930227"/>
                    </a:ext>
                  </a:extLst>
                </a:gridCol>
                <a:gridCol w="1152421">
                  <a:extLst>
                    <a:ext uri="{9D8B030D-6E8A-4147-A177-3AD203B41FA5}">
                      <a16:colId xmlns:a16="http://schemas.microsoft.com/office/drawing/2014/main" val="1116975992"/>
                    </a:ext>
                  </a:extLst>
                </a:gridCol>
                <a:gridCol w="1019958">
                  <a:extLst>
                    <a:ext uri="{9D8B030D-6E8A-4147-A177-3AD203B41FA5}">
                      <a16:colId xmlns:a16="http://schemas.microsoft.com/office/drawing/2014/main" val="3034417710"/>
                    </a:ext>
                  </a:extLst>
                </a:gridCol>
                <a:gridCol w="728542">
                  <a:extLst>
                    <a:ext uri="{9D8B030D-6E8A-4147-A177-3AD203B41FA5}">
                      <a16:colId xmlns:a16="http://schemas.microsoft.com/office/drawing/2014/main" val="894848318"/>
                    </a:ext>
                  </a:extLst>
                </a:gridCol>
                <a:gridCol w="635819">
                  <a:extLst>
                    <a:ext uri="{9D8B030D-6E8A-4147-A177-3AD203B41FA5}">
                      <a16:colId xmlns:a16="http://schemas.microsoft.com/office/drawing/2014/main" val="1660228547"/>
                    </a:ext>
                  </a:extLst>
                </a:gridCol>
              </a:tblGrid>
              <a:tr h="611773">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1000" b="0" i="0" u="none" strike="noStrike" dirty="0">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3982082512"/>
                  </a:ext>
                </a:extLst>
              </a:tr>
              <a:tr h="407849">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147,783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107,533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72.76%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68.09%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90433946"/>
                  </a:ext>
                </a:extLst>
              </a:tr>
              <a:tr h="407849">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Customer  </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9,750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5,939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60.91%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4.49%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39319177"/>
                  </a:ext>
                </a:extLst>
              </a:tr>
              <a:tr h="21667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26705084"/>
                  </a:ext>
                </a:extLst>
              </a:tr>
              <a:tr h="407849">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            25,151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18,977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75.45%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11.59%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1969214"/>
                  </a:ext>
                </a:extLst>
              </a:tr>
              <a:tr h="21667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86582425"/>
                  </a:ext>
                </a:extLst>
              </a:tr>
              <a:tr h="407849">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21,599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15,953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73.86%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9.95%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76906383"/>
                  </a:ext>
                </a:extLst>
              </a:tr>
              <a:tr h="407849">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NVI / Road Ready/ PDI</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12,760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10,197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79.91%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5.88%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84748311"/>
                  </a:ext>
                </a:extLst>
              </a:tr>
              <a:tr h="21667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30800699"/>
                  </a:ext>
                </a:extLst>
              </a:tr>
              <a:tr h="407849">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217,043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         158,599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73.07%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38683889"/>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4616119" cy="3880772"/>
          </a:xfrm>
        </p:spPr>
        <p:txBody>
          <a:bodyPr>
            <a:normAutofit fontScale="92500" lnSpcReduction="20000"/>
          </a:bodyPr>
          <a:lstStyle/>
          <a:p>
            <a:r>
              <a:rPr lang="en-US" dirty="0"/>
              <a:t>Currently, we are not utilizing all available service time effectively.</a:t>
            </a:r>
          </a:p>
          <a:p>
            <a:r>
              <a:rPr lang="en-US" dirty="0"/>
              <a:t>Goals for Improvement: Our goal is to increase overall gross revenue.</a:t>
            </a:r>
          </a:p>
          <a:p>
            <a:r>
              <a:rPr lang="en-US" dirty="0"/>
              <a:t>Plans to Achieve Your Goals:</a:t>
            </a:r>
          </a:p>
          <a:p>
            <a:r>
              <a:rPr lang="en-US" dirty="0"/>
              <a:t>Implement service advisor training using the tools and techniques learned from the NADA class.</a:t>
            </a:r>
          </a:p>
          <a:p>
            <a:r>
              <a:rPr lang="en-US" dirty="0"/>
              <a:t>Plans to Evaluate Your Changes: 2. Regularly review key performance numbers on a weekly and monthly basis with the service team to assess the impact of the training and track progress towards our goal of increased gross revenue.</a:t>
            </a:r>
          </a:p>
          <a:p>
            <a:endParaRPr lang="en-US" dirty="0"/>
          </a:p>
        </p:txBody>
      </p:sp>
      <p:graphicFrame>
        <p:nvGraphicFramePr>
          <p:cNvPr id="5" name="Table 4">
            <a:extLst>
              <a:ext uri="{FF2B5EF4-FFF2-40B4-BE49-F238E27FC236}">
                <a16:creationId xmlns:a16="http://schemas.microsoft.com/office/drawing/2014/main" id="{86A7A9B0-9639-4AEA-9844-46B9B851002A}"/>
              </a:ext>
            </a:extLst>
          </p:cNvPr>
          <p:cNvGraphicFramePr>
            <a:graphicFrameLocks noGrp="1"/>
          </p:cNvGraphicFramePr>
          <p:nvPr>
            <p:extLst>
              <p:ext uri="{D42A27DB-BD31-4B8C-83A1-F6EECF244321}">
                <p14:modId xmlns:p14="http://schemas.microsoft.com/office/powerpoint/2010/main" val="822230361"/>
              </p:ext>
            </p:extLst>
          </p:nvPr>
        </p:nvGraphicFramePr>
        <p:xfrm>
          <a:off x="5821959" y="2901156"/>
          <a:ext cx="5167619" cy="2400300"/>
        </p:xfrm>
        <a:graphic>
          <a:graphicData uri="http://schemas.openxmlformats.org/drawingml/2006/table">
            <a:tbl>
              <a:tblPr/>
              <a:tblGrid>
                <a:gridCol w="413410">
                  <a:extLst>
                    <a:ext uri="{9D8B030D-6E8A-4147-A177-3AD203B41FA5}">
                      <a16:colId xmlns:a16="http://schemas.microsoft.com/office/drawing/2014/main" val="1469325794"/>
                    </a:ext>
                  </a:extLst>
                </a:gridCol>
                <a:gridCol w="1740671">
                  <a:extLst>
                    <a:ext uri="{9D8B030D-6E8A-4147-A177-3AD203B41FA5}">
                      <a16:colId xmlns:a16="http://schemas.microsoft.com/office/drawing/2014/main" val="194468980"/>
                    </a:ext>
                  </a:extLst>
                </a:gridCol>
                <a:gridCol w="1261987">
                  <a:extLst>
                    <a:ext uri="{9D8B030D-6E8A-4147-A177-3AD203B41FA5}">
                      <a16:colId xmlns:a16="http://schemas.microsoft.com/office/drawing/2014/main" val="3237985018"/>
                    </a:ext>
                  </a:extLst>
                </a:gridCol>
                <a:gridCol w="881215">
                  <a:extLst>
                    <a:ext uri="{9D8B030D-6E8A-4147-A177-3AD203B41FA5}">
                      <a16:colId xmlns:a16="http://schemas.microsoft.com/office/drawing/2014/main" val="3123171945"/>
                    </a:ext>
                  </a:extLst>
                </a:gridCol>
                <a:gridCol w="870336">
                  <a:extLst>
                    <a:ext uri="{9D8B030D-6E8A-4147-A177-3AD203B41FA5}">
                      <a16:colId xmlns:a16="http://schemas.microsoft.com/office/drawing/2014/main" val="1699881148"/>
                    </a:ext>
                  </a:extLst>
                </a:gridCol>
              </a:tblGrid>
              <a:tr h="171450">
                <a:tc gridSpan="5">
                  <a:txBody>
                    <a:bodyPr/>
                    <a:lstStyle/>
                    <a:p>
                      <a:pPr algn="ctr" fontAlgn="b"/>
                      <a:r>
                        <a:rPr lang="en-US" sz="1000" b="1" i="0" u="none" strike="noStrike">
                          <a:effectLst/>
                          <a:latin typeface="Arial" panose="020B0604020202020204" pitchFamily="34" charset="0"/>
                        </a:rPr>
                        <a:t>Service Department Profit Centering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09334014"/>
                  </a:ext>
                </a:extLst>
              </a:tr>
              <a:tr h="247650">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4559206"/>
                  </a:ext>
                </a:extLst>
              </a:tr>
              <a:tr h="333375">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900" b="0" i="0" u="none" strike="noStrike">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1275806348"/>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158,599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437694145"/>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51277204"/>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30950267"/>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89,003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56.12%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21350915"/>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64,070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40.40%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48081476"/>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18,335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11.56%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108385148"/>
                  </a:ext>
                </a:extLst>
              </a:tr>
              <a:tr h="171450">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57628541"/>
                  </a:ext>
                </a:extLst>
              </a:tr>
              <a:tr h="161925">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3101475"/>
                  </a:ext>
                </a:extLst>
              </a:tr>
              <a:tr h="171450">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171,408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108.08%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7044015"/>
                  </a:ext>
                </a:extLst>
              </a:tr>
              <a:tr h="171450">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(12,809)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-8.08%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76219681"/>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6248400"/>
          </a:xfrm>
        </p:spPr>
        <p:txBody>
          <a:bodyPr>
            <a:normAutofit/>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a:bodyPr>
          <a:lstStyle/>
          <a:p>
            <a:pPr marL="0" indent="0">
              <a:buNone/>
            </a:pPr>
            <a:endParaRPr lang="en-US" dirty="0"/>
          </a:p>
          <a:p>
            <a:endParaRPr lang="en-US" dirty="0"/>
          </a:p>
          <a:p>
            <a:endParaRPr lang="en-US" dirty="0"/>
          </a:p>
          <a:p>
            <a:endParaRPr lang="en-US" dirty="0"/>
          </a:p>
          <a:p>
            <a:endParaRPr lang="en-US" dirty="0"/>
          </a:p>
          <a:p>
            <a:endParaRPr lang="en-US" dirty="0"/>
          </a:p>
        </p:txBody>
      </p:sp>
      <p:sp>
        <p:nvSpPr>
          <p:cNvPr id="17" name="Rectangle 16">
            <a:extLst>
              <a:ext uri="{FF2B5EF4-FFF2-40B4-BE49-F238E27FC236}">
                <a16:creationId xmlns:a16="http://schemas.microsoft.com/office/drawing/2014/main" id="{1AFA9352-F256-49AE-B199-07D1B1D91AB4}"/>
              </a:ext>
            </a:extLst>
          </p:cNvPr>
          <p:cNvSpPr/>
          <p:nvPr/>
        </p:nvSpPr>
        <p:spPr>
          <a:xfrm>
            <a:off x="939568" y="197346"/>
            <a:ext cx="4471332" cy="8125301"/>
          </a:xfrm>
          <a:prstGeom prst="rect">
            <a:avLst/>
          </a:prstGeom>
        </p:spPr>
        <p:txBody>
          <a:bodyPr wrap="square">
            <a:spAutoFit/>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r>
              <a:rPr lang="en-US" sz="1600" dirty="0"/>
              <a:t>Current Practices:</a:t>
            </a:r>
          </a:p>
          <a:p>
            <a:r>
              <a:rPr lang="en-US" sz="1600" dirty="0"/>
              <a:t>Currently, we generate daily proficiency reports for both technicians and advisors.</a:t>
            </a:r>
          </a:p>
          <a:p>
            <a:endParaRPr lang="en-US" sz="1600" dirty="0"/>
          </a:p>
          <a:p>
            <a:r>
              <a:rPr lang="en-US" sz="1600" dirty="0"/>
              <a:t>Goals for Improvement:</a:t>
            </a:r>
          </a:p>
          <a:p>
            <a:r>
              <a:rPr lang="en-US" sz="1600" dirty="0"/>
              <a:t>Our goal is to raise the service techs' proficiency levels to an average of 100%.</a:t>
            </a:r>
          </a:p>
          <a:p>
            <a:endParaRPr lang="en-US" sz="1600" dirty="0"/>
          </a:p>
          <a:p>
            <a:r>
              <a:rPr lang="en-US" sz="1600" dirty="0"/>
              <a:t>Plans to Achieve Your Goals:</a:t>
            </a:r>
          </a:p>
          <a:p>
            <a:endParaRPr lang="en-US" sz="1600" dirty="0"/>
          </a:p>
          <a:p>
            <a:r>
              <a:rPr lang="en-US" sz="1600" dirty="0"/>
              <a:t>1.Conduct one-on-one training sessions between service management and technicians to emphasize the importance of their individual stalls and clarify our expectations.</a:t>
            </a:r>
          </a:p>
          <a:p>
            <a:r>
              <a:rPr lang="en-US" sz="1600" dirty="0"/>
              <a:t>Plans to Evaluate Your Changes:</a:t>
            </a:r>
          </a:p>
          <a:p>
            <a:endParaRPr lang="en-US" sz="1600" dirty="0"/>
          </a:p>
          <a:p>
            <a:r>
              <a:rPr lang="en-US" sz="1600" dirty="0"/>
              <a:t>2. Hold weekly tech meetings to review their proficiency percentages and track their progress towards achieving the 100% goal.</a:t>
            </a:r>
          </a:p>
          <a:p>
            <a:endParaRPr lang="en-US" dirty="0"/>
          </a:p>
          <a:p>
            <a:endParaRPr lang="en-US" dirty="0"/>
          </a:p>
          <a:p>
            <a:endParaRPr lang="en-US" dirty="0"/>
          </a:p>
          <a:p>
            <a:endParaRPr lang="en-US" dirty="0"/>
          </a:p>
          <a:p>
            <a:endParaRPr lang="en-US" dirty="0"/>
          </a:p>
        </p:txBody>
      </p:sp>
      <p:graphicFrame>
        <p:nvGraphicFramePr>
          <p:cNvPr id="4" name="Table 3">
            <a:extLst>
              <a:ext uri="{FF2B5EF4-FFF2-40B4-BE49-F238E27FC236}">
                <a16:creationId xmlns:a16="http://schemas.microsoft.com/office/drawing/2014/main" id="{B08130B4-FEF3-42E5-8046-1214CECAB347}"/>
              </a:ext>
            </a:extLst>
          </p:cNvPr>
          <p:cNvGraphicFramePr>
            <a:graphicFrameLocks noGrp="1"/>
          </p:cNvGraphicFramePr>
          <p:nvPr>
            <p:extLst>
              <p:ext uri="{D42A27DB-BD31-4B8C-83A1-F6EECF244321}">
                <p14:modId xmlns:p14="http://schemas.microsoft.com/office/powerpoint/2010/main" val="2360254761"/>
              </p:ext>
            </p:extLst>
          </p:nvPr>
        </p:nvGraphicFramePr>
        <p:xfrm>
          <a:off x="5972961" y="2160590"/>
          <a:ext cx="4110605" cy="4275356"/>
        </p:xfrm>
        <a:graphic>
          <a:graphicData uri="http://schemas.openxmlformats.org/drawingml/2006/table">
            <a:tbl>
              <a:tblPr/>
              <a:tblGrid>
                <a:gridCol w="348756">
                  <a:extLst>
                    <a:ext uri="{9D8B030D-6E8A-4147-A177-3AD203B41FA5}">
                      <a16:colId xmlns:a16="http://schemas.microsoft.com/office/drawing/2014/main" val="1224702321"/>
                    </a:ext>
                  </a:extLst>
                </a:gridCol>
                <a:gridCol w="348756">
                  <a:extLst>
                    <a:ext uri="{9D8B030D-6E8A-4147-A177-3AD203B41FA5}">
                      <a16:colId xmlns:a16="http://schemas.microsoft.com/office/drawing/2014/main" val="871725774"/>
                    </a:ext>
                  </a:extLst>
                </a:gridCol>
                <a:gridCol w="712046">
                  <a:extLst>
                    <a:ext uri="{9D8B030D-6E8A-4147-A177-3AD203B41FA5}">
                      <a16:colId xmlns:a16="http://schemas.microsoft.com/office/drawing/2014/main" val="2455575620"/>
                    </a:ext>
                  </a:extLst>
                </a:gridCol>
                <a:gridCol w="348756">
                  <a:extLst>
                    <a:ext uri="{9D8B030D-6E8A-4147-A177-3AD203B41FA5}">
                      <a16:colId xmlns:a16="http://schemas.microsoft.com/office/drawing/2014/main" val="3807412552"/>
                    </a:ext>
                  </a:extLst>
                </a:gridCol>
                <a:gridCol w="593977">
                  <a:extLst>
                    <a:ext uri="{9D8B030D-6E8A-4147-A177-3AD203B41FA5}">
                      <a16:colId xmlns:a16="http://schemas.microsoft.com/office/drawing/2014/main" val="1090816081"/>
                    </a:ext>
                  </a:extLst>
                </a:gridCol>
                <a:gridCol w="348756">
                  <a:extLst>
                    <a:ext uri="{9D8B030D-6E8A-4147-A177-3AD203B41FA5}">
                      <a16:colId xmlns:a16="http://schemas.microsoft.com/office/drawing/2014/main" val="1434808780"/>
                    </a:ext>
                  </a:extLst>
                </a:gridCol>
                <a:gridCol w="712046">
                  <a:extLst>
                    <a:ext uri="{9D8B030D-6E8A-4147-A177-3AD203B41FA5}">
                      <a16:colId xmlns:a16="http://schemas.microsoft.com/office/drawing/2014/main" val="2120050728"/>
                    </a:ext>
                  </a:extLst>
                </a:gridCol>
                <a:gridCol w="348756">
                  <a:extLst>
                    <a:ext uri="{9D8B030D-6E8A-4147-A177-3AD203B41FA5}">
                      <a16:colId xmlns:a16="http://schemas.microsoft.com/office/drawing/2014/main" val="3553803087"/>
                    </a:ext>
                  </a:extLst>
                </a:gridCol>
                <a:gridCol w="348756">
                  <a:extLst>
                    <a:ext uri="{9D8B030D-6E8A-4147-A177-3AD203B41FA5}">
                      <a16:colId xmlns:a16="http://schemas.microsoft.com/office/drawing/2014/main" val="365070300"/>
                    </a:ext>
                  </a:extLst>
                </a:gridCol>
              </a:tblGrid>
              <a:tr h="134575">
                <a:tc gridSpan="9">
                  <a:txBody>
                    <a:bodyPr/>
                    <a:lstStyle/>
                    <a:p>
                      <a:pPr algn="ctr" fontAlgn="t"/>
                      <a:r>
                        <a:rPr lang="en-US" sz="700" b="1" i="0" u="none" strike="noStrike">
                          <a:solidFill>
                            <a:srgbClr val="FFFFFF"/>
                          </a:solidFill>
                          <a:effectLst/>
                          <a:latin typeface="Arial" panose="020B0604020202020204" pitchFamily="34" charset="0"/>
                        </a:rPr>
                        <a:t>NADA Quick Service Analysis</a:t>
                      </a:r>
                    </a:p>
                  </a:txBody>
                  <a:tcPr marL="0" marR="0" marT="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95242256"/>
                  </a:ext>
                </a:extLst>
              </a:tr>
              <a:tr h="127492">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08882696"/>
                  </a:ext>
                </a:extLst>
              </a:tr>
              <a:tr h="141658">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                217,043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                217,043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08838421"/>
                  </a:ext>
                </a:extLst>
              </a:tr>
              <a:tr h="141658">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t"/>
                      <a:r>
                        <a:rPr lang="en-US" sz="600" b="0" i="0" u="none" strike="noStrike">
                          <a:solidFill>
                            <a:srgbClr val="FFFFFF"/>
                          </a:solidFill>
                          <a:effectLst/>
                          <a:latin typeface="Arial" panose="020B0604020202020204" pitchFamily="34" charset="0"/>
                        </a:rPr>
                        <a:t>Labor Sales</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t"/>
                      <a:r>
                        <a:rPr lang="en-US" sz="600" b="0" i="0" u="none" strike="noStrike">
                          <a:solidFill>
                            <a:srgbClr val="FFFFFF"/>
                          </a:solidFill>
                          <a:effectLst/>
                          <a:latin typeface="Arial" panose="020B0604020202020204" pitchFamily="34" charset="0"/>
                        </a:rPr>
                        <a:t>Labor Sales</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09998903"/>
                  </a:ext>
                </a:extLst>
              </a:tr>
              <a:tr h="141658">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55666842"/>
                  </a:ext>
                </a:extLst>
              </a:tr>
              <a:tr h="141658">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700" b="0" i="0" u="none" strike="noStrike">
                          <a:effectLst/>
                          <a:latin typeface="Arial" panose="020B0604020202020204" pitchFamily="34" charset="0"/>
                        </a:rPr>
                        <a:t>1,660.6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                169,327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461987761"/>
                  </a:ext>
                </a:extLst>
              </a:tr>
              <a:tr h="212487">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t"/>
                      <a:r>
                        <a:rPr lang="en-US" sz="600" b="0" i="0" u="none" strike="noStrike">
                          <a:solidFill>
                            <a:srgbClr val="FFFFFF"/>
                          </a:solidFill>
                          <a:effectLst/>
                          <a:latin typeface="Arial" panose="020B0604020202020204" pitchFamily="34" charset="0"/>
                        </a:rPr>
                        <a:t>Divided by Hours Billed</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t"/>
                      <a:r>
                        <a:rPr lang="en-US" sz="600" b="0" i="0" u="none" strike="noStrike">
                          <a:solidFill>
                            <a:srgbClr val="FFFFFF"/>
                          </a:solidFill>
                          <a:effectLst/>
                          <a:latin typeface="Arial" panose="020B0604020202020204" pitchFamily="34" charset="0"/>
                        </a:rPr>
                        <a:t>-Labor Gross</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969708031"/>
                  </a:ext>
                </a:extLst>
              </a:tr>
              <a:tr h="141658">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398199642"/>
                  </a:ext>
                </a:extLst>
              </a:tr>
              <a:tr h="141658">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700" b="0" i="0" u="none" strike="noStrike">
                          <a:effectLst/>
                          <a:latin typeface="Arial" panose="020B0604020202020204" pitchFamily="34" charset="0"/>
                        </a:rPr>
                        <a:t> $                 130.71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Math B"/>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                 47,716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911522300"/>
                  </a:ext>
                </a:extLst>
              </a:tr>
              <a:tr h="325814">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w="25400" cap="flat" cmpd="dbl" algn="ctr">
                      <a:solidFill>
                        <a:srgbClr val="000000"/>
                      </a:solidFill>
                      <a:prstDash val="solid"/>
                      <a:round/>
                      <a:headEnd type="none" w="med" len="med"/>
                      <a:tailEnd type="none" w="med" len="med"/>
                    </a:lnB>
                    <a:solidFill>
                      <a:srgbClr val="366092"/>
                    </a:solidFill>
                  </a:tcPr>
                </a:tc>
                <a:tc>
                  <a:txBody>
                    <a:bodyPr/>
                    <a:lstStyle/>
                    <a:p>
                      <a:pPr algn="ctr" fontAlgn="t"/>
                      <a:r>
                        <a:rPr lang="en-US" sz="600" b="0" i="0" u="none" strike="noStrike">
                          <a:solidFill>
                            <a:srgbClr val="FFFFFF"/>
                          </a:solidFill>
                          <a:effectLst/>
                          <a:latin typeface="Arial" panose="020B0604020202020204" pitchFamily="34" charset="0"/>
                        </a:rPr>
                        <a:t>= OELR</a:t>
                      </a:r>
                    </a:p>
                  </a:txBody>
                  <a:tcPr marL="0" marR="0" marT="0" marB="0">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w="25400" cap="flat" cmpd="dbl" algn="ctr">
                      <a:solidFill>
                        <a:srgbClr val="000000"/>
                      </a:solidFill>
                      <a:prstDash val="solid"/>
                      <a:round/>
                      <a:headEnd type="none" w="med" len="med"/>
                      <a:tailEnd type="none" w="med" len="med"/>
                    </a:lnB>
                    <a:solidFill>
                      <a:srgbClr val="366092"/>
                    </a:solidFill>
                  </a:tcPr>
                </a:tc>
                <a:tc>
                  <a:txBody>
                    <a:bodyPr/>
                    <a:lstStyle/>
                    <a:p>
                      <a:pPr algn="ctr" fontAlgn="t"/>
                      <a:r>
                        <a:rPr lang="en-US" sz="600" b="0" i="0" u="none" strike="noStrike">
                          <a:solidFill>
                            <a:srgbClr val="FFFFFF"/>
                          </a:solidFill>
                          <a:effectLst/>
                          <a:latin typeface="Arial" panose="020B0604020202020204" pitchFamily="34" charset="0"/>
                        </a:rPr>
                        <a:t>=Labor Cost</a:t>
                      </a:r>
                    </a:p>
                  </a:txBody>
                  <a:tcPr marL="0" marR="0" marT="0" marB="0">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04975086"/>
                  </a:ext>
                </a:extLst>
              </a:tr>
              <a:tr h="134575">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25400" cap="flat" cmpd="dbl"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89429917"/>
                  </a:ext>
                </a:extLst>
              </a:tr>
              <a:tr h="155824">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w="25400" cap="flat" cmpd="dbl"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25400" cap="flat" cmpd="dbl"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242962064"/>
                  </a:ext>
                </a:extLst>
              </a:tr>
              <a:tr h="127492">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            47,716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648459591"/>
                  </a:ext>
                </a:extLst>
              </a:tr>
              <a:tr h="120410">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t"/>
                      <a:r>
                        <a:rPr lang="en-US" sz="700" b="0" i="0" u="none" strike="noStrike">
                          <a:solidFill>
                            <a:srgbClr val="FFFFFF"/>
                          </a:solidFill>
                          <a:effectLst/>
                          <a:latin typeface="Arial" panose="020B0604020202020204" pitchFamily="34" charset="0"/>
                        </a:rPr>
                        <a:t>Labor Cost</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636739003"/>
                  </a:ext>
                </a:extLst>
              </a:tr>
              <a:tr h="148741">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099709399"/>
                  </a:ext>
                </a:extLst>
              </a:tr>
              <a:tr h="127492">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700" b="0" i="0" u="none" strike="noStrike">
                          <a:effectLst/>
                          <a:latin typeface="Arial" panose="020B0604020202020204" pitchFamily="34" charset="0"/>
                        </a:rPr>
                        <a:t>1,660.55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960625085"/>
                  </a:ext>
                </a:extLst>
              </a:tr>
              <a:tr h="120410">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t"/>
                      <a:r>
                        <a:rPr lang="en-US" sz="700" b="0" i="0" u="none" strike="noStrike">
                          <a:solidFill>
                            <a:srgbClr val="FFFFFF"/>
                          </a:solidFill>
                          <a:effectLst/>
                          <a:latin typeface="Arial" panose="020B0604020202020204" pitchFamily="34" charset="0"/>
                        </a:rPr>
                        <a:t>/ Hours Billed</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110451360"/>
                  </a:ext>
                </a:extLst>
              </a:tr>
              <a:tr h="120410">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517357363"/>
                  </a:ext>
                </a:extLst>
              </a:tr>
              <a:tr h="120410">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700" b="0" i="0" u="none" strike="noStrike">
                          <a:effectLst/>
                          <a:latin typeface="Arial" panose="020B0604020202020204" pitchFamily="34" charset="0"/>
                        </a:rPr>
                        <a:t> $              28.74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8753003"/>
                  </a:ext>
                </a:extLst>
              </a:tr>
              <a:tr h="127492">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w="25400" cap="flat" cmpd="dbl" algn="ctr">
                      <a:solidFill>
                        <a:srgbClr val="000000"/>
                      </a:solidFill>
                      <a:prstDash val="solid"/>
                      <a:round/>
                      <a:headEnd type="none" w="med" len="med"/>
                      <a:tailEnd type="none" w="med" len="med"/>
                    </a:lnB>
                    <a:solidFill>
                      <a:srgbClr val="366092"/>
                    </a:solidFill>
                  </a:tcPr>
                </a:tc>
                <a:tc>
                  <a:txBody>
                    <a:bodyPr/>
                    <a:lstStyle/>
                    <a:p>
                      <a:pPr algn="ctr" fontAlgn="t"/>
                      <a:r>
                        <a:rPr lang="en-US" sz="700" b="0" i="0" u="none" strike="noStrike">
                          <a:solidFill>
                            <a:srgbClr val="FFFFFF"/>
                          </a:solidFill>
                          <a:effectLst/>
                          <a:latin typeface="Arial" panose="020B0604020202020204" pitchFamily="34" charset="0"/>
                        </a:rPr>
                        <a:t>=Real Cost</a:t>
                      </a:r>
                    </a:p>
                  </a:txBody>
                  <a:tcPr marL="0" marR="0" marT="0" marB="0">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25400" cap="flat" cmpd="dbl"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992500766"/>
                  </a:ext>
                </a:extLst>
              </a:tr>
              <a:tr h="134575">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2540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177811035"/>
                  </a:ext>
                </a:extLst>
              </a:tr>
              <a:tr h="134575">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087486"/>
                  </a:ext>
                </a:extLst>
              </a:tr>
              <a:tr h="141658">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1919140493"/>
                  </a:ext>
                </a:extLst>
              </a:tr>
              <a:tr h="148741">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700" b="0" i="0" u="none" strike="noStrike">
                          <a:effectLst/>
                          <a:latin typeface="Arial" panose="020B0604020202020204" pitchFamily="34" charset="0"/>
                        </a:rPr>
                        <a:t>$28.74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700" b="0" i="0" u="none" strike="noStrike">
                          <a:effectLst/>
                          <a:latin typeface="Arial" panose="020B0604020202020204" pitchFamily="34" charset="0"/>
                        </a:rPr>
                        <a:t>24.00%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FFFFFF"/>
                          </a:solidFill>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700" b="0" i="0" u="none" strike="noStrike">
                          <a:effectLst/>
                          <a:latin typeface="Arial" panose="020B0604020202020204" pitchFamily="34" charset="0"/>
                        </a:rPr>
                        <a:t>$119.75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688607470"/>
                  </a:ext>
                </a:extLst>
              </a:tr>
              <a:tr h="240819">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t"/>
                      <a:r>
                        <a:rPr lang="en-US" sz="600" b="0" i="0" u="none" strike="noStrike">
                          <a:solidFill>
                            <a:srgbClr val="FFFFFF"/>
                          </a:solidFill>
                          <a:effectLst/>
                          <a:latin typeface="Arial" panose="020B0604020202020204" pitchFamily="34" charset="0"/>
                        </a:rPr>
                        <a:t>Real Cost</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ctr" fontAlgn="t"/>
                      <a:r>
                        <a:rPr lang="en-US" sz="700" b="0" i="0" u="none" strike="noStrike">
                          <a:solidFill>
                            <a:srgbClr val="FFFFFF"/>
                          </a:solidFill>
                          <a:effectLst/>
                          <a:latin typeface="Arial" panose="020B0604020202020204" pitchFamily="34" charset="0"/>
                        </a:rPr>
                        <a:t>E.L.R. Needed to earn 76%</a:t>
                      </a:r>
                    </a:p>
                  </a:txBody>
                  <a:tcPr marL="0" marR="0" marT="0" marB="0">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133730821"/>
                  </a:ext>
                </a:extLst>
              </a:tr>
              <a:tr h="127492">
                <a:tc>
                  <a:txBody>
                    <a:bodyPr/>
                    <a:lstStyle/>
                    <a:p>
                      <a:pPr algn="l" fontAlgn="b"/>
                      <a:r>
                        <a:rPr lang="en-US" sz="7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807008892"/>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Frankly we give techs way to much room for not a lot of production. We have a lot of room and spare room for even more techs if needed.</a:t>
            </a:r>
          </a:p>
          <a:p>
            <a:r>
              <a:rPr lang="en-US" sz="1800" b="0" i="0" u="none" strike="noStrike" baseline="0" dirty="0">
                <a:solidFill>
                  <a:srgbClr val="221E1F"/>
                </a:solidFill>
                <a:latin typeface="Calibri" panose="020F0502020204030204" pitchFamily="34" charset="0"/>
              </a:rPr>
              <a:t>Goals for improvement. We are going to change our service hours and hire additional techs. We are not open evenings or weekends now. (country club closing)</a:t>
            </a:r>
          </a:p>
          <a:p>
            <a:r>
              <a:rPr lang="en-US" sz="1800" b="0" i="0" u="none" strike="noStrike" baseline="0" dirty="0">
                <a:solidFill>
                  <a:srgbClr val="221E1F"/>
                </a:solidFill>
                <a:latin typeface="Calibri" panose="020F0502020204030204" pitchFamily="34" charset="0"/>
              </a:rPr>
              <a:t>Plans to achieve your goals. We have already began the process. We have 80% of the employees set up for the change already from volunteers currently employees.</a:t>
            </a:r>
          </a:p>
          <a:p>
            <a:r>
              <a:rPr lang="en-US" sz="1800" b="0" i="0" u="none" strike="noStrike" baseline="0" dirty="0">
                <a:solidFill>
                  <a:srgbClr val="221E1F"/>
                </a:solidFill>
                <a:latin typeface="Calibri" panose="020F0502020204030204" pitchFamily="34" charset="0"/>
              </a:rPr>
              <a:t>Plans to evaluate your changes. The Change will be made 2/1/2024.</a:t>
            </a:r>
          </a:p>
          <a:p>
            <a:endParaRPr lang="en-US" dirty="0"/>
          </a:p>
        </p:txBody>
      </p:sp>
      <p:graphicFrame>
        <p:nvGraphicFramePr>
          <p:cNvPr id="7" name="Content Placeholder 6">
            <a:extLst>
              <a:ext uri="{FF2B5EF4-FFF2-40B4-BE49-F238E27FC236}">
                <a16:creationId xmlns:a16="http://schemas.microsoft.com/office/drawing/2014/main" id="{3230E4DF-6A96-4E09-A908-62150BA742EE}"/>
              </a:ext>
            </a:extLst>
          </p:cNvPr>
          <p:cNvGraphicFramePr>
            <a:graphicFrameLocks noGrp="1"/>
          </p:cNvGraphicFramePr>
          <p:nvPr>
            <p:ph sz="half" idx="2"/>
          </p:nvPr>
        </p:nvGraphicFramePr>
        <p:xfrm>
          <a:off x="5089525" y="2118886"/>
          <a:ext cx="4184649" cy="3964842"/>
        </p:xfrm>
        <a:graphic>
          <a:graphicData uri="http://schemas.openxmlformats.org/drawingml/2006/table">
            <a:tbl>
              <a:tblPr/>
              <a:tblGrid>
                <a:gridCol w="1312292">
                  <a:extLst>
                    <a:ext uri="{9D8B030D-6E8A-4147-A177-3AD203B41FA5}">
                      <a16:colId xmlns:a16="http://schemas.microsoft.com/office/drawing/2014/main" val="2470127966"/>
                    </a:ext>
                  </a:extLst>
                </a:gridCol>
                <a:gridCol w="1027809">
                  <a:extLst>
                    <a:ext uri="{9D8B030D-6E8A-4147-A177-3AD203B41FA5}">
                      <a16:colId xmlns:a16="http://schemas.microsoft.com/office/drawing/2014/main" val="339463071"/>
                    </a:ext>
                  </a:extLst>
                </a:gridCol>
                <a:gridCol w="926863">
                  <a:extLst>
                    <a:ext uri="{9D8B030D-6E8A-4147-A177-3AD203B41FA5}">
                      <a16:colId xmlns:a16="http://schemas.microsoft.com/office/drawing/2014/main" val="2269709200"/>
                    </a:ext>
                  </a:extLst>
                </a:gridCol>
                <a:gridCol w="587319">
                  <a:extLst>
                    <a:ext uri="{9D8B030D-6E8A-4147-A177-3AD203B41FA5}">
                      <a16:colId xmlns:a16="http://schemas.microsoft.com/office/drawing/2014/main" val="3449603452"/>
                    </a:ext>
                  </a:extLst>
                </a:gridCol>
                <a:gridCol w="165183">
                  <a:extLst>
                    <a:ext uri="{9D8B030D-6E8A-4147-A177-3AD203B41FA5}">
                      <a16:colId xmlns:a16="http://schemas.microsoft.com/office/drawing/2014/main" val="695108602"/>
                    </a:ext>
                  </a:extLst>
                </a:gridCol>
                <a:gridCol w="165183">
                  <a:extLst>
                    <a:ext uri="{9D8B030D-6E8A-4147-A177-3AD203B41FA5}">
                      <a16:colId xmlns:a16="http://schemas.microsoft.com/office/drawing/2014/main" val="2853083193"/>
                    </a:ext>
                  </a:extLst>
                </a:gridCol>
              </a:tblGrid>
              <a:tr h="173852">
                <a:tc gridSpan="6">
                  <a:txBody>
                    <a:bodyPr/>
                    <a:lstStyle/>
                    <a:p>
                      <a:pPr algn="ctr" fontAlgn="b"/>
                      <a:r>
                        <a:rPr lang="en-US" sz="10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46384517"/>
                  </a:ext>
                </a:extLst>
              </a:tr>
              <a:tr h="164702">
                <a:tc>
                  <a:txBody>
                    <a:bodyPr/>
                    <a:lstStyle/>
                    <a:p>
                      <a:pPr algn="l" fontAlgn="b"/>
                      <a:r>
                        <a:rPr lang="en-US" sz="10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latin typeface="Arial" panose="020B0604020202020204" pitchFamily="34"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929753553"/>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862705984"/>
                  </a:ext>
                </a:extLst>
              </a:tr>
              <a:tr h="183002">
                <a:tc>
                  <a:txBody>
                    <a:bodyPr/>
                    <a:lstStyle/>
                    <a:p>
                      <a:pPr algn="l" fontAlgn="b"/>
                      <a:r>
                        <a:rPr lang="en-US" sz="10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273321406"/>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179678502"/>
                  </a:ext>
                </a:extLst>
              </a:tr>
              <a:tr h="183002">
                <a:tc>
                  <a:txBody>
                    <a:bodyPr/>
                    <a:lstStyle/>
                    <a:p>
                      <a:pPr algn="l" fontAlgn="b"/>
                      <a:r>
                        <a:rPr lang="en-US" sz="10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55399190"/>
                  </a:ext>
                </a:extLst>
              </a:tr>
              <a:tr h="274503">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61070504"/>
                  </a:ext>
                </a:extLst>
              </a:tr>
              <a:tr h="183002">
                <a:tc>
                  <a:txBody>
                    <a:bodyPr/>
                    <a:lstStyle/>
                    <a:p>
                      <a:pPr algn="l" fontAlgn="b"/>
                      <a:r>
                        <a:rPr lang="en-US" sz="10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             130.71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167266005"/>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14767425"/>
                  </a:ext>
                </a:extLst>
              </a:tr>
              <a:tr h="420905">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        948,922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770711022"/>
                  </a:ext>
                </a:extLst>
              </a:tr>
              <a:tr h="1738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213359066"/>
                  </a:ext>
                </a:extLst>
              </a:tr>
              <a:tr h="201302">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4546125"/>
                  </a:ext>
                </a:extLst>
              </a:tr>
              <a:tr h="164702">
                <a:tc gridSpan="6">
                  <a:txBody>
                    <a:bodyPr/>
                    <a:lstStyle/>
                    <a:p>
                      <a:pPr algn="ctr" fontAlgn="b"/>
                      <a:r>
                        <a:rPr lang="en-US" sz="10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664770"/>
                  </a:ext>
                </a:extLst>
              </a:tr>
              <a:tr h="155552">
                <a:tc>
                  <a:txBody>
                    <a:bodyPr/>
                    <a:lstStyle/>
                    <a:p>
                      <a:pPr algn="l" fontAlgn="b"/>
                      <a:r>
                        <a:rPr lang="en-US" sz="10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           217,043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183499860"/>
                  </a:ext>
                </a:extLst>
              </a:tr>
              <a:tr h="1921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892487159"/>
                  </a:ext>
                </a:extLst>
              </a:tr>
              <a:tr h="164702">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           948,922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877419644"/>
                  </a:ext>
                </a:extLst>
              </a:tr>
              <a:tr h="1555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581283466"/>
                  </a:ext>
                </a:extLst>
              </a:tr>
              <a:tr h="155552">
                <a:tc>
                  <a:txBody>
                    <a:bodyPr/>
                    <a:lstStyle/>
                    <a:p>
                      <a:pPr algn="l" fontAlgn="b"/>
                      <a:r>
                        <a:rPr lang="en-US" sz="10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latin typeface="Arial" panose="020B0604020202020204" pitchFamily="34" charset="0"/>
                        </a:rPr>
                        <a:t>22.87%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650728914"/>
                  </a:ext>
                </a:extLst>
              </a:tr>
              <a:tr h="1555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642085417"/>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184778947"/>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70000" lnSpcReduction="20000"/>
          </a:bodyPr>
          <a:lstStyle/>
          <a:p>
            <a:r>
              <a:rPr lang="en-US" dirty="0"/>
              <a:t>The analysis of 100 Repair Orders (ROs) was truly eye-opening. It revealed the incredible potential our shop holds for improvement and growth. However, it also brought to light numerous valuable lessons, especially from a legal perspective and regarding customer satisfaction. We discovered instances of improper documentation, mileage errors, and charging inaccuracies that need to be addressed to ensure not only compliance but also to enhance our customers' overall experience.</a:t>
            </a:r>
          </a:p>
          <a:p>
            <a:r>
              <a:rPr lang="en-US" dirty="0"/>
              <a:t>In addition to these findings, it is crucial that we proactively take steps to rectify these issues and implement stringent quality control measures moving forward. By addressing these challenges head-on, we can not only safeguard our dealership's reputation but also continue to provide exceptional service to our valued customers. This commitment to improvement and learning from our past experiences will undoubtedly contribute to our long-term success.</a:t>
            </a:r>
          </a:p>
          <a:p>
            <a:endParaRPr lang="en-US" dirty="0"/>
          </a:p>
        </p:txBody>
      </p:sp>
      <p:graphicFrame>
        <p:nvGraphicFramePr>
          <p:cNvPr id="7" name="Content Placeholder 6">
            <a:extLst>
              <a:ext uri="{FF2B5EF4-FFF2-40B4-BE49-F238E27FC236}">
                <a16:creationId xmlns:a16="http://schemas.microsoft.com/office/drawing/2014/main" id="{3054B9B7-7055-4443-8103-E50A32A47837}"/>
              </a:ext>
            </a:extLst>
          </p:cNvPr>
          <p:cNvGraphicFramePr>
            <a:graphicFrameLocks noGrp="1"/>
          </p:cNvGraphicFramePr>
          <p:nvPr>
            <p:ph sz="half" idx="2"/>
            <p:extLst>
              <p:ext uri="{D42A27DB-BD31-4B8C-83A1-F6EECF244321}">
                <p14:modId xmlns:p14="http://schemas.microsoft.com/office/powerpoint/2010/main" val="2235588637"/>
              </p:ext>
            </p:extLst>
          </p:nvPr>
        </p:nvGraphicFramePr>
        <p:xfrm>
          <a:off x="5510624" y="1535185"/>
          <a:ext cx="4547774" cy="4420039"/>
        </p:xfrm>
        <a:graphic>
          <a:graphicData uri="http://schemas.openxmlformats.org/drawingml/2006/table">
            <a:tbl>
              <a:tblPr/>
              <a:tblGrid>
                <a:gridCol w="466115">
                  <a:extLst>
                    <a:ext uri="{9D8B030D-6E8A-4147-A177-3AD203B41FA5}">
                      <a16:colId xmlns:a16="http://schemas.microsoft.com/office/drawing/2014/main" val="1030703395"/>
                    </a:ext>
                  </a:extLst>
                </a:gridCol>
                <a:gridCol w="497609">
                  <a:extLst>
                    <a:ext uri="{9D8B030D-6E8A-4147-A177-3AD203B41FA5}">
                      <a16:colId xmlns:a16="http://schemas.microsoft.com/office/drawing/2014/main" val="3905517961"/>
                    </a:ext>
                  </a:extLst>
                </a:gridCol>
                <a:gridCol w="566897">
                  <a:extLst>
                    <a:ext uri="{9D8B030D-6E8A-4147-A177-3AD203B41FA5}">
                      <a16:colId xmlns:a16="http://schemas.microsoft.com/office/drawing/2014/main" val="1910625593"/>
                    </a:ext>
                  </a:extLst>
                </a:gridCol>
                <a:gridCol w="144874">
                  <a:extLst>
                    <a:ext uri="{9D8B030D-6E8A-4147-A177-3AD203B41FA5}">
                      <a16:colId xmlns:a16="http://schemas.microsoft.com/office/drawing/2014/main" val="380852169"/>
                    </a:ext>
                  </a:extLst>
                </a:gridCol>
                <a:gridCol w="562699">
                  <a:extLst>
                    <a:ext uri="{9D8B030D-6E8A-4147-A177-3AD203B41FA5}">
                      <a16:colId xmlns:a16="http://schemas.microsoft.com/office/drawing/2014/main" val="1918085048"/>
                    </a:ext>
                  </a:extLst>
                </a:gridCol>
                <a:gridCol w="144874">
                  <a:extLst>
                    <a:ext uri="{9D8B030D-6E8A-4147-A177-3AD203B41FA5}">
                      <a16:colId xmlns:a16="http://schemas.microsoft.com/office/drawing/2014/main" val="1391307041"/>
                    </a:ext>
                  </a:extLst>
                </a:gridCol>
                <a:gridCol w="485011">
                  <a:extLst>
                    <a:ext uri="{9D8B030D-6E8A-4147-A177-3AD203B41FA5}">
                      <a16:colId xmlns:a16="http://schemas.microsoft.com/office/drawing/2014/main" val="3937712611"/>
                    </a:ext>
                  </a:extLst>
                </a:gridCol>
                <a:gridCol w="573196">
                  <a:extLst>
                    <a:ext uri="{9D8B030D-6E8A-4147-A177-3AD203B41FA5}">
                      <a16:colId xmlns:a16="http://schemas.microsoft.com/office/drawing/2014/main" val="1954318661"/>
                    </a:ext>
                  </a:extLst>
                </a:gridCol>
                <a:gridCol w="535403">
                  <a:extLst>
                    <a:ext uri="{9D8B030D-6E8A-4147-A177-3AD203B41FA5}">
                      <a16:colId xmlns:a16="http://schemas.microsoft.com/office/drawing/2014/main" val="3207852121"/>
                    </a:ext>
                  </a:extLst>
                </a:gridCol>
                <a:gridCol w="571096">
                  <a:extLst>
                    <a:ext uri="{9D8B030D-6E8A-4147-A177-3AD203B41FA5}">
                      <a16:colId xmlns:a16="http://schemas.microsoft.com/office/drawing/2014/main" val="1923914059"/>
                    </a:ext>
                  </a:extLst>
                </a:gridCol>
              </a:tblGrid>
              <a:tr h="198600">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85119169"/>
                  </a:ext>
                </a:extLst>
              </a:tr>
              <a:tr h="138665">
                <a:tc gridSpan="9">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74128960"/>
                  </a:ext>
                </a:extLst>
              </a:tr>
              <a:tr h="10975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35092108"/>
                  </a:ext>
                </a:extLst>
              </a:tr>
              <a:tr h="10975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24284822"/>
                  </a:ext>
                </a:extLst>
              </a:tr>
              <a:tr h="200692">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2,717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55.91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43345834"/>
                  </a:ext>
                </a:extLst>
              </a:tr>
              <a:tr h="207997">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11,450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67.10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170.64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12923323"/>
                  </a:ext>
                </a:extLst>
              </a:tr>
              <a:tr h="200692">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20,658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132.60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155.79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94828477"/>
                  </a:ext>
                </a:extLst>
              </a:tr>
              <a:tr h="200692">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34,825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248.30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140.25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83778470"/>
                  </a:ext>
                </a:extLst>
              </a:tr>
              <a:tr h="623991">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132.98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39108434"/>
                  </a:ext>
                </a:extLst>
              </a:tr>
              <a:tr h="401385">
                <a:tc gridSpan="2">
                  <a:txBody>
                    <a:bodyPr/>
                    <a:lstStyle/>
                    <a:p>
                      <a:pPr algn="ctr" fontAlgn="b"/>
                      <a:r>
                        <a:rPr lang="en-US" sz="600" b="0" i="0" u="none" strike="noStrike">
                          <a:effectLs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7.27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37140305"/>
                  </a:ext>
                </a:extLst>
              </a:tr>
              <a:tr h="10975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07580401"/>
                  </a:ext>
                </a:extLst>
              </a:tr>
              <a:tr h="130659">
                <a:tc gridSpan="8">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20669330"/>
                  </a:ext>
                </a:extLst>
              </a:tr>
              <a:tr h="109753">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7494.00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21.52%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67074622"/>
                  </a:ext>
                </a:extLst>
              </a:tr>
              <a:tr h="109753">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7494.00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30.18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98923923"/>
                  </a:ext>
                </a:extLst>
              </a:tr>
              <a:tr h="10975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48715255"/>
                  </a:ext>
                </a:extLst>
              </a:tr>
              <a:tr h="130659">
                <a:tc gridSpan="8">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26815762"/>
                  </a:ext>
                </a:extLst>
              </a:tr>
              <a:tr h="109753">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34,824.93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348.25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38314379"/>
                  </a:ext>
                </a:extLst>
              </a:tr>
              <a:tr h="104526">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248.30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13717202"/>
                  </a:ext>
                </a:extLst>
              </a:tr>
              <a:tr h="104526">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40246172"/>
                  </a:ext>
                </a:extLst>
              </a:tr>
              <a:tr h="104526">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19.57%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58649293"/>
                  </a:ext>
                </a:extLst>
              </a:tr>
              <a:tr h="104526">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67.10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27.02%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80823030"/>
                  </a:ext>
                </a:extLst>
              </a:tr>
              <a:tr h="104526">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132.60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53.40%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62425152"/>
                  </a:ext>
                </a:extLst>
              </a:tr>
              <a:tr h="109753">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9665290"/>
                  </a:ext>
                </a:extLst>
              </a:tr>
              <a:tr h="10975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09739908"/>
                  </a:ext>
                </a:extLst>
              </a:tr>
              <a:tr h="130659">
                <a:tc gridSpan="8">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952982455"/>
                  </a:ext>
                </a:extLst>
              </a:tr>
              <a:tr h="120207">
                <a:tc>
                  <a:txBody>
                    <a:bodyPr/>
                    <a:lstStyle/>
                    <a:p>
                      <a:pPr algn="ctr" fontAlgn="b"/>
                      <a:r>
                        <a:rPr lang="en-US" sz="600" b="1" i="0" u="none" strike="noStrike">
                          <a:effectLst/>
                          <a:latin typeface="Arial" panose="020B0604020202020204" pitchFamily="34" charset="0"/>
                        </a:rPr>
                        <a:t>2024</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045932258"/>
                  </a:ext>
                </a:extLst>
              </a:tr>
              <a:tr h="109753">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55477681"/>
                  </a:ext>
                </a:extLst>
              </a:tr>
              <a:tr h="114981">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panose="020B0604020202020204" pitchFamily="34" charset="0"/>
                        </a:rPr>
                        <a:t>72.00%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776571192"/>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a:t>
            </a:r>
          </a:p>
          <a:p>
            <a:r>
              <a:rPr lang="en-US" dirty="0"/>
              <a:t>We have a Very large shop with lots of room to Grow.</a:t>
            </a:r>
          </a:p>
          <a:p>
            <a:r>
              <a:rPr lang="en-US" dirty="0"/>
              <a:t>Several very experienced techs that are willing to train and lead up and coming techs.</a:t>
            </a:r>
          </a:p>
          <a:p>
            <a:r>
              <a:rPr lang="en-US" dirty="0"/>
              <a:t>Team members that have great customer service, are open minded and able to look at the big picture for the future of the store and their careers.</a:t>
            </a:r>
          </a:p>
          <a:p>
            <a:r>
              <a:rPr lang="en-US" dirty="0"/>
              <a:t>Owners that are always willing to provide the correct tools and equipment that the team needs to do their jobs.</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Our hours are not customer friendly</a:t>
            </a:r>
          </a:p>
          <a:p>
            <a:r>
              <a:rPr lang="en-US" dirty="0"/>
              <a:t>Complacency</a:t>
            </a:r>
          </a:p>
          <a:p>
            <a:r>
              <a:rPr lang="en-US" dirty="0"/>
              <a:t>Location</a:t>
            </a:r>
          </a:p>
          <a:p>
            <a:r>
              <a:rPr lang="en-US" dirty="0"/>
              <a:t>Lack of training</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1745</TotalTime>
  <Words>2390</Words>
  <Application>Microsoft Office PowerPoint</Application>
  <PresentationFormat>Widescreen</PresentationFormat>
  <Paragraphs>809</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Math B</vt:lpstr>
      <vt:lpstr>Söhne</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Shane Whitt</cp:lastModifiedBy>
  <cp:revision>24</cp:revision>
  <cp:lastPrinted>2023-12-19T21:10:38Z</cp:lastPrinted>
  <dcterms:created xsi:type="dcterms:W3CDTF">2022-12-04T13:10:55Z</dcterms:created>
  <dcterms:modified xsi:type="dcterms:W3CDTF">2023-12-23T17:08:15Z</dcterms:modified>
</cp:coreProperties>
</file>