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112" d="100"/>
          <a:sy n="112" d="100"/>
        </p:scale>
        <p:origin x="552"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5" name="Rectangle 7">
            <a:extLst>
              <a:ext uri="{FF2B5EF4-FFF2-40B4-BE49-F238E27FC236}">
                <a16:creationId xmlns:a16="http://schemas.microsoft.com/office/drawing/2014/main" id="{27577DEC-D9A5-404D-9789-702F4319BE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9">
            <a:extLst>
              <a:ext uri="{FF2B5EF4-FFF2-40B4-BE49-F238E27FC236}">
                <a16:creationId xmlns:a16="http://schemas.microsoft.com/office/drawing/2014/main" id="{CEEA9366-CEA8-4F23-B065-4337F0D836F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1" name="Straight Connector 10">
              <a:extLst>
                <a:ext uri="{FF2B5EF4-FFF2-40B4-BE49-F238E27FC236}">
                  <a16:creationId xmlns:a16="http://schemas.microsoft.com/office/drawing/2014/main" id="{904A03D6-39B4-4278-9BE1-A07E024499BE}"/>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rgbClr val="FFFFFF"/>
              </a:solidFill>
            </a:ln>
          </p:spPr>
          <p:style>
            <a:lnRef idx="2">
              <a:schemeClr val="accent1"/>
            </a:lnRef>
            <a:fillRef idx="0">
              <a:schemeClr val="accent1"/>
            </a:fillRef>
            <a:effectRef idx="1">
              <a:schemeClr val="accent1"/>
            </a:effectRef>
            <a:fontRef idx="minor">
              <a:schemeClr val="tx1"/>
            </a:fontRef>
          </p:style>
        </p:cxnSp>
        <p:cxnSp>
          <p:nvCxnSpPr>
            <p:cNvPr id="7" name="Straight Connector 11">
              <a:extLst>
                <a:ext uri="{FF2B5EF4-FFF2-40B4-BE49-F238E27FC236}">
                  <a16:creationId xmlns:a16="http://schemas.microsoft.com/office/drawing/2014/main" id="{FBE459AF-3736-4886-82E0-9B5DA427B5E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alpha val="80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4B6B88EF-180C-4E39-8A3F-A52E87110C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25">
              <a:extLst>
                <a:ext uri="{FF2B5EF4-FFF2-40B4-BE49-F238E27FC236}">
                  <a16:creationId xmlns:a16="http://schemas.microsoft.com/office/drawing/2014/main" id="{52DFAACF-64D0-4621-8FF4-E2F03C3E8D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Isosceles Triangle 14">
              <a:extLst>
                <a:ext uri="{FF2B5EF4-FFF2-40B4-BE49-F238E27FC236}">
                  <a16:creationId xmlns:a16="http://schemas.microsoft.com/office/drawing/2014/main" id="{36611FF0-65B3-49DB-97C6-1B72AAD0FB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7">
              <a:extLst>
                <a:ext uri="{FF2B5EF4-FFF2-40B4-BE49-F238E27FC236}">
                  <a16:creationId xmlns:a16="http://schemas.microsoft.com/office/drawing/2014/main" id="{0F7407FE-86B1-4890-9D80-9406FBF29E4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29">
              <a:extLst>
                <a:ext uri="{FF2B5EF4-FFF2-40B4-BE49-F238E27FC236}">
                  <a16:creationId xmlns:a16="http://schemas.microsoft.com/office/drawing/2014/main" id="{EBD42D5B-8F87-45B3-98B3-C66944F92E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17">
              <a:extLst>
                <a:ext uri="{FF2B5EF4-FFF2-40B4-BE49-F238E27FC236}">
                  <a16:creationId xmlns:a16="http://schemas.microsoft.com/office/drawing/2014/main" id="{F5E04699-59E1-4468-9E7C-83070EEB42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a:extLst>
                <a:ext uri="{FF2B5EF4-FFF2-40B4-BE49-F238E27FC236}">
                  <a16:creationId xmlns:a16="http://schemas.microsoft.com/office/drawing/2014/main" id="{F2AE8F13-9A52-4D7F-9637-321EA7CF321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096899"/>
          </a:xfrm>
        </p:spPr>
        <p:txBody>
          <a:bodyPr>
            <a:normAutofit lnSpcReduction="10000"/>
          </a:bodyPr>
          <a:lstStyle/>
          <a:p>
            <a:r>
              <a:rPr lang="en-US" dirty="0">
                <a:solidFill>
                  <a:schemeClr val="tx1"/>
                </a:solidFill>
              </a:rPr>
              <a:t>Kia FWB </a:t>
            </a:r>
          </a:p>
          <a:p>
            <a:r>
              <a:rPr lang="en-US" dirty="0">
                <a:solidFill>
                  <a:schemeClr val="tx1"/>
                </a:solidFill>
              </a:rPr>
              <a:t>Jessie “Chuck Bryant” </a:t>
            </a:r>
          </a:p>
          <a:p>
            <a:r>
              <a:rPr lang="en-US" dirty="0">
                <a:solidFill>
                  <a:schemeClr val="tx1"/>
                </a:solidFill>
              </a:rPr>
              <a:t>Class N432</a:t>
            </a:r>
          </a:p>
        </p:txBody>
      </p:sp>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404534"/>
            <a:ext cx="7766936" cy="1646302"/>
          </a:xfrm>
        </p:spPr>
        <p:txBody>
          <a:bodyPr>
            <a:normAutofit/>
          </a:bodyPr>
          <a:lstStyle/>
          <a:p>
            <a:r>
              <a:rPr lang="en-US"/>
              <a:t>NADA Service Homework </a:t>
            </a:r>
            <a:endParaRPr lang="en-US" dirty="0"/>
          </a:p>
        </p:txBody>
      </p:sp>
    </p:spTree>
    <p:extLst>
      <p:ext uri="{BB962C8B-B14F-4D97-AF65-F5344CB8AC3E}">
        <p14:creationId xmlns:p14="http://schemas.microsoft.com/office/powerpoint/2010/main" val="40707405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70000"/>
            <a:ext cx="8596668" cy="5387174"/>
          </a:xfrm>
        </p:spPr>
        <p:txBody>
          <a:bodyPr/>
          <a:lstStyle/>
          <a:p>
            <a:r>
              <a:rPr lang="en-US" dirty="0"/>
              <a:t>Opportunities</a:t>
            </a:r>
          </a:p>
          <a:p>
            <a:endParaRPr lang="en-US" dirty="0"/>
          </a:p>
          <a:p>
            <a:r>
              <a:rPr lang="en-US" dirty="0"/>
              <a:t>Better pay plans. Reward on production more.</a:t>
            </a:r>
          </a:p>
          <a:p>
            <a:r>
              <a:rPr lang="en-US" dirty="0"/>
              <a:t>Actual apprentice program. Need to have more structure for this program to succeed.</a:t>
            </a:r>
          </a:p>
          <a:p>
            <a:r>
              <a:rPr lang="en-US" dirty="0"/>
              <a:t>Training. Have ability to gain more knowledge of Kia and other brands. </a:t>
            </a:r>
          </a:p>
          <a:p>
            <a:r>
              <a:rPr lang="en-US" dirty="0"/>
              <a:t>Plenty of growth potential. Store is building new facility so growth potential is possible within organization.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70000"/>
            <a:ext cx="8596668" cy="5276079"/>
          </a:xfrm>
        </p:spPr>
        <p:txBody>
          <a:bodyPr/>
          <a:lstStyle/>
          <a:p>
            <a:r>
              <a:rPr lang="en-US" dirty="0"/>
              <a:t>Threats</a:t>
            </a:r>
          </a:p>
          <a:p>
            <a:endParaRPr lang="en-US" dirty="0"/>
          </a:p>
          <a:p>
            <a:r>
              <a:rPr lang="en-US" dirty="0"/>
              <a:t>Competition pay. Many competitors are doing all the can to obtain technicians. Makes it hard to stay focused and not be listening to their offers. </a:t>
            </a:r>
          </a:p>
          <a:p>
            <a:r>
              <a:rPr lang="en-US" dirty="0"/>
              <a:t>Sickness or absence. With such a small shop and staff, sickness and absences for vacation are a real threat to impact the shop in a big way. </a:t>
            </a:r>
          </a:p>
          <a:p>
            <a:r>
              <a:rPr lang="en-US" dirty="0"/>
              <a:t>Customer dissatisfaction with O.E.M. Customers are upset about back orders which could cause brand and dealer defection. We have no control over this.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57693" y="1270000"/>
            <a:ext cx="8596668" cy="5387174"/>
          </a:xfrm>
        </p:spPr>
        <p:txBody>
          <a:bodyPr/>
          <a:lstStyle/>
          <a:p>
            <a:r>
              <a:rPr lang="en-US" dirty="0"/>
              <a:t>Objectives</a:t>
            </a:r>
          </a:p>
          <a:p>
            <a:endParaRPr lang="en-US" dirty="0"/>
          </a:p>
          <a:p>
            <a:r>
              <a:rPr lang="en-US" dirty="0"/>
              <a:t>Slowly increase customer pay R.O. count as warranty work declines </a:t>
            </a:r>
          </a:p>
          <a:p>
            <a:r>
              <a:rPr lang="en-US" dirty="0"/>
              <a:t>Better schedule work to help with technician motivation</a:t>
            </a:r>
          </a:p>
          <a:p>
            <a:r>
              <a:rPr lang="en-US" dirty="0"/>
              <a:t>Reduce or eliminate unnecessary bonuses with pay plan changes </a:t>
            </a:r>
          </a:p>
          <a:p>
            <a:r>
              <a:rPr lang="en-US" dirty="0"/>
              <a:t>Improve our facility utilization </a:t>
            </a:r>
          </a:p>
          <a:p>
            <a:r>
              <a:rPr lang="en-US" dirty="0"/>
              <a:t>Improve our proficiency </a:t>
            </a: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70000"/>
            <a:ext cx="8596668" cy="5404265"/>
          </a:xfrm>
        </p:spPr>
        <p:txBody>
          <a:bodyPr/>
          <a:lstStyle/>
          <a:p>
            <a:r>
              <a:rPr lang="en-US" dirty="0"/>
              <a:t>Strategies</a:t>
            </a:r>
          </a:p>
          <a:p>
            <a:endParaRPr lang="en-US" dirty="0"/>
          </a:p>
          <a:p>
            <a:r>
              <a:rPr lang="en-US" dirty="0"/>
              <a:t>Form partnership with used car department and eliminate discounting for internals. </a:t>
            </a:r>
          </a:p>
          <a:p>
            <a:r>
              <a:rPr lang="en-US" dirty="0"/>
              <a:t>Bring rate for competitive and maintenance more in line to the market average. </a:t>
            </a:r>
          </a:p>
          <a:p>
            <a:r>
              <a:rPr lang="en-US" dirty="0"/>
              <a:t>Work on our scheduler to ensure we are utilizing time and facility correctly.</a:t>
            </a:r>
          </a:p>
          <a:p>
            <a:r>
              <a:rPr lang="en-US" dirty="0"/>
              <a:t>Implement better training programs for eager to learn novice techs.</a:t>
            </a:r>
          </a:p>
          <a:p>
            <a:r>
              <a:rPr lang="en-US" dirty="0"/>
              <a:t>Advertise to all makes and models to better fill shop with non warranty work.  </a:t>
            </a:r>
          </a:p>
          <a:p>
            <a:pPr marL="0" indent="0">
              <a:buNone/>
            </a:pPr>
            <a:r>
              <a:rPr lang="en-US" dirty="0"/>
              <a:t>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70000"/>
            <a:ext cx="8596668" cy="5318807"/>
          </a:xfrm>
        </p:spPr>
        <p:txBody>
          <a:bodyPr/>
          <a:lstStyle/>
          <a:p>
            <a:r>
              <a:rPr lang="en-US" dirty="0"/>
              <a:t>Tactics</a:t>
            </a:r>
          </a:p>
          <a:p>
            <a:endParaRPr lang="en-US" dirty="0"/>
          </a:p>
          <a:p>
            <a:r>
              <a:rPr lang="en-US" dirty="0"/>
              <a:t>Service manager must approve all internal rates. </a:t>
            </a:r>
          </a:p>
          <a:p>
            <a:r>
              <a:rPr lang="en-US" dirty="0"/>
              <a:t>Must perform monthly market survey to ensure our pricing is not too aggressive driving low hours per R.O. customers to our shop.</a:t>
            </a:r>
          </a:p>
          <a:p>
            <a:r>
              <a:rPr lang="en-US" dirty="0"/>
              <a:t>Adjust pay to reward for proficiency and efficiency rather than just bonus levels for hours achieved. </a:t>
            </a:r>
          </a:p>
          <a:p>
            <a:r>
              <a:rPr lang="en-US" dirty="0"/>
              <a:t>Meet each week to review what we have accomplished and what our next course of action will be to meet goals.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561779205"/>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Correct internal discounting </a:t>
                      </a:r>
                    </a:p>
                  </a:txBody>
                  <a:tcPr/>
                </a:tc>
                <a:tc>
                  <a:txBody>
                    <a:bodyPr/>
                    <a:lstStyle/>
                    <a:p>
                      <a:r>
                        <a:rPr lang="en-US" dirty="0"/>
                        <a:t>Service Manager </a:t>
                      </a:r>
                    </a:p>
                  </a:txBody>
                  <a:tcPr/>
                </a:tc>
                <a:tc>
                  <a:txBody>
                    <a:bodyPr/>
                    <a:lstStyle/>
                    <a:p>
                      <a:r>
                        <a:rPr lang="en-US" dirty="0"/>
                        <a:t>03/01/24</a:t>
                      </a:r>
                    </a:p>
                  </a:txBody>
                  <a:tcPr/>
                </a:tc>
                <a:extLst>
                  <a:ext uri="{0D108BD9-81ED-4DB2-BD59-A6C34878D82A}">
                    <a16:rowId xmlns:a16="http://schemas.microsoft.com/office/drawing/2014/main" val="2400365483"/>
                  </a:ext>
                </a:extLst>
              </a:tr>
              <a:tr h="565004">
                <a:tc>
                  <a:txBody>
                    <a:bodyPr/>
                    <a:lstStyle/>
                    <a:p>
                      <a:r>
                        <a:rPr lang="en-US" dirty="0"/>
                        <a:t>Monthly market survey </a:t>
                      </a:r>
                    </a:p>
                  </a:txBody>
                  <a:tcPr/>
                </a:tc>
                <a:tc>
                  <a:txBody>
                    <a:bodyPr/>
                    <a:lstStyle/>
                    <a:p>
                      <a:r>
                        <a:rPr lang="en-US" dirty="0"/>
                        <a:t>Service Manager/ASM </a:t>
                      </a:r>
                    </a:p>
                  </a:txBody>
                  <a:tcPr/>
                </a:tc>
                <a:tc>
                  <a:txBody>
                    <a:bodyPr/>
                    <a:lstStyle/>
                    <a:p>
                      <a:r>
                        <a:rPr lang="en-US" dirty="0"/>
                        <a:t>Monthly beginning 02/01/24</a:t>
                      </a:r>
                    </a:p>
                  </a:txBody>
                  <a:tcPr/>
                </a:tc>
                <a:extLst>
                  <a:ext uri="{0D108BD9-81ED-4DB2-BD59-A6C34878D82A}">
                    <a16:rowId xmlns:a16="http://schemas.microsoft.com/office/drawing/2014/main" val="107845787"/>
                  </a:ext>
                </a:extLst>
              </a:tr>
              <a:tr h="565004">
                <a:tc>
                  <a:txBody>
                    <a:bodyPr/>
                    <a:lstStyle/>
                    <a:p>
                      <a:r>
                        <a:rPr lang="en-US" dirty="0"/>
                        <a:t>Adjust pay plans </a:t>
                      </a:r>
                    </a:p>
                  </a:txBody>
                  <a:tcPr/>
                </a:tc>
                <a:tc>
                  <a:txBody>
                    <a:bodyPr/>
                    <a:lstStyle/>
                    <a:p>
                      <a:r>
                        <a:rPr lang="en-US" dirty="0"/>
                        <a:t>Fixed Ops Director/Service Manager  </a:t>
                      </a:r>
                    </a:p>
                  </a:txBody>
                  <a:tcPr/>
                </a:tc>
                <a:tc>
                  <a:txBody>
                    <a:bodyPr/>
                    <a:lstStyle/>
                    <a:p>
                      <a:r>
                        <a:rPr lang="en-US" dirty="0"/>
                        <a:t>04/01/24 </a:t>
                      </a:r>
                    </a:p>
                  </a:txBody>
                  <a:tcPr/>
                </a:tc>
                <a:extLst>
                  <a:ext uri="{0D108BD9-81ED-4DB2-BD59-A6C34878D82A}">
                    <a16:rowId xmlns:a16="http://schemas.microsoft.com/office/drawing/2014/main" val="1530126605"/>
                  </a:ext>
                </a:extLst>
              </a:tr>
              <a:tr h="565004">
                <a:tc>
                  <a:txBody>
                    <a:bodyPr/>
                    <a:lstStyle/>
                    <a:p>
                      <a:r>
                        <a:rPr lang="en-US" dirty="0"/>
                        <a:t>Weekly meetings to monitor progress </a:t>
                      </a:r>
                    </a:p>
                  </a:txBody>
                  <a:tcPr/>
                </a:tc>
                <a:tc>
                  <a:txBody>
                    <a:bodyPr/>
                    <a:lstStyle/>
                    <a:p>
                      <a:r>
                        <a:rPr lang="en-US" dirty="0"/>
                        <a:t>Fixed Ops Director/Service Manager  </a:t>
                      </a:r>
                    </a:p>
                  </a:txBody>
                  <a:tcPr/>
                </a:tc>
                <a:tc>
                  <a:txBody>
                    <a:bodyPr/>
                    <a:lstStyle/>
                    <a:p>
                      <a:r>
                        <a:rPr lang="en-US" dirty="0"/>
                        <a:t>Weekly beginning 02/01/24 </a:t>
                      </a:r>
                    </a:p>
                  </a:txBody>
                  <a:tcPr/>
                </a:tc>
                <a:extLst>
                  <a:ext uri="{0D108BD9-81ED-4DB2-BD59-A6C34878D82A}">
                    <a16:rowId xmlns:a16="http://schemas.microsoft.com/office/drawing/2014/main" val="1950345431"/>
                  </a:ext>
                </a:extLst>
              </a:tr>
              <a:tr h="565004">
                <a:tc>
                  <a:txBody>
                    <a:bodyPr/>
                    <a:lstStyle/>
                    <a:p>
                      <a:r>
                        <a:rPr lang="en-US" dirty="0"/>
                        <a:t>Eliminate excessive unapplied labor </a:t>
                      </a:r>
                    </a:p>
                  </a:txBody>
                  <a:tcPr/>
                </a:tc>
                <a:tc>
                  <a:txBody>
                    <a:bodyPr/>
                    <a:lstStyle/>
                    <a:p>
                      <a:r>
                        <a:rPr lang="en-US" dirty="0"/>
                        <a:t>Service Manager </a:t>
                      </a:r>
                    </a:p>
                  </a:txBody>
                  <a:tcPr/>
                </a:tc>
                <a:tc>
                  <a:txBody>
                    <a:bodyPr/>
                    <a:lstStyle/>
                    <a:p>
                      <a:r>
                        <a:rPr lang="en-US" dirty="0"/>
                        <a:t>03/01/24</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31647"/>
            <a:ext cx="8596668" cy="5308435"/>
          </a:xfrm>
        </p:spPr>
        <p:txBody>
          <a:bodyPr/>
          <a:lstStyle/>
          <a:p>
            <a:r>
              <a:rPr lang="en-US" dirty="0"/>
              <a:t>Synopsis</a:t>
            </a:r>
          </a:p>
          <a:p>
            <a:pPr marL="0" indent="0">
              <a:buNone/>
            </a:pPr>
            <a:r>
              <a:rPr lang="en-US" dirty="0"/>
              <a:t>	</a:t>
            </a:r>
          </a:p>
          <a:p>
            <a:pPr marL="0" indent="0">
              <a:buNone/>
            </a:pPr>
            <a:r>
              <a:rPr lang="en-US" dirty="0"/>
              <a:t>Even in an extremely small space, the store has much opportunity to be more profitable and a better experience for our customers. The largest challenge is the space but even with the space issue there is much room for improvement. Our proficiency and utilization still struggle due to shop loading, heavy work that takes time and space, unapplied labor costs due to incorrect hour flagging and lack of experience for some of our technicians. Our plan is to have a new facility within the year but prior to that we must fix our processes. The monitoring of expenses, curbing internal discounting and loading the shop better while give an instant lift to gross/net profit as well as increase much needed absorption in an increasingly tough market. This will help us as we move into the new facility to position ourselves for instant success.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Light bulb on yellow background with sketched light beams and cord">
            <a:extLst>
              <a:ext uri="{FF2B5EF4-FFF2-40B4-BE49-F238E27FC236}">
                <a16:creationId xmlns:a16="http://schemas.microsoft.com/office/drawing/2014/main" id="{794614E4-9CE9-9B67-EE4D-2EEBA3B31B44}"/>
              </a:ext>
            </a:extLst>
          </p:cNvPr>
          <p:cNvPicPr>
            <a:picLocks noChangeAspect="1"/>
          </p:cNvPicPr>
          <p:nvPr/>
        </p:nvPicPr>
        <p:blipFill rotWithShape="1">
          <a:blip r:embed="rId2"/>
          <a:srcRect l="28957"/>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609600"/>
            <a:ext cx="3851123" cy="1320800"/>
          </a:xfrm>
        </p:spPr>
        <p:txBody>
          <a:bodyPr>
            <a:normAutofit/>
          </a:bodyPr>
          <a:lstStyle/>
          <a:p>
            <a:pPr>
              <a:lnSpc>
                <a:spcPct val="90000"/>
              </a:lnSpc>
            </a:pPr>
            <a:br>
              <a:rPr lang="en-US" sz="2000" b="0" i="0" u="none" strike="noStrike" baseline="0">
                <a:latin typeface="Calibri" panose="020F0502020204030204" pitchFamily="34" charset="0"/>
              </a:rPr>
            </a:b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r>
              <a:rPr lang="en-US" sz="2000" b="1" i="0" u="none" strike="noStrike" baseline="0">
                <a:latin typeface="Calibri" panose="020F0502020204030204" pitchFamily="34" charset="0"/>
              </a:rPr>
              <a:t>Marketing</a:t>
            </a:r>
            <a:r>
              <a:rPr lang="en-US" sz="2000" b="0" i="0" u="none" strike="noStrike" baseline="0">
                <a:latin typeface="Calibri" panose="020F0502020204030204" pitchFamily="34" charset="0"/>
              </a:rPr>
              <a:t> </a:t>
            </a:r>
            <a:br>
              <a:rPr lang="en-US" sz="2000" b="0" i="0" u="none" strike="noStrike" baseline="0">
                <a:latin typeface="Calibri" panose="020F0502020204030204" pitchFamily="34" charset="0"/>
              </a:rPr>
            </a:br>
            <a:endParaRPr lang="en-US" sz="200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70877" y="1484379"/>
            <a:ext cx="5655667" cy="5382087"/>
          </a:xfrm>
        </p:spPr>
        <p:txBody>
          <a:bodyPr>
            <a:normAutofit/>
          </a:bodyPr>
          <a:lstStyle/>
          <a:p>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We only do the O.E.M. marketing required due to space and heavy warranty work workload.</a:t>
            </a:r>
          </a:p>
          <a:p>
            <a:r>
              <a:rPr lang="en-US" dirty="0">
                <a:latin typeface="Calibri" panose="020F0502020204030204" pitchFamily="34" charset="0"/>
              </a:rPr>
              <a:t>As we progress toward a new facility, we should begin to participate in some small level marketing of our existing customer base to maintain awareness and drive retention.</a:t>
            </a:r>
            <a:endParaRPr lang="en-US" b="0" i="0" u="none" strike="noStrike" baseline="0" dirty="0">
              <a:latin typeface="Calibri" panose="020F0502020204030204" pitchFamily="34" charset="0"/>
            </a:endParaRPr>
          </a:p>
          <a:p>
            <a:r>
              <a:rPr lang="en-US" dirty="0">
                <a:latin typeface="Calibri" panose="020F0502020204030204" pitchFamily="34" charset="0"/>
              </a:rPr>
              <a:t>We will begin to do some connected T.V. and mailer programs, on a small scale to build awareness and test market for demand.</a:t>
            </a:r>
            <a:endParaRPr lang="en-US" b="0" i="0" u="none" strike="noStrike" baseline="0" dirty="0">
              <a:latin typeface="Calibri" panose="020F0502020204030204" pitchFamily="34" charset="0"/>
            </a:endParaRPr>
          </a:p>
          <a:p>
            <a:r>
              <a:rPr lang="en-US" b="0" i="0" u="none" strike="noStrike" baseline="0" dirty="0">
                <a:latin typeface="Calibri" panose="020F0502020204030204" pitchFamily="34" charset="0"/>
              </a:rPr>
              <a:t>We will track the results with our CRM as well as coupon codes for advertised specials. This will allow us to gauge customer response and build customer base slowly for new facility. </a:t>
            </a:r>
          </a:p>
          <a:p>
            <a:endParaRPr lang="en-US" dirty="0"/>
          </a:p>
        </p:txBody>
      </p:sp>
      <p:cxnSp>
        <p:nvCxnSpPr>
          <p:cNvPr id="72" name="Straight Connector 71">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74" name="Straight Connector 73">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76"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78"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0"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82"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84"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6"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88"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cost of labor see</a:t>
            </a:r>
            <a:r>
              <a:rPr lang="en-US" dirty="0">
                <a:solidFill>
                  <a:srgbClr val="221E1F"/>
                </a:solidFill>
                <a:latin typeface="Calibri" panose="020F0502020204030204" pitchFamily="34" charset="0"/>
              </a:rPr>
              <a:t>ms in line with what is reasonable.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are beginning to come out a period of very heavy warranty work which should allow for more customer pay. Our internals however have a heavy balance of unapplied labor due to tech bonuses and hourly workers that are being billed incorrectly.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We will begin to open schedule to try and maintain a good flow of work from customers and correct unapplied time.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monitor the evolution of warranty and customer pay contributions to gross over the next 120 days.</a:t>
            </a:r>
          </a:p>
          <a:p>
            <a:endParaRPr lang="en-US" dirty="0"/>
          </a:p>
        </p:txBody>
      </p:sp>
      <p:pic>
        <p:nvPicPr>
          <p:cNvPr id="7" name="Content Placeholder 6">
            <a:extLst>
              <a:ext uri="{FF2B5EF4-FFF2-40B4-BE49-F238E27FC236}">
                <a16:creationId xmlns:a16="http://schemas.microsoft.com/office/drawing/2014/main" id="{B1299EA4-DCB5-73D2-BC5C-5904FFA896F7}"/>
              </a:ext>
            </a:extLst>
          </p:cNvPr>
          <p:cNvPicPr>
            <a:picLocks noGrp="1" noChangeAspect="1"/>
          </p:cNvPicPr>
          <p:nvPr>
            <p:ph sz="quarter" idx="4"/>
          </p:nvPr>
        </p:nvPicPr>
        <p:blipFill>
          <a:blip r:embed="rId2"/>
          <a:stretch>
            <a:fillRect/>
          </a:stretch>
        </p:blipFill>
        <p:spPr>
          <a:xfrm>
            <a:off x="5956156" y="609600"/>
            <a:ext cx="6113168" cy="4978400"/>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7054"/>
            <a:ext cx="5058448" cy="4969163"/>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expenses are high and take most of the margin. </a:t>
            </a:r>
          </a:p>
          <a:p>
            <a:r>
              <a:rPr lang="en-US" sz="1800" b="0" i="0" u="none" strike="noStrike" baseline="0" dirty="0">
                <a:solidFill>
                  <a:srgbClr val="221E1F"/>
                </a:solidFill>
                <a:latin typeface="Calibri" panose="020F0502020204030204" pitchFamily="34" charset="0"/>
              </a:rPr>
              <a:t>We must evaluate pay plans and under or unutilized software and make some changes. </a:t>
            </a:r>
          </a:p>
          <a:p>
            <a:r>
              <a:rPr lang="en-US" sz="1800" b="0" i="0" u="none" strike="noStrike" baseline="0" dirty="0">
                <a:solidFill>
                  <a:srgbClr val="221E1F"/>
                </a:solidFill>
                <a:latin typeface="Calibri" panose="020F0502020204030204" pitchFamily="34" charset="0"/>
              </a:rPr>
              <a:t>Begin a 60-day evaluation as well as market study of compensation in area. </a:t>
            </a:r>
          </a:p>
          <a:p>
            <a:r>
              <a:rPr lang="en-US" sz="1800" b="0" i="0" u="none" strike="noStrike" baseline="0" dirty="0">
                <a:solidFill>
                  <a:srgbClr val="221E1F"/>
                </a:solidFill>
                <a:latin typeface="Calibri" panose="020F0502020204030204" pitchFamily="34" charset="0"/>
              </a:rPr>
              <a:t>Discuss changes needed to line compensation to the market as well as make sure all software is needed. </a:t>
            </a:r>
          </a:p>
          <a:p>
            <a:endParaRPr lang="en-US" dirty="0"/>
          </a:p>
        </p:txBody>
      </p:sp>
      <p:pic>
        <p:nvPicPr>
          <p:cNvPr id="8" name="Content Placeholder 7">
            <a:extLst>
              <a:ext uri="{FF2B5EF4-FFF2-40B4-BE49-F238E27FC236}">
                <a16:creationId xmlns:a16="http://schemas.microsoft.com/office/drawing/2014/main" id="{79F14FEA-0F57-C5DC-194B-2D9C0ACD2A4A}"/>
              </a:ext>
            </a:extLst>
          </p:cNvPr>
          <p:cNvPicPr>
            <a:picLocks noGrp="1" noChangeAspect="1"/>
          </p:cNvPicPr>
          <p:nvPr>
            <p:ph sz="half" idx="2"/>
          </p:nvPr>
        </p:nvPicPr>
        <p:blipFill>
          <a:blip r:embed="rId2"/>
          <a:stretch>
            <a:fillRect/>
          </a:stretch>
        </p:blipFill>
        <p:spPr>
          <a:xfrm>
            <a:off x="6009947" y="1017443"/>
            <a:ext cx="5944800" cy="5230957"/>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8614"/>
            <a:ext cx="4184035" cy="5014736"/>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current tech hours available to be sold are not being sold. Our internal labo</a:t>
            </a:r>
            <a:r>
              <a:rPr lang="en-US" dirty="0">
                <a:solidFill>
                  <a:srgbClr val="221E1F"/>
                </a:solidFill>
                <a:latin typeface="Calibri" panose="020F0502020204030204" pitchFamily="34" charset="0"/>
              </a:rPr>
              <a:t>r rate also impacts our potential for profit.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must raise our proficienc</a:t>
            </a:r>
            <a:r>
              <a:rPr lang="en-US" dirty="0">
                <a:solidFill>
                  <a:srgbClr val="221E1F"/>
                </a:solidFill>
                <a:latin typeface="Calibri" panose="020F0502020204030204" pitchFamily="34" charset="0"/>
              </a:rPr>
              <a:t>y, billed hours and ELR.</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will raise our internal labor rate and dispatch work differently to fully maximize our labor sales potential.  </a:t>
            </a:r>
          </a:p>
          <a:p>
            <a:r>
              <a:rPr lang="en-US" sz="1800" b="0" i="0" u="none" strike="noStrike" baseline="0" dirty="0">
                <a:solidFill>
                  <a:srgbClr val="221E1F"/>
                </a:solidFill>
                <a:latin typeface="Calibri" panose="020F0502020204030204" pitchFamily="34" charset="0"/>
              </a:rPr>
              <a:t>We will monitor internal R.O.’s for the next 30 days to ensure we are following labor rate rule. We will watch sh</a:t>
            </a:r>
            <a:r>
              <a:rPr lang="en-US" dirty="0">
                <a:solidFill>
                  <a:srgbClr val="221E1F"/>
                </a:solidFill>
                <a:latin typeface="Calibri" panose="020F0502020204030204" pitchFamily="34" charset="0"/>
              </a:rPr>
              <a:t>op load over same period to make sure work is dispatched properly and appropriate hours can be billed. </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84AC046F-144D-3E08-9121-296A86574D94}"/>
              </a:ext>
            </a:extLst>
          </p:cNvPr>
          <p:cNvPicPr>
            <a:picLocks noGrp="1" noChangeAspect="1"/>
          </p:cNvPicPr>
          <p:nvPr>
            <p:ph sz="half" idx="2"/>
          </p:nvPr>
        </p:nvPicPr>
        <p:blipFill>
          <a:blip r:embed="rId2"/>
          <a:stretch>
            <a:fillRect/>
          </a:stretch>
        </p:blipFill>
        <p:spPr>
          <a:xfrm>
            <a:off x="6262253" y="294413"/>
            <a:ext cx="5670523" cy="626917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357285"/>
            <a:ext cx="4099765" cy="4650408"/>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have outgrown our current facility. </a:t>
            </a:r>
          </a:p>
          <a:p>
            <a:r>
              <a:rPr lang="en-US" sz="1800" b="0" i="0" u="none" strike="noStrike" baseline="0" dirty="0">
                <a:solidFill>
                  <a:srgbClr val="221E1F"/>
                </a:solidFill>
                <a:latin typeface="Calibri" panose="020F0502020204030204" pitchFamily="34" charset="0"/>
              </a:rPr>
              <a:t>We will need to get more out of the space until new store is built by end of the year. We will focus on getting the billed hours up.</a:t>
            </a:r>
          </a:p>
          <a:p>
            <a:r>
              <a:rPr lang="en-US" sz="1800" b="0" i="0" u="none" strike="noStrike" baseline="0" dirty="0">
                <a:solidFill>
                  <a:srgbClr val="221E1F"/>
                </a:solidFill>
                <a:latin typeface="Calibri" panose="020F0502020204030204" pitchFamily="34" charset="0"/>
              </a:rPr>
              <a:t>We can accomplish this by loading the shop correctly and holding everyone accountable to turning the proper number of hours. </a:t>
            </a:r>
          </a:p>
          <a:p>
            <a:r>
              <a:rPr lang="en-US" sz="1800" b="0" i="0" u="none" strike="noStrike" baseline="0" dirty="0">
                <a:solidFill>
                  <a:srgbClr val="221E1F"/>
                </a:solidFill>
                <a:latin typeface="Calibri" panose="020F0502020204030204" pitchFamily="34" charset="0"/>
              </a:rPr>
              <a:t>We will monitor this daily and have one on ones with underperformers to evaluate the reason for performance. </a:t>
            </a:r>
          </a:p>
          <a:p>
            <a:endParaRPr lang="en-US" dirty="0"/>
          </a:p>
        </p:txBody>
      </p:sp>
      <p:pic>
        <p:nvPicPr>
          <p:cNvPr id="8" name="Content Placeholder 7">
            <a:extLst>
              <a:ext uri="{FF2B5EF4-FFF2-40B4-BE49-F238E27FC236}">
                <a16:creationId xmlns:a16="http://schemas.microsoft.com/office/drawing/2014/main" id="{DD371620-372F-5EFC-871E-6DC2D2E2CBF5}"/>
              </a:ext>
            </a:extLst>
          </p:cNvPr>
          <p:cNvPicPr>
            <a:picLocks noGrp="1" noChangeAspect="1"/>
          </p:cNvPicPr>
          <p:nvPr>
            <p:ph sz="half" idx="2"/>
          </p:nvPr>
        </p:nvPicPr>
        <p:blipFill>
          <a:blip r:embed="rId2"/>
          <a:stretch>
            <a:fillRect/>
          </a:stretch>
        </p:blipFill>
        <p:spPr>
          <a:xfrm>
            <a:off x="7133325" y="544945"/>
            <a:ext cx="4281354" cy="5288733"/>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We spoke mostly about the key things we need to watch to increase profitability. Heavy unnecessary discounting is happening for maintenance and internal work. Our posted door rate is $160 yet we are still discounting in spaces we are already very competitive. Our year model mix is also very aged in this sample, and we have a very high one-line R.O. percentage of 70%. Training is needed to increase sales abilities on the drive.    </a:t>
            </a:r>
          </a:p>
        </p:txBody>
      </p:sp>
      <p:pic>
        <p:nvPicPr>
          <p:cNvPr id="8" name="Content Placeholder 7">
            <a:extLst>
              <a:ext uri="{FF2B5EF4-FFF2-40B4-BE49-F238E27FC236}">
                <a16:creationId xmlns:a16="http://schemas.microsoft.com/office/drawing/2014/main" id="{62E5EF39-4B1C-3432-A989-2005489BE202}"/>
              </a:ext>
            </a:extLst>
          </p:cNvPr>
          <p:cNvPicPr>
            <a:picLocks noGrp="1" noChangeAspect="1"/>
          </p:cNvPicPr>
          <p:nvPr>
            <p:ph sz="half" idx="2"/>
          </p:nvPr>
        </p:nvPicPr>
        <p:blipFill>
          <a:blip r:embed="rId2"/>
          <a:stretch>
            <a:fillRect/>
          </a:stretch>
        </p:blipFill>
        <p:spPr>
          <a:xfrm>
            <a:off x="5412798" y="478684"/>
            <a:ext cx="6779202" cy="5562677"/>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56233"/>
            <a:ext cx="8596668" cy="5443670"/>
          </a:xfrm>
        </p:spPr>
        <p:txBody>
          <a:bodyPr/>
          <a:lstStyle/>
          <a:p>
            <a:r>
              <a:rPr lang="en-US" dirty="0"/>
              <a:t>Strengths</a:t>
            </a:r>
          </a:p>
          <a:p>
            <a:endParaRPr lang="en-US" dirty="0"/>
          </a:p>
          <a:p>
            <a:r>
              <a:rPr lang="en-US" dirty="0"/>
              <a:t>Great growth potential. High number of people coming into the area.</a:t>
            </a:r>
          </a:p>
          <a:p>
            <a:r>
              <a:rPr lang="en-US" dirty="0"/>
              <a:t>Solid customer base. We have had high new car sales numbers for the past 24 months. </a:t>
            </a:r>
          </a:p>
          <a:p>
            <a:r>
              <a:rPr lang="en-US" dirty="0"/>
              <a:t>Plenty of work. There is no shortage of work to do. </a:t>
            </a:r>
          </a:p>
          <a:p>
            <a:r>
              <a:rPr lang="en-US" dirty="0"/>
              <a:t>Diversity. Kia offers a very diverse product line that should succeed well into the future. </a:t>
            </a:r>
          </a:p>
          <a:p>
            <a:r>
              <a:rPr lang="en-US" dirty="0"/>
              <a:t>Knowledgeable staff. High level of confidence in new service manager and teams' willingness to take on challenges.  </a:t>
            </a:r>
          </a:p>
          <a:p>
            <a:r>
              <a:rPr lang="en-US" dirty="0"/>
              <a:t>Pay. Most feel pay is very fair. </a:t>
            </a:r>
          </a:p>
          <a:p>
            <a:r>
              <a:rPr lang="en-US" dirty="0"/>
              <a:t>Eager to learn express techs. The express technicians seem eager to learn and grow. </a:t>
            </a:r>
          </a:p>
          <a:p>
            <a:r>
              <a:rPr lang="en-US" dirty="0"/>
              <a:t>Responsive parts department. The parts department does a good job of assisting as much as they can.</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264778"/>
            <a:ext cx="8596668" cy="5400941"/>
          </a:xfrm>
        </p:spPr>
        <p:txBody>
          <a:bodyPr/>
          <a:lstStyle/>
          <a:p>
            <a:r>
              <a:rPr lang="en-US" dirty="0"/>
              <a:t>Weaknesses</a:t>
            </a:r>
          </a:p>
          <a:p>
            <a:endParaRPr lang="en-US" dirty="0"/>
          </a:p>
          <a:p>
            <a:r>
              <a:rPr lang="en-US" dirty="0"/>
              <a:t>Small and dated facility. Not a whole lot of room for expansion either. </a:t>
            </a:r>
          </a:p>
          <a:p>
            <a:r>
              <a:rPr lang="en-US" dirty="0"/>
              <a:t>Lack of lift and stall space. Service department is very cramped. </a:t>
            </a:r>
          </a:p>
          <a:p>
            <a:r>
              <a:rPr lang="en-US" dirty="0"/>
              <a:t>Proper scheduling. Does not seem that this shop has found the proper way to schedule work. </a:t>
            </a:r>
          </a:p>
          <a:p>
            <a:r>
              <a:rPr lang="en-US" dirty="0"/>
              <a:t>Dislike of DMS. </a:t>
            </a:r>
            <a:r>
              <a:rPr lang="en-US" dirty="0" err="1"/>
              <a:t>Dealertrack</a:t>
            </a:r>
            <a:r>
              <a:rPr lang="en-US" dirty="0"/>
              <a:t> is very tough to use and hard to train on. </a:t>
            </a:r>
          </a:p>
          <a:p>
            <a:r>
              <a:rPr lang="en-US" dirty="0"/>
              <a:t>Lack of training. Most people have very little training on things outside of O.E.M. </a:t>
            </a:r>
          </a:p>
          <a:p>
            <a:r>
              <a:rPr lang="en-US" dirty="0"/>
              <a:t>Lack of parking. Lot seems cluttered and offers bad first impression. </a:t>
            </a:r>
          </a:p>
          <a:p>
            <a:r>
              <a:rPr lang="en-US" dirty="0"/>
              <a:t>Kia portal is sub-par. Makes difficult to get things done in a timely manner. </a:t>
            </a:r>
          </a:p>
          <a:p>
            <a:r>
              <a:rPr lang="en-US" dirty="0"/>
              <a:t>Equipment is dated. Some of the machines are older and less advanced than new equipment.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283</TotalTime>
  <Words>1391</Words>
  <Application>Microsoft Office PowerPoint</Application>
  <PresentationFormat>Widescreen</PresentationFormat>
  <Paragraphs>124</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Chuck Bryant</cp:lastModifiedBy>
  <cp:revision>8</cp:revision>
  <dcterms:created xsi:type="dcterms:W3CDTF">2022-12-04T13:10:55Z</dcterms:created>
  <dcterms:modified xsi:type="dcterms:W3CDTF">2024-01-25T01:57:22Z</dcterms:modified>
</cp:coreProperties>
</file>