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6D5A41-8400-4726-93DF-801A96541573}" v="20" dt="2024-02-01T21:46:57.1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8" autoAdjust="0"/>
    <p:restoredTop sz="94660"/>
  </p:normalViewPr>
  <p:slideViewPr>
    <p:cSldViewPr snapToGrid="0">
      <p:cViewPr varScale="1">
        <p:scale>
          <a:sx n="158" d="100"/>
          <a:sy n="158" d="100"/>
        </p:scale>
        <p:origin x="1831"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ael Walters" userId="df249a5f-657f-4edc-b13b-41567c0ebeea" providerId="ADAL" clId="{046D5A41-8400-4726-93DF-801A96541573}"/>
    <pc:docChg chg="undo redo custSel addSld delSld modSld">
      <pc:chgData name="Michael Walters" userId="df249a5f-657f-4edc-b13b-41567c0ebeea" providerId="ADAL" clId="{046D5A41-8400-4726-93DF-801A96541573}" dt="2024-02-01T22:58:13.709" v="26354" actId="20577"/>
      <pc:docMkLst>
        <pc:docMk/>
      </pc:docMkLst>
      <pc:sldChg chg="modSp mod">
        <pc:chgData name="Michael Walters" userId="df249a5f-657f-4edc-b13b-41567c0ebeea" providerId="ADAL" clId="{046D5A41-8400-4726-93DF-801A96541573}" dt="2024-02-01T19:23:12.487" v="19771" actId="20577"/>
        <pc:sldMkLst>
          <pc:docMk/>
          <pc:sldMk cId="1551647562" sldId="257"/>
        </pc:sldMkLst>
        <pc:spChg chg="mod">
          <ac:chgData name="Michael Walters" userId="df249a5f-657f-4edc-b13b-41567c0ebeea" providerId="ADAL" clId="{046D5A41-8400-4726-93DF-801A96541573}" dt="2024-02-01T19:23:12.487" v="19771" actId="20577"/>
          <ac:spMkLst>
            <pc:docMk/>
            <pc:sldMk cId="1551647562" sldId="257"/>
            <ac:spMk id="3" creationId="{BB295BC6-66C9-8602-85A5-B5540E2D5C1D}"/>
          </ac:spMkLst>
        </pc:spChg>
      </pc:sldChg>
      <pc:sldChg chg="modSp mod">
        <pc:chgData name="Michael Walters" userId="df249a5f-657f-4edc-b13b-41567c0ebeea" providerId="ADAL" clId="{046D5A41-8400-4726-93DF-801A96541573}" dt="2024-02-01T22:42:34.962" v="25992" actId="20577"/>
        <pc:sldMkLst>
          <pc:docMk/>
          <pc:sldMk cId="3534736510" sldId="258"/>
        </pc:sldMkLst>
        <pc:spChg chg="mod">
          <ac:chgData name="Michael Walters" userId="df249a5f-657f-4edc-b13b-41567c0ebeea" providerId="ADAL" clId="{046D5A41-8400-4726-93DF-801A96541573}" dt="2024-02-01T22:42:34.962" v="25992" actId="20577"/>
          <ac:spMkLst>
            <pc:docMk/>
            <pc:sldMk cId="3534736510" sldId="258"/>
            <ac:spMk id="3" creationId="{3AACF7A3-F14A-53DA-89F5-8F8948B84298}"/>
          </ac:spMkLst>
        </pc:spChg>
        <pc:graphicFrameChg chg="mod modGraphic">
          <ac:chgData name="Michael Walters" userId="df249a5f-657f-4edc-b13b-41567c0ebeea" providerId="ADAL" clId="{046D5A41-8400-4726-93DF-801A96541573}" dt="2024-01-29T21:26:54.280" v="2581" actId="14100"/>
          <ac:graphicFrameMkLst>
            <pc:docMk/>
            <pc:sldMk cId="3534736510" sldId="258"/>
            <ac:graphicFrameMk id="4" creationId="{BBCDFD04-0ACE-2243-5B84-660A3DF85932}"/>
          </ac:graphicFrameMkLst>
        </pc:graphicFrameChg>
      </pc:sldChg>
      <pc:sldChg chg="modSp mod">
        <pc:chgData name="Michael Walters" userId="df249a5f-657f-4edc-b13b-41567c0ebeea" providerId="ADAL" clId="{046D5A41-8400-4726-93DF-801A96541573}" dt="2024-02-01T20:19:10.274" v="20791" actId="20577"/>
        <pc:sldMkLst>
          <pc:docMk/>
          <pc:sldMk cId="1608591739" sldId="259"/>
        </pc:sldMkLst>
        <pc:spChg chg="mod">
          <ac:chgData name="Michael Walters" userId="df249a5f-657f-4edc-b13b-41567c0ebeea" providerId="ADAL" clId="{046D5A41-8400-4726-93DF-801A96541573}" dt="2024-02-01T20:19:10.274" v="20791" actId="20577"/>
          <ac:spMkLst>
            <pc:docMk/>
            <pc:sldMk cId="1608591739" sldId="259"/>
            <ac:spMk id="3" creationId="{676E2285-BF69-6731-1AAD-85CBF99A0DFF}"/>
          </ac:spMkLst>
        </pc:spChg>
      </pc:sldChg>
      <pc:sldChg chg="addSp delSp modSp mod">
        <pc:chgData name="Michael Walters" userId="df249a5f-657f-4edc-b13b-41567c0ebeea" providerId="ADAL" clId="{046D5A41-8400-4726-93DF-801A96541573}" dt="2024-02-01T22:50:23.142" v="26108" actId="20577"/>
        <pc:sldMkLst>
          <pc:docMk/>
          <pc:sldMk cId="770793645" sldId="260"/>
        </pc:sldMkLst>
        <pc:spChg chg="mod">
          <ac:chgData name="Michael Walters" userId="df249a5f-657f-4edc-b13b-41567c0ebeea" providerId="ADAL" clId="{046D5A41-8400-4726-93DF-801A96541573}" dt="2024-02-01T22:50:23.142" v="26108" actId="20577"/>
          <ac:spMkLst>
            <pc:docMk/>
            <pc:sldMk cId="770793645" sldId="260"/>
            <ac:spMk id="3" creationId="{FE1CF46E-9F35-0F46-25CC-E2FCE6905A60}"/>
          </ac:spMkLst>
        </pc:spChg>
        <pc:graphicFrameChg chg="add mod">
          <ac:chgData name="Michael Walters" userId="df249a5f-657f-4edc-b13b-41567c0ebeea" providerId="ADAL" clId="{046D5A41-8400-4726-93DF-801A96541573}" dt="2024-01-30T21:31:38.499" v="8203" actId="1038"/>
          <ac:graphicFrameMkLst>
            <pc:docMk/>
            <pc:sldMk cId="770793645" sldId="260"/>
            <ac:graphicFrameMk id="4" creationId="{D20EC1F9-AC4A-EA38-8E95-FD72E6A903B3}"/>
          </ac:graphicFrameMkLst>
        </pc:graphicFrameChg>
        <pc:graphicFrameChg chg="add del mod">
          <ac:chgData name="Michael Walters" userId="df249a5f-657f-4edc-b13b-41567c0ebeea" providerId="ADAL" clId="{046D5A41-8400-4726-93DF-801A96541573}" dt="2024-01-30T21:31:59.740" v="8205" actId="478"/>
          <ac:graphicFrameMkLst>
            <pc:docMk/>
            <pc:sldMk cId="770793645" sldId="260"/>
            <ac:graphicFrameMk id="5" creationId="{E5E5DB5D-7434-4312-BFC9-D3BC938E8EFF}"/>
          </ac:graphicFrameMkLst>
        </pc:graphicFrameChg>
        <pc:picChg chg="add del mod">
          <ac:chgData name="Michael Walters" userId="df249a5f-657f-4edc-b13b-41567c0ebeea" providerId="ADAL" clId="{046D5A41-8400-4726-93DF-801A96541573}" dt="2024-01-31T18:31:21.509" v="9233" actId="478"/>
          <ac:picMkLst>
            <pc:docMk/>
            <pc:sldMk cId="770793645" sldId="260"/>
            <ac:picMk id="5" creationId="{B817FB7F-9059-7FB8-FF57-3BF822449FD6}"/>
          </ac:picMkLst>
        </pc:picChg>
        <pc:picChg chg="add del mod">
          <ac:chgData name="Michael Walters" userId="df249a5f-657f-4edc-b13b-41567c0ebeea" providerId="ADAL" clId="{046D5A41-8400-4726-93DF-801A96541573}" dt="2024-01-31T17:41:08.097" v="8625" actId="478"/>
          <ac:picMkLst>
            <pc:docMk/>
            <pc:sldMk cId="770793645" sldId="260"/>
            <ac:picMk id="7" creationId="{2912DDA2-DA20-B0F0-D042-089CD8D7EF38}"/>
          </ac:picMkLst>
        </pc:picChg>
        <pc:picChg chg="add mod">
          <ac:chgData name="Michael Walters" userId="df249a5f-657f-4edc-b13b-41567c0ebeea" providerId="ADAL" clId="{046D5A41-8400-4726-93DF-801A96541573}" dt="2024-01-31T18:34:15.547" v="9445" actId="1035"/>
          <ac:picMkLst>
            <pc:docMk/>
            <pc:sldMk cId="770793645" sldId="260"/>
            <ac:picMk id="8" creationId="{0AFA246E-97E3-6147-E7CD-2C0B15725060}"/>
          </ac:picMkLst>
        </pc:picChg>
      </pc:sldChg>
      <pc:sldChg chg="addSp delSp modSp mod">
        <pc:chgData name="Michael Walters" userId="df249a5f-657f-4edc-b13b-41567c0ebeea" providerId="ADAL" clId="{046D5A41-8400-4726-93DF-801A96541573}" dt="2024-02-01T22:58:13.709" v="26354" actId="20577"/>
        <pc:sldMkLst>
          <pc:docMk/>
          <pc:sldMk cId="2556322151" sldId="262"/>
        </pc:sldMkLst>
        <pc:spChg chg="mod">
          <ac:chgData name="Michael Walters" userId="df249a5f-657f-4edc-b13b-41567c0ebeea" providerId="ADAL" clId="{046D5A41-8400-4726-93DF-801A96541573}" dt="2024-02-01T22:58:13.709" v="26354" actId="20577"/>
          <ac:spMkLst>
            <pc:docMk/>
            <pc:sldMk cId="2556322151" sldId="262"/>
            <ac:spMk id="3" creationId="{25C17E12-EC01-AA75-79BC-4B2DE246A851}"/>
          </ac:spMkLst>
        </pc:spChg>
        <pc:picChg chg="add del mod">
          <ac:chgData name="Michael Walters" userId="df249a5f-657f-4edc-b13b-41567c0ebeea" providerId="ADAL" clId="{046D5A41-8400-4726-93DF-801A96541573}" dt="2024-02-01T17:22:19.858" v="16702" actId="478"/>
          <ac:picMkLst>
            <pc:docMk/>
            <pc:sldMk cId="2556322151" sldId="262"/>
            <ac:picMk id="5" creationId="{F6400395-E859-8DF7-4B0A-12E505F533A0}"/>
          </ac:picMkLst>
        </pc:picChg>
        <pc:picChg chg="add del mod">
          <ac:chgData name="Michael Walters" userId="df249a5f-657f-4edc-b13b-41567c0ebeea" providerId="ADAL" clId="{046D5A41-8400-4726-93DF-801A96541573}" dt="2024-02-01T17:33:20.391" v="16903" actId="478"/>
          <ac:picMkLst>
            <pc:docMk/>
            <pc:sldMk cId="2556322151" sldId="262"/>
            <ac:picMk id="7" creationId="{D3F785B5-67FD-FB03-343A-645DF07BF903}"/>
          </ac:picMkLst>
        </pc:picChg>
        <pc:picChg chg="add mod">
          <ac:chgData name="Michael Walters" userId="df249a5f-657f-4edc-b13b-41567c0ebeea" providerId="ADAL" clId="{046D5A41-8400-4726-93DF-801A96541573}" dt="2024-02-01T17:33:42.529" v="17056" actId="1035"/>
          <ac:picMkLst>
            <pc:docMk/>
            <pc:sldMk cId="2556322151" sldId="262"/>
            <ac:picMk id="9" creationId="{C30F51A3-3DDF-4FD8-8803-D481AD76CD67}"/>
          </ac:picMkLst>
        </pc:picChg>
      </pc:sldChg>
      <pc:sldChg chg="addSp delSp modSp mod">
        <pc:chgData name="Michael Walters" userId="df249a5f-657f-4edc-b13b-41567c0ebeea" providerId="ADAL" clId="{046D5A41-8400-4726-93DF-801A96541573}" dt="2024-02-01T19:51:41.897" v="20107" actId="115"/>
        <pc:sldMkLst>
          <pc:docMk/>
          <pc:sldMk cId="1199570857" sldId="263"/>
        </pc:sldMkLst>
        <pc:spChg chg="mod">
          <ac:chgData name="Michael Walters" userId="df249a5f-657f-4edc-b13b-41567c0ebeea" providerId="ADAL" clId="{046D5A41-8400-4726-93DF-801A96541573}" dt="2024-02-01T19:51:41.897" v="20107" actId="115"/>
          <ac:spMkLst>
            <pc:docMk/>
            <pc:sldMk cId="1199570857" sldId="263"/>
            <ac:spMk id="3" creationId="{3CA0FB50-578D-6516-9031-B67FAC49919D}"/>
          </ac:spMkLst>
        </pc:spChg>
        <pc:graphicFrameChg chg="del mod modGraphic">
          <ac:chgData name="Michael Walters" userId="df249a5f-657f-4edc-b13b-41567c0ebeea" providerId="ADAL" clId="{046D5A41-8400-4726-93DF-801A96541573}" dt="2024-01-29T20:24:17.241" v="2" actId="478"/>
          <ac:graphicFrameMkLst>
            <pc:docMk/>
            <pc:sldMk cId="1199570857" sldId="263"/>
            <ac:graphicFrameMk id="4" creationId="{E8C0E31A-BE61-9586-1B68-FF6A249BA6CC}"/>
          </ac:graphicFrameMkLst>
        </pc:graphicFrameChg>
        <pc:graphicFrameChg chg="add mod modGraphic">
          <ac:chgData name="Michael Walters" userId="df249a5f-657f-4edc-b13b-41567c0ebeea" providerId="ADAL" clId="{046D5A41-8400-4726-93DF-801A96541573}" dt="2024-01-29T20:25:40.027" v="122" actId="1038"/>
          <ac:graphicFrameMkLst>
            <pc:docMk/>
            <pc:sldMk cId="1199570857" sldId="263"/>
            <ac:graphicFrameMk id="5" creationId="{32ED003A-A58D-1FD6-0D3B-7CC70E56CC5B}"/>
          </ac:graphicFrameMkLst>
        </pc:graphicFrameChg>
      </pc:sldChg>
      <pc:sldChg chg="addSp delSp modSp mod">
        <pc:chgData name="Michael Walters" userId="df249a5f-657f-4edc-b13b-41567c0ebeea" providerId="ADAL" clId="{046D5A41-8400-4726-93DF-801A96541573}" dt="2024-02-01T18:56:42.545" v="19170" actId="20577"/>
        <pc:sldMkLst>
          <pc:docMk/>
          <pc:sldMk cId="2990212604" sldId="264"/>
        </pc:sldMkLst>
        <pc:spChg chg="mod">
          <ac:chgData name="Michael Walters" userId="df249a5f-657f-4edc-b13b-41567c0ebeea" providerId="ADAL" clId="{046D5A41-8400-4726-93DF-801A96541573}" dt="2024-02-01T18:56:11.991" v="19161" actId="20577"/>
          <ac:spMkLst>
            <pc:docMk/>
            <pc:sldMk cId="2990212604" sldId="264"/>
            <ac:spMk id="2" creationId="{DE17207E-2F2C-4B73-9772-E00E137B2D72}"/>
          </ac:spMkLst>
        </pc:spChg>
        <pc:spChg chg="mod">
          <ac:chgData name="Michael Walters" userId="df249a5f-657f-4edc-b13b-41567c0ebeea" providerId="ADAL" clId="{046D5A41-8400-4726-93DF-801A96541573}" dt="2024-02-01T18:56:42.545" v="19170" actId="20577"/>
          <ac:spMkLst>
            <pc:docMk/>
            <pc:sldMk cId="2990212604" sldId="264"/>
            <ac:spMk id="3" creationId="{13D14197-677F-C216-BD4F-352D5EACDB4C}"/>
          </ac:spMkLst>
        </pc:spChg>
        <pc:spChg chg="add del mod">
          <ac:chgData name="Michael Walters" userId="df249a5f-657f-4edc-b13b-41567c0ebeea" providerId="ADAL" clId="{046D5A41-8400-4726-93DF-801A96541573}" dt="2024-01-31T20:43:05.041" v="12533" actId="22"/>
          <ac:spMkLst>
            <pc:docMk/>
            <pc:sldMk cId="2990212604" sldId="264"/>
            <ac:spMk id="5" creationId="{1427E9A8-9279-65E5-77E5-5BA9B408EF6F}"/>
          </ac:spMkLst>
        </pc:spChg>
      </pc:sldChg>
      <pc:sldChg chg="modSp mod">
        <pc:chgData name="Michael Walters" userId="df249a5f-657f-4edc-b13b-41567c0ebeea" providerId="ADAL" clId="{046D5A41-8400-4726-93DF-801A96541573}" dt="2024-01-31T21:04:40.954" v="13328" actId="20577"/>
        <pc:sldMkLst>
          <pc:docMk/>
          <pc:sldMk cId="3621525839" sldId="265"/>
        </pc:sldMkLst>
        <pc:spChg chg="mod">
          <ac:chgData name="Michael Walters" userId="df249a5f-657f-4edc-b13b-41567c0ebeea" providerId="ADAL" clId="{046D5A41-8400-4726-93DF-801A96541573}" dt="2024-01-31T20:47:58.076" v="12712" actId="255"/>
          <ac:spMkLst>
            <pc:docMk/>
            <pc:sldMk cId="3621525839" sldId="265"/>
            <ac:spMk id="2" creationId="{A68FD0ED-8F79-3139-3CEB-ACB82107088D}"/>
          </ac:spMkLst>
        </pc:spChg>
        <pc:spChg chg="mod">
          <ac:chgData name="Michael Walters" userId="df249a5f-657f-4edc-b13b-41567c0ebeea" providerId="ADAL" clId="{046D5A41-8400-4726-93DF-801A96541573}" dt="2024-01-31T21:04:40.954" v="13328" actId="20577"/>
          <ac:spMkLst>
            <pc:docMk/>
            <pc:sldMk cId="3621525839" sldId="265"/>
            <ac:spMk id="3" creationId="{057E5636-F902-7CC2-EE49-95F3055CCB0C}"/>
          </ac:spMkLst>
        </pc:spChg>
      </pc:sldChg>
      <pc:sldChg chg="modSp mod">
        <pc:chgData name="Michael Walters" userId="df249a5f-657f-4edc-b13b-41567c0ebeea" providerId="ADAL" clId="{046D5A41-8400-4726-93DF-801A96541573}" dt="2024-02-01T19:04:51.184" v="19183" actId="5793"/>
        <pc:sldMkLst>
          <pc:docMk/>
          <pc:sldMk cId="1202538321" sldId="266"/>
        </pc:sldMkLst>
        <pc:spChg chg="mod">
          <ac:chgData name="Michael Walters" userId="df249a5f-657f-4edc-b13b-41567c0ebeea" providerId="ADAL" clId="{046D5A41-8400-4726-93DF-801A96541573}" dt="2024-01-31T21:07:09.668" v="13357" actId="255"/>
          <ac:spMkLst>
            <pc:docMk/>
            <pc:sldMk cId="1202538321" sldId="266"/>
            <ac:spMk id="2" creationId="{FE4AF19C-AD46-354B-AE66-6880D82A0ED9}"/>
          </ac:spMkLst>
        </pc:spChg>
        <pc:spChg chg="mod">
          <ac:chgData name="Michael Walters" userId="df249a5f-657f-4edc-b13b-41567c0ebeea" providerId="ADAL" clId="{046D5A41-8400-4726-93DF-801A96541573}" dt="2024-02-01T19:04:51.184" v="19183" actId="5793"/>
          <ac:spMkLst>
            <pc:docMk/>
            <pc:sldMk cId="1202538321" sldId="266"/>
            <ac:spMk id="3" creationId="{16D83164-BF0E-C824-3D4F-F17EB6EC2432}"/>
          </ac:spMkLst>
        </pc:spChg>
      </pc:sldChg>
      <pc:sldChg chg="modSp mod">
        <pc:chgData name="Michael Walters" userId="df249a5f-657f-4edc-b13b-41567c0ebeea" providerId="ADAL" clId="{046D5A41-8400-4726-93DF-801A96541573}" dt="2024-01-31T22:01:56.112" v="15886" actId="20577"/>
        <pc:sldMkLst>
          <pc:docMk/>
          <pc:sldMk cId="298902444" sldId="267"/>
        </pc:sldMkLst>
        <pc:spChg chg="mod">
          <ac:chgData name="Michael Walters" userId="df249a5f-657f-4edc-b13b-41567c0ebeea" providerId="ADAL" clId="{046D5A41-8400-4726-93DF-801A96541573}" dt="2024-01-31T21:00:32.127" v="13155" actId="255"/>
          <ac:spMkLst>
            <pc:docMk/>
            <pc:sldMk cId="298902444" sldId="267"/>
            <ac:spMk id="2" creationId="{A2EADEA7-05B8-F0B8-B2A4-51409DE5222C}"/>
          </ac:spMkLst>
        </pc:spChg>
        <pc:spChg chg="mod">
          <ac:chgData name="Michael Walters" userId="df249a5f-657f-4edc-b13b-41567c0ebeea" providerId="ADAL" clId="{046D5A41-8400-4726-93DF-801A96541573}" dt="2024-01-31T22:01:56.112" v="15886" actId="20577"/>
          <ac:spMkLst>
            <pc:docMk/>
            <pc:sldMk cId="298902444" sldId="267"/>
            <ac:spMk id="3" creationId="{539DDBD3-228C-A07C-073F-14AA5C07D5B1}"/>
          </ac:spMkLst>
        </pc:spChg>
      </pc:sldChg>
      <pc:sldChg chg="modSp mod">
        <pc:chgData name="Michael Walters" userId="df249a5f-657f-4edc-b13b-41567c0ebeea" providerId="ADAL" clId="{046D5A41-8400-4726-93DF-801A96541573}" dt="2024-02-01T20:22:57.849" v="20962" actId="1038"/>
        <pc:sldMkLst>
          <pc:docMk/>
          <pc:sldMk cId="2066883353" sldId="268"/>
        </pc:sldMkLst>
        <pc:spChg chg="mod">
          <ac:chgData name="Michael Walters" userId="df249a5f-657f-4edc-b13b-41567c0ebeea" providerId="ADAL" clId="{046D5A41-8400-4726-93DF-801A96541573}" dt="2024-01-31T21:36:14.924" v="15049" actId="255"/>
          <ac:spMkLst>
            <pc:docMk/>
            <pc:sldMk cId="2066883353" sldId="268"/>
            <ac:spMk id="2" creationId="{6A7A1CAE-17B7-14D8-FAB8-9199CF71DB87}"/>
          </ac:spMkLst>
        </pc:spChg>
        <pc:spChg chg="mod">
          <ac:chgData name="Michael Walters" userId="df249a5f-657f-4edc-b13b-41567c0ebeea" providerId="ADAL" clId="{046D5A41-8400-4726-93DF-801A96541573}" dt="2024-02-01T20:22:57.849" v="20962" actId="1038"/>
          <ac:spMkLst>
            <pc:docMk/>
            <pc:sldMk cId="2066883353" sldId="268"/>
            <ac:spMk id="3" creationId="{0546F332-BCAA-2A74-73B1-BBD325C347EA}"/>
          </ac:spMkLst>
        </pc:spChg>
      </pc:sldChg>
      <pc:sldChg chg="modSp mod">
        <pc:chgData name="Michael Walters" userId="df249a5f-657f-4edc-b13b-41567c0ebeea" providerId="ADAL" clId="{046D5A41-8400-4726-93DF-801A96541573}" dt="2024-02-01T21:01:56.971" v="21810" actId="20577"/>
        <pc:sldMkLst>
          <pc:docMk/>
          <pc:sldMk cId="3617875260" sldId="269"/>
        </pc:sldMkLst>
        <pc:spChg chg="mod">
          <ac:chgData name="Michael Walters" userId="df249a5f-657f-4edc-b13b-41567c0ebeea" providerId="ADAL" clId="{046D5A41-8400-4726-93DF-801A96541573}" dt="2024-02-01T19:41:33.648" v="20014" actId="255"/>
          <ac:spMkLst>
            <pc:docMk/>
            <pc:sldMk cId="3617875260" sldId="269"/>
            <ac:spMk id="2" creationId="{AEF2410D-19F5-5F88-F9B6-7D2E3013FDEC}"/>
          </ac:spMkLst>
        </pc:spChg>
        <pc:spChg chg="mod">
          <ac:chgData name="Michael Walters" userId="df249a5f-657f-4edc-b13b-41567c0ebeea" providerId="ADAL" clId="{046D5A41-8400-4726-93DF-801A96541573}" dt="2024-02-01T21:01:56.971" v="21810" actId="20577"/>
          <ac:spMkLst>
            <pc:docMk/>
            <pc:sldMk cId="3617875260" sldId="269"/>
            <ac:spMk id="3" creationId="{3D13AB31-7F97-9C1F-7072-7D6B552C078F}"/>
          </ac:spMkLst>
        </pc:spChg>
      </pc:sldChg>
      <pc:sldChg chg="modSp mod">
        <pc:chgData name="Michael Walters" userId="df249a5f-657f-4edc-b13b-41567c0ebeea" providerId="ADAL" clId="{046D5A41-8400-4726-93DF-801A96541573}" dt="2024-02-01T21:31:30.993" v="23391" actId="27636"/>
        <pc:sldMkLst>
          <pc:docMk/>
          <pc:sldMk cId="4282283846" sldId="270"/>
        </pc:sldMkLst>
        <pc:spChg chg="mod">
          <ac:chgData name="Michael Walters" userId="df249a5f-657f-4edc-b13b-41567c0ebeea" providerId="ADAL" clId="{046D5A41-8400-4726-93DF-801A96541573}" dt="2024-02-01T20:50:32.573" v="21280" actId="255"/>
          <ac:spMkLst>
            <pc:docMk/>
            <pc:sldMk cId="4282283846" sldId="270"/>
            <ac:spMk id="2" creationId="{A6206AF5-9009-1523-3EF1-DBCA7239D6B1}"/>
          </ac:spMkLst>
        </pc:spChg>
        <pc:spChg chg="mod">
          <ac:chgData name="Michael Walters" userId="df249a5f-657f-4edc-b13b-41567c0ebeea" providerId="ADAL" clId="{046D5A41-8400-4726-93DF-801A96541573}" dt="2024-02-01T21:31:30.993" v="23391" actId="27636"/>
          <ac:spMkLst>
            <pc:docMk/>
            <pc:sldMk cId="4282283846" sldId="270"/>
            <ac:spMk id="3" creationId="{34BDAF2A-5577-8BF7-569F-41A06B46CF1A}"/>
          </ac:spMkLst>
        </pc:spChg>
      </pc:sldChg>
      <pc:sldChg chg="addSp modSp mod">
        <pc:chgData name="Michael Walters" userId="df249a5f-657f-4edc-b13b-41567c0ebeea" providerId="ADAL" clId="{046D5A41-8400-4726-93DF-801A96541573}" dt="2024-02-01T21:52:51.157" v="24118" actId="14100"/>
        <pc:sldMkLst>
          <pc:docMk/>
          <pc:sldMk cId="1087920112" sldId="271"/>
        </pc:sldMkLst>
        <pc:spChg chg="mod">
          <ac:chgData name="Michael Walters" userId="df249a5f-657f-4edc-b13b-41567c0ebeea" providerId="ADAL" clId="{046D5A41-8400-4726-93DF-801A96541573}" dt="2024-02-01T21:22:38.728" v="23100" actId="255"/>
          <ac:spMkLst>
            <pc:docMk/>
            <pc:sldMk cId="1087920112" sldId="271"/>
            <ac:spMk id="2" creationId="{AB25D33D-670A-2001-E913-BB9A257A03B0}"/>
          </ac:spMkLst>
        </pc:spChg>
        <pc:spChg chg="mod">
          <ac:chgData name="Michael Walters" userId="df249a5f-657f-4edc-b13b-41567c0ebeea" providerId="ADAL" clId="{046D5A41-8400-4726-93DF-801A96541573}" dt="2024-02-01T21:25:39.867" v="23116" actId="20577"/>
          <ac:spMkLst>
            <pc:docMk/>
            <pc:sldMk cId="1087920112" sldId="271"/>
            <ac:spMk id="3" creationId="{497E448F-704D-436B-065E-D0EE074C82DC}"/>
          </ac:spMkLst>
        </pc:spChg>
        <pc:graphicFrameChg chg="add mod modGraphic">
          <ac:chgData name="Michael Walters" userId="df249a5f-657f-4edc-b13b-41567c0ebeea" providerId="ADAL" clId="{046D5A41-8400-4726-93DF-801A96541573}" dt="2024-02-01T21:52:51.157" v="24118" actId="14100"/>
          <ac:graphicFrameMkLst>
            <pc:docMk/>
            <pc:sldMk cId="1087920112" sldId="271"/>
            <ac:graphicFrameMk id="4" creationId="{FCD14785-F14A-7473-57C6-12CDB3556B1A}"/>
          </ac:graphicFrameMkLst>
        </pc:graphicFrameChg>
      </pc:sldChg>
      <pc:sldChg chg="modSp mod">
        <pc:chgData name="Michael Walters" userId="df249a5f-657f-4edc-b13b-41567c0ebeea" providerId="ADAL" clId="{046D5A41-8400-4726-93DF-801A96541573}" dt="2024-02-01T22:56:39.537" v="26353" actId="27636"/>
        <pc:sldMkLst>
          <pc:docMk/>
          <pc:sldMk cId="3205009664" sldId="272"/>
        </pc:sldMkLst>
        <pc:spChg chg="mod">
          <ac:chgData name="Michael Walters" userId="df249a5f-657f-4edc-b13b-41567c0ebeea" providerId="ADAL" clId="{046D5A41-8400-4726-93DF-801A96541573}" dt="2024-02-01T22:56:39.537" v="26353" actId="27636"/>
          <ac:spMkLst>
            <pc:docMk/>
            <pc:sldMk cId="3205009664" sldId="272"/>
            <ac:spMk id="3" creationId="{2A2BE659-F488-109C-27ED-770C114957B1}"/>
          </ac:spMkLst>
        </pc:spChg>
      </pc:sldChg>
      <pc:sldChg chg="new del">
        <pc:chgData name="Michael Walters" userId="df249a5f-657f-4edc-b13b-41567c0ebeea" providerId="ADAL" clId="{046D5A41-8400-4726-93DF-801A96541573}" dt="2024-02-01T21:46:09.414" v="23998" actId="680"/>
        <pc:sldMkLst>
          <pc:docMk/>
          <pc:sldMk cId="485721059" sldId="27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3211490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1282645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469070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12237393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845743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38531082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466159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31488623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3230558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1939C7A-25C7-4136-A1B3-3F674EAE0BB9}" type="datetimeFigureOut">
              <a:rPr lang="en-US" smtClean="0"/>
              <a:t>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2639417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939C7A-25C7-4136-A1B3-3F674EAE0BB9}" type="datetimeFigureOut">
              <a:rPr lang="en-US" smtClean="0"/>
              <a:t>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1269415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1939C7A-25C7-4136-A1B3-3F674EAE0BB9}" type="datetimeFigureOut">
              <a:rPr lang="en-US" smtClean="0"/>
              <a:t>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5075602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1939C7A-25C7-4136-A1B3-3F674EAE0BB9}" type="datetimeFigureOut">
              <a:rPr lang="en-US" smtClean="0"/>
              <a:t>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8027557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939C7A-25C7-4136-A1B3-3F674EAE0BB9}" type="datetimeFigureOut">
              <a:rPr lang="en-US" smtClean="0"/>
              <a:t>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3537789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1939C7A-25C7-4136-A1B3-3F674EAE0BB9}" type="datetimeFigureOut">
              <a:rPr lang="en-US" smtClean="0"/>
              <a:t>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1457741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1939C7A-25C7-4136-A1B3-3F674EAE0BB9}" type="datetimeFigureOut">
              <a:rPr lang="en-US" smtClean="0"/>
              <a:t>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194D9A-27CB-4EAB-A28C-829D17B465BE}" type="slidenum">
              <a:rPr lang="en-US" smtClean="0"/>
              <a:t>‹#›</a:t>
            </a:fld>
            <a:endParaRPr lang="en-US"/>
          </a:p>
        </p:txBody>
      </p:sp>
    </p:spTree>
    <p:extLst>
      <p:ext uri="{BB962C8B-B14F-4D97-AF65-F5344CB8AC3E}">
        <p14:creationId xmlns:p14="http://schemas.microsoft.com/office/powerpoint/2010/main" val="3725737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1939C7A-25C7-4136-A1B3-3F674EAE0BB9}" type="datetimeFigureOut">
              <a:rPr lang="en-US" smtClean="0"/>
              <a:t>2/1/2024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58194D9A-27CB-4EAB-A28C-829D17B465BE}" type="slidenum">
              <a:rPr lang="en-US" smtClean="0"/>
              <a:t>‹#›</a:t>
            </a:fld>
            <a:endParaRPr lang="en-US"/>
          </a:p>
        </p:txBody>
      </p:sp>
    </p:spTree>
    <p:extLst>
      <p:ext uri="{BB962C8B-B14F-4D97-AF65-F5344CB8AC3E}">
        <p14:creationId xmlns:p14="http://schemas.microsoft.com/office/powerpoint/2010/main" val="2990948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69DF4-2C7E-7BBB-018F-E4AB110DE178}"/>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50B43E0D-9615-E8DA-A1AE-C487245DB4F7}"/>
              </a:ext>
            </a:extLst>
          </p:cNvPr>
          <p:cNvSpPr>
            <a:spLocks noGrp="1"/>
          </p:cNvSpPr>
          <p:nvPr>
            <p:ph type="subTitle" idx="1"/>
          </p:nvPr>
        </p:nvSpPr>
        <p:spPr/>
        <p:txBody>
          <a:bodyPr/>
          <a:lstStyle/>
          <a:p>
            <a:pPr algn="ctr"/>
            <a:r>
              <a:rPr lang="en-US" dirty="0"/>
              <a:t>Jones Ford</a:t>
            </a:r>
          </a:p>
          <a:p>
            <a:pPr algn="ctr"/>
            <a:r>
              <a:rPr lang="en-US" dirty="0"/>
              <a:t>Michael A. Walters N432</a:t>
            </a:r>
          </a:p>
        </p:txBody>
      </p:sp>
    </p:spTree>
    <p:extLst>
      <p:ext uri="{BB962C8B-B14F-4D97-AF65-F5344CB8AC3E}">
        <p14:creationId xmlns:p14="http://schemas.microsoft.com/office/powerpoint/2010/main" val="1605311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AF19C-AD46-354B-AE66-6880D82A0ED9}"/>
              </a:ext>
            </a:extLst>
          </p:cNvPr>
          <p:cNvSpPr>
            <a:spLocks noGrp="1"/>
          </p:cNvSpPr>
          <p:nvPr>
            <p:ph type="title"/>
          </p:nvPr>
        </p:nvSpPr>
        <p:spPr/>
        <p:txBody>
          <a:bodyPr/>
          <a:lstStyle/>
          <a:p>
            <a:r>
              <a:rPr lang="en-US" dirty="0"/>
              <a:t>SWOT Analysis</a:t>
            </a:r>
            <a:br>
              <a:rPr lang="en-US" dirty="0"/>
            </a:br>
            <a:r>
              <a:rPr lang="en-US" sz="2000" dirty="0"/>
              <a:t>Opportunities</a:t>
            </a:r>
          </a:p>
        </p:txBody>
      </p:sp>
      <p:sp>
        <p:nvSpPr>
          <p:cNvPr id="3" name="Content Placeholder 2">
            <a:extLst>
              <a:ext uri="{FF2B5EF4-FFF2-40B4-BE49-F238E27FC236}">
                <a16:creationId xmlns:a16="http://schemas.microsoft.com/office/drawing/2014/main" id="{16D83164-BF0E-C824-3D4F-F17EB6EC2432}"/>
              </a:ext>
            </a:extLst>
          </p:cNvPr>
          <p:cNvSpPr>
            <a:spLocks noGrp="1"/>
          </p:cNvSpPr>
          <p:nvPr>
            <p:ph idx="1"/>
          </p:nvPr>
        </p:nvSpPr>
        <p:spPr/>
        <p:txBody>
          <a:bodyPr numCol="2">
            <a:normAutofit fontScale="92500" lnSpcReduction="20000"/>
          </a:bodyPr>
          <a:lstStyle/>
          <a:p>
            <a:r>
              <a:rPr lang="en-US" dirty="0"/>
              <a:t>It looks like our employees did not fully grasp that opportunities are external factors.  Nevertheless I found the following helpful to include and I have added a few of my own. </a:t>
            </a:r>
          </a:p>
          <a:p>
            <a:r>
              <a:rPr lang="en-US" dirty="0"/>
              <a:t>We are located in the middle of an area that is exploding in population and already have more work than we can handle. There is still more to come.  Expanding our capacity or number of employees runs no risk of being without work.</a:t>
            </a:r>
          </a:p>
          <a:p>
            <a:r>
              <a:rPr lang="en-US" dirty="0"/>
              <a:t>Make guest experience a more seamless process</a:t>
            </a:r>
          </a:p>
          <a:p>
            <a:r>
              <a:rPr lang="en-US" dirty="0"/>
              <a:t>Convert service guests to sales guests.</a:t>
            </a:r>
          </a:p>
          <a:p>
            <a:r>
              <a:rPr lang="en-US" dirty="0"/>
              <a:t>Good opportunity to advance education with Ford classes. </a:t>
            </a:r>
            <a:r>
              <a:rPr lang="en-US" i="1" dirty="0"/>
              <a:t>This comment is a selling point to the hire of more techs who we desperately need.</a:t>
            </a:r>
          </a:p>
          <a:p>
            <a:r>
              <a:rPr lang="en-US" dirty="0"/>
              <a:t>Get more techs to take advantage of the opportunity of the Ford classes.</a:t>
            </a:r>
          </a:p>
          <a:p>
            <a:r>
              <a:rPr lang="en-US" dirty="0"/>
              <a:t>Upsells.- </a:t>
            </a:r>
            <a:r>
              <a:rPr lang="en-US" i="1" dirty="0"/>
              <a:t>With 43% one liners this is clearly a huge opportunity </a:t>
            </a:r>
            <a:endParaRPr lang="en-US" dirty="0"/>
          </a:p>
          <a:p>
            <a:r>
              <a:rPr lang="en-US" dirty="0"/>
              <a:t>2023 GDP growth of 3.1% looks like we will avoid a recession</a:t>
            </a:r>
          </a:p>
          <a:p>
            <a:pPr marL="0" indent="0">
              <a:buNone/>
            </a:pPr>
            <a:r>
              <a:rPr lang="en-US" dirty="0"/>
              <a:t>  </a:t>
            </a:r>
          </a:p>
          <a:p>
            <a:endParaRPr lang="en-US" dirty="0"/>
          </a:p>
          <a:p>
            <a:endParaRPr lang="en-US" dirty="0"/>
          </a:p>
        </p:txBody>
      </p:sp>
    </p:spTree>
    <p:extLst>
      <p:ext uri="{BB962C8B-B14F-4D97-AF65-F5344CB8AC3E}">
        <p14:creationId xmlns:p14="http://schemas.microsoft.com/office/powerpoint/2010/main" val="1202538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ADEA7-05B8-F0B8-B2A4-51409DE5222C}"/>
              </a:ext>
            </a:extLst>
          </p:cNvPr>
          <p:cNvSpPr>
            <a:spLocks noGrp="1"/>
          </p:cNvSpPr>
          <p:nvPr>
            <p:ph type="title"/>
          </p:nvPr>
        </p:nvSpPr>
        <p:spPr/>
        <p:txBody>
          <a:bodyPr/>
          <a:lstStyle/>
          <a:p>
            <a:r>
              <a:rPr lang="en-US" dirty="0"/>
              <a:t>SWOT Analysis</a:t>
            </a:r>
            <a:br>
              <a:rPr lang="en-US" dirty="0"/>
            </a:br>
            <a:r>
              <a:rPr lang="en-US" sz="2400" dirty="0"/>
              <a:t>Threats</a:t>
            </a:r>
            <a:r>
              <a:rPr lang="en-US" dirty="0"/>
              <a:t> </a:t>
            </a:r>
          </a:p>
        </p:txBody>
      </p:sp>
      <p:sp>
        <p:nvSpPr>
          <p:cNvPr id="3" name="Content Placeholder 2">
            <a:extLst>
              <a:ext uri="{FF2B5EF4-FFF2-40B4-BE49-F238E27FC236}">
                <a16:creationId xmlns:a16="http://schemas.microsoft.com/office/drawing/2014/main" id="{539DDBD3-228C-A07C-073F-14AA5C07D5B1}"/>
              </a:ext>
            </a:extLst>
          </p:cNvPr>
          <p:cNvSpPr>
            <a:spLocks noGrp="1"/>
          </p:cNvSpPr>
          <p:nvPr>
            <p:ph idx="1"/>
          </p:nvPr>
        </p:nvSpPr>
        <p:spPr/>
        <p:txBody>
          <a:bodyPr numCol="2"/>
          <a:lstStyle/>
          <a:p>
            <a:r>
              <a:rPr lang="en-US" dirty="0"/>
              <a:t>Transient guests who haven’t purchased or serviced making unreasonable demands of resources</a:t>
            </a:r>
          </a:p>
          <a:p>
            <a:r>
              <a:rPr lang="en-US" dirty="0"/>
              <a:t>Online reputation</a:t>
            </a:r>
          </a:p>
          <a:p>
            <a:r>
              <a:rPr lang="en-US" dirty="0"/>
              <a:t>Economic downturn</a:t>
            </a:r>
          </a:p>
          <a:p>
            <a:r>
              <a:rPr lang="en-US" dirty="0"/>
              <a:t>Parts availability</a:t>
            </a:r>
          </a:p>
          <a:p>
            <a:r>
              <a:rPr lang="en-US" dirty="0"/>
              <a:t>EV’s </a:t>
            </a:r>
          </a:p>
          <a:p>
            <a:r>
              <a:rPr lang="en-US" dirty="0"/>
              <a:t>Too much business.  The more busy we are the more we skip upsells to keep the waiting guests happy and because the current guest has already been waiting too long to be in any mood to do anything extra. This extreme workload is the result of the expanding population in our area.</a:t>
            </a:r>
          </a:p>
          <a:p>
            <a:endParaRPr lang="en-US" dirty="0"/>
          </a:p>
        </p:txBody>
      </p:sp>
    </p:spTree>
    <p:extLst>
      <p:ext uri="{BB962C8B-B14F-4D97-AF65-F5344CB8AC3E}">
        <p14:creationId xmlns:p14="http://schemas.microsoft.com/office/powerpoint/2010/main" val="298902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A1CAE-17B7-14D8-FAB8-9199CF71DB87}"/>
              </a:ext>
            </a:extLst>
          </p:cNvPr>
          <p:cNvSpPr>
            <a:spLocks noGrp="1"/>
          </p:cNvSpPr>
          <p:nvPr>
            <p:ph type="title"/>
          </p:nvPr>
        </p:nvSpPr>
        <p:spPr/>
        <p:txBody>
          <a:bodyPr/>
          <a:lstStyle/>
          <a:p>
            <a:r>
              <a:rPr lang="en-US" dirty="0"/>
              <a:t>SWOT Analysis</a:t>
            </a:r>
            <a:br>
              <a:rPr lang="en-US" dirty="0"/>
            </a:br>
            <a:r>
              <a:rPr lang="en-US" sz="2400" dirty="0"/>
              <a:t>Objectives</a:t>
            </a:r>
          </a:p>
        </p:txBody>
      </p:sp>
      <p:sp>
        <p:nvSpPr>
          <p:cNvPr id="3" name="Content Placeholder 2">
            <a:extLst>
              <a:ext uri="{FF2B5EF4-FFF2-40B4-BE49-F238E27FC236}">
                <a16:creationId xmlns:a16="http://schemas.microsoft.com/office/drawing/2014/main" id="{0546F332-BCAA-2A74-73B1-BBD325C347EA}"/>
              </a:ext>
            </a:extLst>
          </p:cNvPr>
          <p:cNvSpPr>
            <a:spLocks noGrp="1"/>
          </p:cNvSpPr>
          <p:nvPr>
            <p:ph idx="1"/>
          </p:nvPr>
        </p:nvSpPr>
        <p:spPr>
          <a:xfrm>
            <a:off x="1421995" y="2160589"/>
            <a:ext cx="6396946" cy="3880773"/>
          </a:xfrm>
        </p:spPr>
        <p:txBody>
          <a:bodyPr numCol="1">
            <a:normAutofit/>
          </a:bodyPr>
          <a:lstStyle/>
          <a:p>
            <a:pPr>
              <a:buFont typeface="Wingdings 3" charset="2"/>
              <a:buAutoNum type="arabicPeriod"/>
            </a:pPr>
            <a:r>
              <a:rPr lang="en-US" dirty="0"/>
              <a:t>Without parts gross transfer increase the service department net profit after expenses from 7.7% of gross for 2023 to 20% of gross by the end of 2025.</a:t>
            </a:r>
          </a:p>
          <a:p>
            <a:pPr>
              <a:buAutoNum type="arabicPeriod"/>
            </a:pPr>
            <a:r>
              <a:rPr lang="en-US" dirty="0"/>
              <a:t>Move the needle on gross profit retention from 74.45% to 76%.  </a:t>
            </a:r>
          </a:p>
          <a:p>
            <a:pPr>
              <a:buAutoNum type="arabicPeriod"/>
            </a:pPr>
            <a:r>
              <a:rPr lang="en-US" dirty="0"/>
              <a:t>Increase proficiency from 72.3% to 100% by the end of the year and then up to 125% by the end of 2025.</a:t>
            </a:r>
          </a:p>
          <a:p>
            <a:pPr>
              <a:buAutoNum type="arabicPeriod"/>
            </a:pPr>
            <a:r>
              <a:rPr lang="en-US" dirty="0"/>
              <a:t>Increase facility utilization from 33.73% to 58% by the end of the year</a:t>
            </a:r>
          </a:p>
          <a:p>
            <a:endParaRPr lang="en-US" dirty="0"/>
          </a:p>
          <a:p>
            <a:endParaRPr lang="en-US" dirty="0"/>
          </a:p>
          <a:p>
            <a:endParaRPr lang="en-US" dirty="0"/>
          </a:p>
        </p:txBody>
      </p:sp>
    </p:spTree>
    <p:extLst>
      <p:ext uri="{BB962C8B-B14F-4D97-AF65-F5344CB8AC3E}">
        <p14:creationId xmlns:p14="http://schemas.microsoft.com/office/powerpoint/2010/main" val="20668833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2410D-19F5-5F88-F9B6-7D2E3013FDEC}"/>
              </a:ext>
            </a:extLst>
          </p:cNvPr>
          <p:cNvSpPr>
            <a:spLocks noGrp="1"/>
          </p:cNvSpPr>
          <p:nvPr>
            <p:ph type="title"/>
          </p:nvPr>
        </p:nvSpPr>
        <p:spPr/>
        <p:txBody>
          <a:bodyPr/>
          <a:lstStyle/>
          <a:p>
            <a:r>
              <a:rPr lang="en-US" dirty="0"/>
              <a:t>SWOT Analysis</a:t>
            </a:r>
            <a:br>
              <a:rPr lang="en-US" dirty="0"/>
            </a:br>
            <a:r>
              <a:rPr lang="en-US" sz="2400" dirty="0"/>
              <a:t>Strategies</a:t>
            </a:r>
          </a:p>
        </p:txBody>
      </p:sp>
      <p:sp>
        <p:nvSpPr>
          <p:cNvPr id="3" name="Content Placeholder 2">
            <a:extLst>
              <a:ext uri="{FF2B5EF4-FFF2-40B4-BE49-F238E27FC236}">
                <a16:creationId xmlns:a16="http://schemas.microsoft.com/office/drawing/2014/main" id="{3D13AB31-7F97-9C1F-7072-7D6B552C078F}"/>
              </a:ext>
            </a:extLst>
          </p:cNvPr>
          <p:cNvSpPr>
            <a:spLocks noGrp="1"/>
          </p:cNvSpPr>
          <p:nvPr>
            <p:ph idx="1"/>
          </p:nvPr>
        </p:nvSpPr>
        <p:spPr/>
        <p:txBody>
          <a:bodyPr>
            <a:normAutofit fontScale="85000" lnSpcReduction="10000"/>
          </a:bodyPr>
          <a:lstStyle/>
          <a:p>
            <a:r>
              <a:rPr lang="en-US" dirty="0"/>
              <a:t>Remove parts gross transfer from our financial statement and tie compensation directly to service profitability.  </a:t>
            </a:r>
          </a:p>
          <a:p>
            <a:r>
              <a:rPr lang="en-US" dirty="0"/>
              <a:t>Increase internal from $110 to retail of $185.</a:t>
            </a:r>
          </a:p>
          <a:p>
            <a:r>
              <a:rPr lang="en-US" dirty="0"/>
              <a:t>Increase ELR on after-market warranty work as well as unclutter customer pay stats with after-market warranty work.  </a:t>
            </a:r>
          </a:p>
          <a:p>
            <a:r>
              <a:rPr lang="en-US" dirty="0"/>
              <a:t>Organize parking across all departments so techs can get to the next vehicle more quickly.</a:t>
            </a:r>
          </a:p>
          <a:p>
            <a:r>
              <a:rPr lang="en-US" dirty="0"/>
              <a:t>Hire 2 or 3 more techs by the end of July 2024.  There is no way to be more proficient and sell more work without reducing the bottleneck.  This affects everything.</a:t>
            </a:r>
          </a:p>
          <a:p>
            <a:r>
              <a:rPr lang="en-US" dirty="0"/>
              <a:t>Decrease shop overload: Ironically, we need to fire some guests and hire some techs. </a:t>
            </a:r>
          </a:p>
          <a:p>
            <a:r>
              <a:rPr lang="en-US" dirty="0"/>
              <a:t>Get parts runners</a:t>
            </a:r>
          </a:p>
          <a:p>
            <a:r>
              <a:rPr lang="en-US" dirty="0"/>
              <a:t>Improve communication between parts and service.  Get the right part the first time.  </a:t>
            </a:r>
          </a:p>
          <a:p>
            <a:r>
              <a:rPr lang="en-US" dirty="0"/>
              <a:t>Improve communication with guests. Improved communication will result in a better guest experience and provide more opportunity to upsell.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617875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206AF5-9009-1523-3EF1-DBCA7239D6B1}"/>
              </a:ext>
            </a:extLst>
          </p:cNvPr>
          <p:cNvSpPr>
            <a:spLocks noGrp="1"/>
          </p:cNvSpPr>
          <p:nvPr>
            <p:ph type="title"/>
          </p:nvPr>
        </p:nvSpPr>
        <p:spPr/>
        <p:txBody>
          <a:bodyPr/>
          <a:lstStyle/>
          <a:p>
            <a:r>
              <a:rPr lang="en-US" dirty="0"/>
              <a:t>SWOT Analysis</a:t>
            </a:r>
            <a:br>
              <a:rPr lang="en-US" dirty="0"/>
            </a:br>
            <a:r>
              <a:rPr lang="en-US" sz="2400" dirty="0"/>
              <a:t>Tactics</a:t>
            </a:r>
          </a:p>
        </p:txBody>
      </p:sp>
      <p:sp>
        <p:nvSpPr>
          <p:cNvPr id="3" name="Content Placeholder 2">
            <a:extLst>
              <a:ext uri="{FF2B5EF4-FFF2-40B4-BE49-F238E27FC236}">
                <a16:creationId xmlns:a16="http://schemas.microsoft.com/office/drawing/2014/main" id="{34BDAF2A-5577-8BF7-569F-41A06B46CF1A}"/>
              </a:ext>
            </a:extLst>
          </p:cNvPr>
          <p:cNvSpPr>
            <a:spLocks noGrp="1"/>
          </p:cNvSpPr>
          <p:nvPr>
            <p:ph idx="1"/>
          </p:nvPr>
        </p:nvSpPr>
        <p:spPr/>
        <p:txBody>
          <a:bodyPr>
            <a:normAutofit fontScale="62500" lnSpcReduction="20000"/>
          </a:bodyPr>
          <a:lstStyle/>
          <a:p>
            <a:r>
              <a:rPr lang="en-US" dirty="0"/>
              <a:t>Assess and analyze PGT.  Look at service with and without PGT.  Understand why we have used PGT and what has been difficult about moving away from it.</a:t>
            </a:r>
          </a:p>
          <a:p>
            <a:r>
              <a:rPr lang="en-US" dirty="0"/>
              <a:t>Our service managers are extremely competent and do a great job for us.  We don’t want to penalize them as we move away from parts gross transfer.  A key tactic for being able to make this change will be finding a way to make the change without reducing their income and at the same time avoid setting too low of a bar for department gross.  </a:t>
            </a:r>
          </a:p>
          <a:p>
            <a:r>
              <a:rPr lang="en-US" dirty="0"/>
              <a:t>Change After-market warranty company that variable sells</a:t>
            </a:r>
          </a:p>
          <a:p>
            <a:r>
              <a:rPr lang="en-US" dirty="0"/>
              <a:t>Weekly service, collision, detail, and sales meetings making a master plan for parking.</a:t>
            </a:r>
          </a:p>
          <a:p>
            <a:r>
              <a:rPr lang="en-US" dirty="0"/>
              <a:t>Use indeed to find more techs.  </a:t>
            </a:r>
          </a:p>
          <a:p>
            <a:r>
              <a:rPr lang="en-US" dirty="0"/>
              <a:t>Invest in a tool truck raffle for $500 of free tools to get the names of additional techs. </a:t>
            </a:r>
          </a:p>
          <a:p>
            <a:r>
              <a:rPr lang="en-US" dirty="0"/>
              <a:t>Reward the tool truck driver for any techs he sends our way for employment</a:t>
            </a:r>
          </a:p>
          <a:p>
            <a:r>
              <a:rPr lang="en-US" dirty="0"/>
              <a:t>Get someone to assist our service manager in seeking new tech hires.  </a:t>
            </a:r>
          </a:p>
          <a:p>
            <a:r>
              <a:rPr lang="en-US" dirty="0"/>
              <a:t>Include parts employees in the service meeting to review communication errors and improve future communications.</a:t>
            </a:r>
          </a:p>
          <a:p>
            <a:r>
              <a:rPr lang="en-US" dirty="0"/>
              <a:t>Have advisors utilize and push the use of text with guests for guest requests for updates.  </a:t>
            </a:r>
          </a:p>
          <a:p>
            <a:r>
              <a:rPr lang="en-US" dirty="0"/>
              <a:t>Use text for MPVI videos.</a:t>
            </a:r>
          </a:p>
          <a:p>
            <a:endParaRPr lang="en-US" dirty="0"/>
          </a:p>
        </p:txBody>
      </p:sp>
    </p:spTree>
    <p:extLst>
      <p:ext uri="{BB962C8B-B14F-4D97-AF65-F5344CB8AC3E}">
        <p14:creationId xmlns:p14="http://schemas.microsoft.com/office/powerpoint/2010/main" val="42822838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5D33D-670A-2001-E913-BB9A257A03B0}"/>
              </a:ext>
            </a:extLst>
          </p:cNvPr>
          <p:cNvSpPr>
            <a:spLocks noGrp="1"/>
          </p:cNvSpPr>
          <p:nvPr>
            <p:ph type="title"/>
          </p:nvPr>
        </p:nvSpPr>
        <p:spPr/>
        <p:txBody>
          <a:bodyPr/>
          <a:lstStyle/>
          <a:p>
            <a:r>
              <a:rPr lang="en-US" dirty="0"/>
              <a:t>SWOT Analysis</a:t>
            </a:r>
            <a:br>
              <a:rPr lang="en-US" dirty="0"/>
            </a:br>
            <a:r>
              <a:rPr lang="en-US" sz="2400" dirty="0"/>
              <a:t>Action</a:t>
            </a:r>
            <a:r>
              <a:rPr lang="en-US" dirty="0"/>
              <a:t> </a:t>
            </a:r>
            <a:r>
              <a:rPr lang="en-US" sz="2400" dirty="0"/>
              <a:t>plan</a:t>
            </a:r>
          </a:p>
        </p:txBody>
      </p:sp>
      <p:sp>
        <p:nvSpPr>
          <p:cNvPr id="3" name="Content Placeholder 2">
            <a:extLst>
              <a:ext uri="{FF2B5EF4-FFF2-40B4-BE49-F238E27FC236}">
                <a16:creationId xmlns:a16="http://schemas.microsoft.com/office/drawing/2014/main" id="{497E448F-704D-436B-065E-D0EE074C82DC}"/>
              </a:ext>
            </a:extLst>
          </p:cNvPr>
          <p:cNvSpPr>
            <a:spLocks noGrp="1"/>
          </p:cNvSpPr>
          <p:nvPr>
            <p:ph idx="1"/>
          </p:nvPr>
        </p:nvSpPr>
        <p:spPr/>
        <p:txBody>
          <a:bodyPr/>
          <a:lstStyle/>
          <a:p>
            <a:endParaRPr lang="en-US" dirty="0"/>
          </a:p>
          <a:p>
            <a:endParaRPr lang="en-US" dirty="0"/>
          </a:p>
        </p:txBody>
      </p:sp>
      <p:graphicFrame>
        <p:nvGraphicFramePr>
          <p:cNvPr id="4" name="Table 3">
            <a:extLst>
              <a:ext uri="{FF2B5EF4-FFF2-40B4-BE49-F238E27FC236}">
                <a16:creationId xmlns:a16="http://schemas.microsoft.com/office/drawing/2014/main" id="{FCD14785-F14A-7473-57C6-12CDB3556B1A}"/>
              </a:ext>
            </a:extLst>
          </p:cNvPr>
          <p:cNvGraphicFramePr>
            <a:graphicFrameLocks noGrp="1"/>
          </p:cNvGraphicFramePr>
          <p:nvPr>
            <p:extLst>
              <p:ext uri="{D42A27DB-BD31-4B8C-83A1-F6EECF244321}">
                <p14:modId xmlns:p14="http://schemas.microsoft.com/office/powerpoint/2010/main" val="3207071513"/>
              </p:ext>
            </p:extLst>
          </p:nvPr>
        </p:nvGraphicFramePr>
        <p:xfrm>
          <a:off x="783604" y="1713816"/>
          <a:ext cx="10583427" cy="5066483"/>
        </p:xfrm>
        <a:graphic>
          <a:graphicData uri="http://schemas.openxmlformats.org/drawingml/2006/table">
            <a:tbl>
              <a:tblPr firstRow="1" bandRow="1">
                <a:tableStyleId>{5C22544A-7EE6-4342-B048-85BDC9FD1C3A}</a:tableStyleId>
              </a:tblPr>
              <a:tblGrid>
                <a:gridCol w="3527809">
                  <a:extLst>
                    <a:ext uri="{9D8B030D-6E8A-4147-A177-3AD203B41FA5}">
                      <a16:colId xmlns:a16="http://schemas.microsoft.com/office/drawing/2014/main" val="4154618715"/>
                    </a:ext>
                  </a:extLst>
                </a:gridCol>
                <a:gridCol w="3527809">
                  <a:extLst>
                    <a:ext uri="{9D8B030D-6E8A-4147-A177-3AD203B41FA5}">
                      <a16:colId xmlns:a16="http://schemas.microsoft.com/office/drawing/2014/main" val="3859647559"/>
                    </a:ext>
                  </a:extLst>
                </a:gridCol>
                <a:gridCol w="3527809">
                  <a:extLst>
                    <a:ext uri="{9D8B030D-6E8A-4147-A177-3AD203B41FA5}">
                      <a16:colId xmlns:a16="http://schemas.microsoft.com/office/drawing/2014/main" val="3831163307"/>
                    </a:ext>
                  </a:extLst>
                </a:gridCol>
              </a:tblGrid>
              <a:tr h="379897">
                <a:tc>
                  <a:txBody>
                    <a:bodyPr/>
                    <a:lstStyle/>
                    <a:p>
                      <a:pPr algn="ctr"/>
                      <a:r>
                        <a:rPr lang="en-US" dirty="0"/>
                        <a:t>Task</a:t>
                      </a:r>
                    </a:p>
                  </a:txBody>
                  <a:tcPr/>
                </a:tc>
                <a:tc>
                  <a:txBody>
                    <a:bodyPr/>
                    <a:lstStyle/>
                    <a:p>
                      <a:pPr algn="ctr"/>
                      <a:r>
                        <a:rPr lang="en-US" dirty="0"/>
                        <a:t>Party Responsible</a:t>
                      </a:r>
                    </a:p>
                  </a:txBody>
                  <a:tcPr/>
                </a:tc>
                <a:tc>
                  <a:txBody>
                    <a:bodyPr/>
                    <a:lstStyle/>
                    <a:p>
                      <a:pPr algn="ctr"/>
                      <a:r>
                        <a:rPr lang="en-US" dirty="0"/>
                        <a:t>Check in/ due date</a:t>
                      </a:r>
                    </a:p>
                  </a:txBody>
                  <a:tcPr/>
                </a:tc>
                <a:extLst>
                  <a:ext uri="{0D108BD9-81ED-4DB2-BD59-A6C34878D82A}">
                    <a16:rowId xmlns:a16="http://schemas.microsoft.com/office/drawing/2014/main" val="725251144"/>
                  </a:ext>
                </a:extLst>
              </a:tr>
              <a:tr h="664820">
                <a:tc>
                  <a:txBody>
                    <a:bodyPr/>
                    <a:lstStyle/>
                    <a:p>
                      <a:r>
                        <a:rPr lang="en-US" dirty="0"/>
                        <a:t>Assess PGT practice</a:t>
                      </a:r>
                    </a:p>
                  </a:txBody>
                  <a:tcPr/>
                </a:tc>
                <a:tc>
                  <a:txBody>
                    <a:bodyPr/>
                    <a:lstStyle/>
                    <a:p>
                      <a:r>
                        <a:rPr lang="en-US" dirty="0"/>
                        <a:t>Vice president, Service manger, Comptroller</a:t>
                      </a:r>
                    </a:p>
                  </a:txBody>
                  <a:tcPr/>
                </a:tc>
                <a:tc>
                  <a:txBody>
                    <a:bodyPr/>
                    <a:lstStyle/>
                    <a:p>
                      <a:r>
                        <a:rPr lang="en-US" dirty="0"/>
                        <a:t>April 1</a:t>
                      </a:r>
                    </a:p>
                  </a:txBody>
                  <a:tcPr/>
                </a:tc>
                <a:extLst>
                  <a:ext uri="{0D108BD9-81ED-4DB2-BD59-A6C34878D82A}">
                    <a16:rowId xmlns:a16="http://schemas.microsoft.com/office/drawing/2014/main" val="688861182"/>
                  </a:ext>
                </a:extLst>
              </a:tr>
              <a:tr h="379897">
                <a:tc>
                  <a:txBody>
                    <a:bodyPr/>
                    <a:lstStyle/>
                    <a:p>
                      <a:r>
                        <a:rPr lang="en-US" dirty="0"/>
                        <a:t>Increase Internal to 185</a:t>
                      </a:r>
                    </a:p>
                  </a:txBody>
                  <a:tcPr/>
                </a:tc>
                <a:tc>
                  <a:txBody>
                    <a:bodyPr/>
                    <a:lstStyle/>
                    <a:p>
                      <a:r>
                        <a:rPr lang="en-US" dirty="0"/>
                        <a:t>Used car manager</a:t>
                      </a:r>
                    </a:p>
                  </a:txBody>
                  <a:tcPr/>
                </a:tc>
                <a:tc>
                  <a:txBody>
                    <a:bodyPr/>
                    <a:lstStyle/>
                    <a:p>
                      <a:r>
                        <a:rPr lang="en-US" dirty="0"/>
                        <a:t>Done 12/15/23</a:t>
                      </a:r>
                    </a:p>
                  </a:txBody>
                  <a:tcPr/>
                </a:tc>
                <a:extLst>
                  <a:ext uri="{0D108BD9-81ED-4DB2-BD59-A6C34878D82A}">
                    <a16:rowId xmlns:a16="http://schemas.microsoft.com/office/drawing/2014/main" val="941194931"/>
                  </a:ext>
                </a:extLst>
              </a:tr>
              <a:tr h="664820">
                <a:tc>
                  <a:txBody>
                    <a:bodyPr/>
                    <a:lstStyle/>
                    <a:p>
                      <a:r>
                        <a:rPr lang="en-US" dirty="0"/>
                        <a:t>Change after-market warranty in variable</a:t>
                      </a:r>
                    </a:p>
                  </a:txBody>
                  <a:tcPr/>
                </a:tc>
                <a:tc>
                  <a:txBody>
                    <a:bodyPr/>
                    <a:lstStyle/>
                    <a:p>
                      <a:r>
                        <a:rPr lang="en-US" dirty="0"/>
                        <a:t>General manager</a:t>
                      </a:r>
                    </a:p>
                  </a:txBody>
                  <a:tcPr/>
                </a:tc>
                <a:tc>
                  <a:txBody>
                    <a:bodyPr/>
                    <a:lstStyle/>
                    <a:p>
                      <a:r>
                        <a:rPr lang="en-US" dirty="0"/>
                        <a:t>Done 2/1/2024</a:t>
                      </a:r>
                    </a:p>
                  </a:txBody>
                  <a:tcPr/>
                </a:tc>
                <a:extLst>
                  <a:ext uri="{0D108BD9-81ED-4DB2-BD59-A6C34878D82A}">
                    <a16:rowId xmlns:a16="http://schemas.microsoft.com/office/drawing/2014/main" val="2916047240"/>
                  </a:ext>
                </a:extLst>
              </a:tr>
              <a:tr h="792641">
                <a:tc>
                  <a:txBody>
                    <a:bodyPr/>
                    <a:lstStyle/>
                    <a:p>
                      <a:r>
                        <a:rPr lang="en-US" dirty="0"/>
                        <a:t>Weekly multi department parking meeting</a:t>
                      </a:r>
                    </a:p>
                  </a:txBody>
                  <a:tcPr/>
                </a:tc>
                <a:tc>
                  <a:txBody>
                    <a:bodyPr/>
                    <a:lstStyle/>
                    <a:p>
                      <a:r>
                        <a:rPr lang="en-US" dirty="0"/>
                        <a:t>Department heads/</a:t>
                      </a:r>
                    </a:p>
                    <a:p>
                      <a:r>
                        <a:rPr lang="en-US" dirty="0"/>
                        <a:t>Lot manager</a:t>
                      </a:r>
                    </a:p>
                  </a:txBody>
                  <a:tcPr/>
                </a:tc>
                <a:tc>
                  <a:txBody>
                    <a:bodyPr/>
                    <a:lstStyle/>
                    <a:p>
                      <a:r>
                        <a:rPr lang="en-US" dirty="0"/>
                        <a:t>Results by April 1</a:t>
                      </a:r>
                    </a:p>
                  </a:txBody>
                  <a:tcPr/>
                </a:tc>
                <a:extLst>
                  <a:ext uri="{0D108BD9-81ED-4DB2-BD59-A6C34878D82A}">
                    <a16:rowId xmlns:a16="http://schemas.microsoft.com/office/drawing/2014/main" val="3011127382"/>
                  </a:ext>
                </a:extLst>
              </a:tr>
              <a:tr h="379897">
                <a:tc>
                  <a:txBody>
                    <a:bodyPr/>
                    <a:lstStyle/>
                    <a:p>
                      <a:r>
                        <a:rPr lang="en-US" dirty="0"/>
                        <a:t>$500 tool truck raffle</a:t>
                      </a:r>
                    </a:p>
                  </a:txBody>
                  <a:tcPr/>
                </a:tc>
                <a:tc>
                  <a:txBody>
                    <a:bodyPr/>
                    <a:lstStyle/>
                    <a:p>
                      <a:r>
                        <a:rPr lang="en-US" dirty="0"/>
                        <a:t>Service manager</a:t>
                      </a:r>
                    </a:p>
                  </a:txBody>
                  <a:tcPr/>
                </a:tc>
                <a:tc>
                  <a:txBody>
                    <a:bodyPr/>
                    <a:lstStyle/>
                    <a:p>
                      <a:r>
                        <a:rPr lang="en-US" dirty="0"/>
                        <a:t>Results by April 1</a:t>
                      </a:r>
                    </a:p>
                  </a:txBody>
                  <a:tcPr/>
                </a:tc>
                <a:extLst>
                  <a:ext uri="{0D108BD9-81ED-4DB2-BD59-A6C34878D82A}">
                    <a16:rowId xmlns:a16="http://schemas.microsoft.com/office/drawing/2014/main" val="934631105"/>
                  </a:ext>
                </a:extLst>
              </a:tr>
              <a:tr h="664820">
                <a:tc>
                  <a:txBody>
                    <a:bodyPr/>
                    <a:lstStyle/>
                    <a:p>
                      <a:r>
                        <a:rPr lang="en-US" dirty="0"/>
                        <a:t>Tool truck bird dog offer in place</a:t>
                      </a:r>
                    </a:p>
                  </a:txBody>
                  <a:tcPr/>
                </a:tc>
                <a:tc>
                  <a:txBody>
                    <a:bodyPr/>
                    <a:lstStyle/>
                    <a:p>
                      <a:r>
                        <a:rPr lang="en-US" dirty="0"/>
                        <a:t>Service manager</a:t>
                      </a:r>
                    </a:p>
                  </a:txBody>
                  <a:tcPr/>
                </a:tc>
                <a:tc>
                  <a:txBody>
                    <a:bodyPr/>
                    <a:lstStyle/>
                    <a:p>
                      <a:r>
                        <a:rPr lang="en-US" dirty="0"/>
                        <a:t>March 1</a:t>
                      </a:r>
                    </a:p>
                  </a:txBody>
                  <a:tcPr/>
                </a:tc>
                <a:extLst>
                  <a:ext uri="{0D108BD9-81ED-4DB2-BD59-A6C34878D82A}">
                    <a16:rowId xmlns:a16="http://schemas.microsoft.com/office/drawing/2014/main" val="2617494736"/>
                  </a:ext>
                </a:extLst>
              </a:tr>
              <a:tr h="379897">
                <a:tc>
                  <a:txBody>
                    <a:bodyPr/>
                    <a:lstStyle/>
                    <a:p>
                      <a:r>
                        <a:rPr lang="en-US" dirty="0"/>
                        <a:t>Hire headhunter</a:t>
                      </a:r>
                    </a:p>
                  </a:txBody>
                  <a:tcPr/>
                </a:tc>
                <a:tc>
                  <a:txBody>
                    <a:bodyPr/>
                    <a:lstStyle/>
                    <a:p>
                      <a:r>
                        <a:rPr lang="en-US" dirty="0"/>
                        <a:t>Service manager</a:t>
                      </a:r>
                    </a:p>
                  </a:txBody>
                  <a:tcPr/>
                </a:tc>
                <a:tc>
                  <a:txBody>
                    <a:bodyPr/>
                    <a:lstStyle/>
                    <a:p>
                      <a:r>
                        <a:rPr lang="en-US" dirty="0"/>
                        <a:t>March 1</a:t>
                      </a:r>
                    </a:p>
                  </a:txBody>
                  <a:tcPr/>
                </a:tc>
                <a:extLst>
                  <a:ext uri="{0D108BD9-81ED-4DB2-BD59-A6C34878D82A}">
                    <a16:rowId xmlns:a16="http://schemas.microsoft.com/office/drawing/2014/main" val="1957787144"/>
                  </a:ext>
                </a:extLst>
              </a:tr>
              <a:tr h="379897">
                <a:tc>
                  <a:txBody>
                    <a:bodyPr/>
                    <a:lstStyle/>
                    <a:p>
                      <a:r>
                        <a:rPr lang="en-US" dirty="0"/>
                        <a:t>Get parts runner</a:t>
                      </a:r>
                    </a:p>
                  </a:txBody>
                  <a:tcPr/>
                </a:tc>
                <a:tc>
                  <a:txBody>
                    <a:bodyPr/>
                    <a:lstStyle/>
                    <a:p>
                      <a:r>
                        <a:rPr lang="en-US" dirty="0"/>
                        <a:t>Parts manager</a:t>
                      </a:r>
                    </a:p>
                  </a:txBody>
                  <a:tcPr/>
                </a:tc>
                <a:tc>
                  <a:txBody>
                    <a:bodyPr/>
                    <a:lstStyle/>
                    <a:p>
                      <a:r>
                        <a:rPr lang="en-US" dirty="0"/>
                        <a:t>April 1</a:t>
                      </a:r>
                    </a:p>
                  </a:txBody>
                  <a:tcPr/>
                </a:tc>
                <a:extLst>
                  <a:ext uri="{0D108BD9-81ED-4DB2-BD59-A6C34878D82A}">
                    <a16:rowId xmlns:a16="http://schemas.microsoft.com/office/drawing/2014/main" val="1144740217"/>
                  </a:ext>
                </a:extLst>
              </a:tr>
              <a:tr h="379897">
                <a:tc>
                  <a:txBody>
                    <a:bodyPr/>
                    <a:lstStyle/>
                    <a:p>
                      <a:r>
                        <a:rPr lang="en-US" dirty="0"/>
                        <a:t>Parts to join service meeting</a:t>
                      </a:r>
                    </a:p>
                  </a:txBody>
                  <a:tcPr/>
                </a:tc>
                <a:tc>
                  <a:txBody>
                    <a:bodyPr/>
                    <a:lstStyle/>
                    <a:p>
                      <a:r>
                        <a:rPr lang="en-US" dirty="0"/>
                        <a:t>Part and service managers</a:t>
                      </a:r>
                    </a:p>
                  </a:txBody>
                  <a:tcPr/>
                </a:tc>
                <a:tc>
                  <a:txBody>
                    <a:bodyPr/>
                    <a:lstStyle/>
                    <a:p>
                      <a:r>
                        <a:rPr lang="en-US" dirty="0"/>
                        <a:t>March 1</a:t>
                      </a:r>
                    </a:p>
                  </a:txBody>
                  <a:tcPr/>
                </a:tc>
                <a:extLst>
                  <a:ext uri="{0D108BD9-81ED-4DB2-BD59-A6C34878D82A}">
                    <a16:rowId xmlns:a16="http://schemas.microsoft.com/office/drawing/2014/main" val="799528271"/>
                  </a:ext>
                </a:extLst>
              </a:tr>
            </a:tbl>
          </a:graphicData>
        </a:graphic>
      </p:graphicFrame>
    </p:spTree>
    <p:extLst>
      <p:ext uri="{BB962C8B-B14F-4D97-AF65-F5344CB8AC3E}">
        <p14:creationId xmlns:p14="http://schemas.microsoft.com/office/powerpoint/2010/main" val="1087920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D7969-F56C-C889-A0E4-34930A5F893E}"/>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A2BE659-F488-109C-27ED-770C114957B1}"/>
              </a:ext>
            </a:extLst>
          </p:cNvPr>
          <p:cNvSpPr>
            <a:spLocks noGrp="1"/>
          </p:cNvSpPr>
          <p:nvPr>
            <p:ph idx="1"/>
          </p:nvPr>
        </p:nvSpPr>
        <p:spPr/>
        <p:txBody>
          <a:bodyPr>
            <a:normAutofit/>
          </a:bodyPr>
          <a:lstStyle/>
          <a:p>
            <a:pPr marL="0" indent="0">
              <a:buNone/>
            </a:pPr>
            <a:r>
              <a:rPr lang="en-US" b="0" i="0" dirty="0">
                <a:solidFill>
                  <a:srgbClr val="000000"/>
                </a:solidFill>
                <a:effectLst/>
                <a:latin typeface="Calibri" panose="020F0502020204030204" pitchFamily="34" charset="0"/>
              </a:rPr>
              <a:t>The time frame analyzed </a:t>
            </a:r>
            <a:r>
              <a:rPr lang="en-US" dirty="0">
                <a:solidFill>
                  <a:srgbClr val="000000"/>
                </a:solidFill>
                <a:latin typeface="Calibri" panose="020F0502020204030204" pitchFamily="34" charset="0"/>
              </a:rPr>
              <a:t>in this study is December 2023. </a:t>
            </a:r>
          </a:p>
          <a:p>
            <a:pPr marL="0" indent="0">
              <a:buNone/>
            </a:pPr>
            <a:r>
              <a:rPr lang="en-US" b="0" i="0" dirty="0">
                <a:solidFill>
                  <a:srgbClr val="000000"/>
                </a:solidFill>
                <a:effectLst/>
                <a:latin typeface="Calibri" panose="020F0502020204030204" pitchFamily="34" charset="0"/>
              </a:rPr>
              <a:t>	This has been such an eye-opening assignment.  I have learned many things and pinpointed many specific objectives, strategies, and tasks, but there is one task that absolutely must be accomplished… we must hire additional techs.  Moving away from parts gross transfer will be a big step but its really nothing more than a different way to see the same numbers.  Having more techs will actually change our capacity to serve our guests, reduce our service wait time, increase profitability, increase our facility utilization, reduce the number of one-liners, increase upsells, and increase tech proficiency.  We are back on our heals overwhelmed with the volume of business and being adequately staffed can move us to keeping up and actually on our toes eager for more business. Making this transition can move all of us as from frustration to satisfaction in our work.  While job satisfaction is all fine and good the big carrot is an addition $4.6 million a year in labor sales if we can move our facility utilization up to the 75% guide.  </a:t>
            </a:r>
            <a:endParaRPr lang="en-US" dirty="0"/>
          </a:p>
        </p:txBody>
      </p:sp>
    </p:spTree>
    <p:extLst>
      <p:ext uri="{BB962C8B-B14F-4D97-AF65-F5344CB8AC3E}">
        <p14:creationId xmlns:p14="http://schemas.microsoft.com/office/powerpoint/2010/main" val="3205009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1B772-4D62-6446-7C29-931365DB5550}"/>
              </a:ext>
            </a:extLst>
          </p:cNvPr>
          <p:cNvSpPr>
            <a:spLocks noGrp="1"/>
          </p:cNvSpPr>
          <p:nvPr>
            <p:ph type="title"/>
          </p:nvPr>
        </p:nvSpPr>
        <p:spPr/>
        <p:txBody>
          <a:bodyPr/>
          <a:lstStyle/>
          <a:p>
            <a:r>
              <a:rPr lang="en-US" dirty="0">
                <a:solidFill>
                  <a:schemeClr val="tx1"/>
                </a:solidFill>
              </a:rPr>
              <a:t>Marketing</a:t>
            </a:r>
          </a:p>
        </p:txBody>
      </p:sp>
      <p:sp>
        <p:nvSpPr>
          <p:cNvPr id="3" name="Content Placeholder 2">
            <a:extLst>
              <a:ext uri="{FF2B5EF4-FFF2-40B4-BE49-F238E27FC236}">
                <a16:creationId xmlns:a16="http://schemas.microsoft.com/office/drawing/2014/main" id="{BB295BC6-66C9-8602-85A5-B5540E2D5C1D}"/>
              </a:ext>
            </a:extLst>
          </p:cNvPr>
          <p:cNvSpPr>
            <a:spLocks noGrp="1"/>
          </p:cNvSpPr>
          <p:nvPr>
            <p:ph idx="1"/>
          </p:nvPr>
        </p:nvSpPr>
        <p:spPr>
          <a:xfrm>
            <a:off x="677333" y="2160589"/>
            <a:ext cx="8722389" cy="3880773"/>
          </a:xfrm>
        </p:spPr>
        <p:txBody>
          <a:bodyPr>
            <a:normAutofit lnSpcReduction="10000"/>
          </a:bodyPr>
          <a:lstStyle/>
          <a:p>
            <a:r>
              <a:rPr lang="en-US" dirty="0"/>
              <a:t>We have been doing digital SEO spend for the whole dealership as well as adds on the local TV station that focus entirely on Quick Lane and much of that focus was help wanted advertising (which yielded no additional help region wide).  Our service specific Co-op money from Ford dictated this.</a:t>
            </a:r>
          </a:p>
          <a:p>
            <a:r>
              <a:rPr lang="en-US" dirty="0"/>
              <a:t>The Service specific Co-op money from Ford is going away and we are moving to commercials that advertise the dealership as a whole. We already have more business than we can effectively handle so the incentive to spend on advertising is just not there.  We have been wanting more techs for a long time.  We have a goal of hiring 2 or 3 more techs this year to expand our shop capacity.</a:t>
            </a:r>
          </a:p>
          <a:p>
            <a:r>
              <a:rPr lang="en-US" dirty="0"/>
              <a:t>The change in advertising spend and direction is handled by our dealer principle. We are using indeed to find more techs.  We will also try a tool truck raffle for $500 of free tools to get the names of additional techs.  </a:t>
            </a:r>
          </a:p>
        </p:txBody>
      </p:sp>
    </p:spTree>
    <p:extLst>
      <p:ext uri="{BB962C8B-B14F-4D97-AF65-F5344CB8AC3E}">
        <p14:creationId xmlns:p14="http://schemas.microsoft.com/office/powerpoint/2010/main" val="1551647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ED829-7B3F-5DFB-E80B-0999797B27EF}"/>
              </a:ext>
            </a:extLst>
          </p:cNvPr>
          <p:cNvSpPr>
            <a:spLocks noGrp="1"/>
          </p:cNvSpPr>
          <p:nvPr>
            <p:ph type="title"/>
          </p:nvPr>
        </p:nvSpPr>
        <p:spPr/>
        <p:txBody>
          <a:bodyPr/>
          <a:lstStyle/>
          <a:p>
            <a:r>
              <a:rPr lang="en-US" dirty="0">
                <a:solidFill>
                  <a:schemeClr val="tx1"/>
                </a:solidFill>
              </a:rPr>
              <a:t>Analyze Cost of Labor</a:t>
            </a:r>
          </a:p>
        </p:txBody>
      </p:sp>
      <p:sp>
        <p:nvSpPr>
          <p:cNvPr id="3" name="Content Placeholder 2">
            <a:extLst>
              <a:ext uri="{FF2B5EF4-FFF2-40B4-BE49-F238E27FC236}">
                <a16:creationId xmlns:a16="http://schemas.microsoft.com/office/drawing/2014/main" id="{3AACF7A3-F14A-53DA-89F5-8F8948B84298}"/>
              </a:ext>
            </a:extLst>
          </p:cNvPr>
          <p:cNvSpPr>
            <a:spLocks noGrp="1"/>
          </p:cNvSpPr>
          <p:nvPr>
            <p:ph idx="1"/>
          </p:nvPr>
        </p:nvSpPr>
        <p:spPr>
          <a:xfrm>
            <a:off x="677333" y="1193370"/>
            <a:ext cx="5917195" cy="4445037"/>
          </a:xfrm>
        </p:spPr>
        <p:txBody>
          <a:bodyPr>
            <a:normAutofit fontScale="92500" lnSpcReduction="10000"/>
          </a:bodyPr>
          <a:lstStyle/>
          <a:p>
            <a:endParaRPr lang="en-US" dirty="0"/>
          </a:p>
          <a:p>
            <a:r>
              <a:rPr lang="en-US" sz="1400" dirty="0"/>
              <a:t>Our 74.45% Gross profit retention is a little off the guide of 76%.</a:t>
            </a:r>
          </a:p>
          <a:p>
            <a:r>
              <a:rPr lang="en-US" sz="1400" dirty="0"/>
              <a:t>Internal:  This is our lowest percent with the smallest margin from labor sales and labor expense.  After the NADA service class we increased our internal rate from $110 to our retail rate of $185.  This change will significantly improve our internal gross and move the percent beyond warranty which is a rate of $164.  Moving internal from 69% to just 80% would improve the service department to 75.6% overall.  Increasing the internal rate will not drive down sales as the used car department is looking to expand back to pre-covid inventory levels and beyond.  </a:t>
            </a:r>
          </a:p>
          <a:p>
            <a:r>
              <a:rPr lang="en-US" sz="1400" dirty="0"/>
              <a:t>Customer pay: We are changing our after-market warranty company which is all coded as customer pay in our DMS and driving down customer pay averages. We are making this change to improve guest experience and approved after-market warranty work and therefore sales and gross.  In addition to this we hope to be able to make a change in our DMS for getting this noted separately to be able to prove a higher ELR.</a:t>
            </a:r>
          </a:p>
          <a:p>
            <a:r>
              <a:rPr lang="en-US" sz="1400" dirty="0"/>
              <a:t>These changes are concrete and are as good as done.  The results of these changes will be in our monthly statement. We will evaluate the effect they have on gross  and the effect they have on our CSI as our guests enjoy better service.  </a:t>
            </a:r>
          </a:p>
        </p:txBody>
      </p:sp>
      <p:graphicFrame>
        <p:nvGraphicFramePr>
          <p:cNvPr id="4" name="Table 3">
            <a:extLst>
              <a:ext uri="{FF2B5EF4-FFF2-40B4-BE49-F238E27FC236}">
                <a16:creationId xmlns:a16="http://schemas.microsoft.com/office/drawing/2014/main" id="{BBCDFD04-0ACE-2243-5B84-660A3DF85932}"/>
              </a:ext>
            </a:extLst>
          </p:cNvPr>
          <p:cNvGraphicFramePr>
            <a:graphicFrameLocks noGrp="1"/>
          </p:cNvGraphicFramePr>
          <p:nvPr>
            <p:extLst>
              <p:ext uri="{D42A27DB-BD31-4B8C-83A1-F6EECF244321}">
                <p14:modId xmlns:p14="http://schemas.microsoft.com/office/powerpoint/2010/main" val="551693297"/>
              </p:ext>
            </p:extLst>
          </p:nvPr>
        </p:nvGraphicFramePr>
        <p:xfrm>
          <a:off x="6827003" y="1596325"/>
          <a:ext cx="4345846" cy="3369446"/>
        </p:xfrm>
        <a:graphic>
          <a:graphicData uri="http://schemas.openxmlformats.org/drawingml/2006/table">
            <a:tbl>
              <a:tblPr/>
              <a:tblGrid>
                <a:gridCol w="456967">
                  <a:extLst>
                    <a:ext uri="{9D8B030D-6E8A-4147-A177-3AD203B41FA5}">
                      <a16:colId xmlns:a16="http://schemas.microsoft.com/office/drawing/2014/main" val="3118234276"/>
                    </a:ext>
                  </a:extLst>
                </a:gridCol>
                <a:gridCol w="1324271">
                  <a:extLst>
                    <a:ext uri="{9D8B030D-6E8A-4147-A177-3AD203B41FA5}">
                      <a16:colId xmlns:a16="http://schemas.microsoft.com/office/drawing/2014/main" val="2178344098"/>
                    </a:ext>
                  </a:extLst>
                </a:gridCol>
                <a:gridCol w="839326">
                  <a:extLst>
                    <a:ext uri="{9D8B030D-6E8A-4147-A177-3AD203B41FA5}">
                      <a16:colId xmlns:a16="http://schemas.microsoft.com/office/drawing/2014/main" val="3067535758"/>
                    </a:ext>
                  </a:extLst>
                </a:gridCol>
                <a:gridCol w="736742">
                  <a:extLst>
                    <a:ext uri="{9D8B030D-6E8A-4147-A177-3AD203B41FA5}">
                      <a16:colId xmlns:a16="http://schemas.microsoft.com/office/drawing/2014/main" val="2834494441"/>
                    </a:ext>
                  </a:extLst>
                </a:gridCol>
                <a:gridCol w="531573">
                  <a:extLst>
                    <a:ext uri="{9D8B030D-6E8A-4147-A177-3AD203B41FA5}">
                      <a16:colId xmlns:a16="http://schemas.microsoft.com/office/drawing/2014/main" val="24843897"/>
                    </a:ext>
                  </a:extLst>
                </a:gridCol>
                <a:gridCol w="456967">
                  <a:extLst>
                    <a:ext uri="{9D8B030D-6E8A-4147-A177-3AD203B41FA5}">
                      <a16:colId xmlns:a16="http://schemas.microsoft.com/office/drawing/2014/main" val="2299644090"/>
                    </a:ext>
                  </a:extLst>
                </a:gridCol>
              </a:tblGrid>
              <a:tr h="534471">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dirty="0">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1000" b="0" i="0" u="none" strike="noStrike" dirty="0">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dirty="0">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697821096"/>
                  </a:ext>
                </a:extLst>
              </a:tr>
              <a:tr h="35482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197,066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141,470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71.79%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62.37%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82280793"/>
                  </a:ext>
                </a:extLst>
              </a:tr>
              <a:tr h="261658">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Customer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484252252"/>
                  </a:ext>
                </a:extLst>
              </a:tr>
              <a:tr h="261658">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0911990"/>
                  </a:ext>
                </a:extLst>
              </a:tr>
              <a:tr h="35482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65,824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54,381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82.62%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20.83%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878107171"/>
                  </a:ext>
                </a:extLst>
              </a:tr>
              <a:tr h="35482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21,197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17,344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81.82%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6.71%</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132267419"/>
                  </a:ext>
                </a:extLst>
              </a:tr>
              <a:tr h="35482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31,853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22,023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69.14%</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10.08%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16962786"/>
                  </a:ext>
                </a:extLst>
              </a:tr>
              <a:tr h="275856">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dirty="0">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357513225"/>
                  </a:ext>
                </a:extLst>
              </a:tr>
              <a:tr h="261658">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79640283"/>
                  </a:ext>
                </a:extLst>
              </a:tr>
              <a:tr h="354829">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10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315,940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          235,218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74.45%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160759509"/>
                  </a:ext>
                </a:extLst>
              </a:tr>
            </a:tbl>
          </a:graphicData>
        </a:graphic>
      </p:graphicFrame>
    </p:spTree>
    <p:extLst>
      <p:ext uri="{BB962C8B-B14F-4D97-AF65-F5344CB8AC3E}">
        <p14:creationId xmlns:p14="http://schemas.microsoft.com/office/powerpoint/2010/main" val="35347365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FD700-FEC1-6C1A-D90C-660062FE06D3}"/>
              </a:ext>
            </a:extLst>
          </p:cNvPr>
          <p:cNvSpPr>
            <a:spLocks noGrp="1"/>
          </p:cNvSpPr>
          <p:nvPr>
            <p:ph type="title"/>
          </p:nvPr>
        </p:nvSpPr>
        <p:spPr/>
        <p:txBody>
          <a:bodyPr/>
          <a:lstStyle/>
          <a:p>
            <a:r>
              <a:rPr lang="en-US" dirty="0">
                <a:solidFill>
                  <a:schemeClr val="tx1"/>
                </a:solidFill>
              </a:rPr>
              <a:t>Changes in Expense Structure</a:t>
            </a:r>
          </a:p>
        </p:txBody>
      </p:sp>
      <p:sp>
        <p:nvSpPr>
          <p:cNvPr id="3" name="Content Placeholder 2">
            <a:extLst>
              <a:ext uri="{FF2B5EF4-FFF2-40B4-BE49-F238E27FC236}">
                <a16:creationId xmlns:a16="http://schemas.microsoft.com/office/drawing/2014/main" id="{676E2285-BF69-6731-1AAD-85CBF99A0DFF}"/>
              </a:ext>
            </a:extLst>
          </p:cNvPr>
          <p:cNvSpPr>
            <a:spLocks noGrp="1"/>
          </p:cNvSpPr>
          <p:nvPr>
            <p:ph idx="1"/>
          </p:nvPr>
        </p:nvSpPr>
        <p:spPr>
          <a:xfrm>
            <a:off x="677334" y="1433593"/>
            <a:ext cx="4977017" cy="4607769"/>
          </a:xfrm>
        </p:spPr>
        <p:txBody>
          <a:bodyPr>
            <a:normAutofit fontScale="92500" lnSpcReduction="20000"/>
          </a:bodyPr>
          <a:lstStyle/>
          <a:p>
            <a:r>
              <a:rPr lang="en-US" sz="1400" dirty="0"/>
              <a:t>This is eye opening.  These numbers are way off our December 2023 financial statement because our financial statement includes parts gross transfer (PGT). Our statement has an adjusted selling gross that is $35,792 higher than the actual difference between gross and selling expense.  This comes from our parts gross transfer. This spread sheet is helpful to see how profitable our service department is on its own. YTD the numbers look a little better.  Without parts gross transfer we still grossed 238,402 buts that is still only 7.7% of gross which falls quite short of the 20% guide.   </a:t>
            </a:r>
          </a:p>
          <a:p>
            <a:r>
              <a:rPr lang="en-US" sz="1400" dirty="0"/>
              <a:t>Our goal will be to track service gross with and without PGT to have a clear picture of the profitability of the service department on its own comparing net profit percent of gross with the guide of 20%.  </a:t>
            </a:r>
          </a:p>
          <a:p>
            <a:r>
              <a:rPr lang="en-US" sz="1400" dirty="0"/>
              <a:t>Tracking gross without PGT can be easily done with our NADA 20 group composite both looking back at 2023 and years prior to that as well as going forward for 2024.  The first thing we need to learn is why we are so far off guide here.  Moving away from PGT will enable us to tie compensation to the main objective achievement as well as get us on the same page as our 20 group.   </a:t>
            </a:r>
          </a:p>
          <a:p>
            <a:r>
              <a:rPr lang="en-US" sz="1400" dirty="0"/>
              <a:t>We should have all the numbers crunched and analyzed by the end of March 2024.</a:t>
            </a:r>
          </a:p>
        </p:txBody>
      </p:sp>
      <p:graphicFrame>
        <p:nvGraphicFramePr>
          <p:cNvPr id="4" name="Table 3">
            <a:extLst>
              <a:ext uri="{FF2B5EF4-FFF2-40B4-BE49-F238E27FC236}">
                <a16:creationId xmlns:a16="http://schemas.microsoft.com/office/drawing/2014/main" id="{495DE39B-A733-4CF2-0BF7-8FF309BBD8E9}"/>
              </a:ext>
            </a:extLst>
          </p:cNvPr>
          <p:cNvGraphicFramePr>
            <a:graphicFrameLocks noGrp="1"/>
          </p:cNvGraphicFramePr>
          <p:nvPr>
            <p:extLst>
              <p:ext uri="{D42A27DB-BD31-4B8C-83A1-F6EECF244321}">
                <p14:modId xmlns:p14="http://schemas.microsoft.com/office/powerpoint/2010/main" val="1002565385"/>
              </p:ext>
            </p:extLst>
          </p:nvPr>
        </p:nvGraphicFramePr>
        <p:xfrm>
          <a:off x="6410601" y="1716833"/>
          <a:ext cx="3886200" cy="3603675"/>
        </p:xfrm>
        <a:graphic>
          <a:graphicData uri="http://schemas.openxmlformats.org/drawingml/2006/table">
            <a:tbl>
              <a:tblPr/>
              <a:tblGrid>
                <a:gridCol w="402039">
                  <a:extLst>
                    <a:ext uri="{9D8B030D-6E8A-4147-A177-3AD203B41FA5}">
                      <a16:colId xmlns:a16="http://schemas.microsoft.com/office/drawing/2014/main" val="3915279948"/>
                    </a:ext>
                  </a:extLst>
                </a:gridCol>
                <a:gridCol w="1563164">
                  <a:extLst>
                    <a:ext uri="{9D8B030D-6E8A-4147-A177-3AD203B41FA5}">
                      <a16:colId xmlns:a16="http://schemas.microsoft.com/office/drawing/2014/main" val="2892529804"/>
                    </a:ext>
                  </a:extLst>
                </a:gridCol>
                <a:gridCol w="1129998">
                  <a:extLst>
                    <a:ext uri="{9D8B030D-6E8A-4147-A177-3AD203B41FA5}">
                      <a16:colId xmlns:a16="http://schemas.microsoft.com/office/drawing/2014/main" val="1623806386"/>
                    </a:ext>
                  </a:extLst>
                </a:gridCol>
                <a:gridCol w="790999">
                  <a:extLst>
                    <a:ext uri="{9D8B030D-6E8A-4147-A177-3AD203B41FA5}">
                      <a16:colId xmlns:a16="http://schemas.microsoft.com/office/drawing/2014/main" val="2826141864"/>
                    </a:ext>
                  </a:extLst>
                </a:gridCol>
              </a:tblGrid>
              <a:tr h="268399">
                <a:tc>
                  <a:txBody>
                    <a:bodyPr/>
                    <a:lstStyle/>
                    <a:p>
                      <a:pPr algn="ctr" fontAlgn="b"/>
                      <a:r>
                        <a:rPr lang="en-US" sz="1000" b="1" i="0" u="none" strike="noStrike">
                          <a:effectLst/>
                          <a:latin typeface="Arial" panose="020B0604020202020204" pitchFamily="34" charset="0"/>
                        </a:rPr>
                        <a:t> </a:t>
                      </a:r>
                    </a:p>
                  </a:txBody>
                  <a:tcPr marL="0" marR="0" marT="0" marB="0" anchor="b">
                    <a:lnL>
                      <a:noFill/>
                    </a:lnL>
                    <a:lnR>
                      <a:noFill/>
                    </a:lnR>
                    <a:lnT>
                      <a:noFill/>
                    </a:lnT>
                    <a:lnB>
                      <a:noFill/>
                    </a:lnB>
                    <a:noFill/>
                  </a:tcPr>
                </a:tc>
                <a:tc gridSpan="3">
                  <a:txBody>
                    <a:bodyPr/>
                    <a:lstStyle/>
                    <a:p>
                      <a:pPr algn="ctr" fontAlgn="b"/>
                      <a:r>
                        <a:rPr lang="en-US" sz="1000" b="1" i="0" u="none" strike="noStrike">
                          <a:effectLst/>
                          <a:latin typeface="Arial" panose="020B0604020202020204" pitchFamily="34" charset="0"/>
                        </a:rPr>
                        <a:t>Service Department Profit Centering</a:t>
                      </a:r>
                    </a:p>
                  </a:txBody>
                  <a:tcPr marL="0" marR="0" marT="0" marB="0" anchor="b">
                    <a:lnL>
                      <a:noFill/>
                    </a:lnL>
                    <a:lnR>
                      <a:noFill/>
                    </a:lnR>
                    <a:lnT>
                      <a:noFill/>
                    </a:lnT>
                    <a:lnB>
                      <a:noFill/>
                    </a:lnB>
                    <a:no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43887662"/>
                  </a:ext>
                </a:extLst>
              </a:tr>
              <a:tr h="366936">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735004126"/>
                  </a:ext>
                </a:extLst>
              </a:tr>
              <a:tr h="494567">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9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9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2381270993"/>
                  </a:ext>
                </a:extLst>
              </a:tr>
              <a:tr h="242122">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235,218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9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398256091"/>
                  </a:ext>
                </a:extLst>
              </a:tr>
              <a:tr h="242122">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913399996"/>
                  </a:ext>
                </a:extLst>
              </a:tr>
              <a:tr h="242122">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127,442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54.18%</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606589693"/>
                  </a:ext>
                </a:extLst>
              </a:tr>
              <a:tr h="242122">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12121245"/>
                  </a:ext>
                </a:extLst>
              </a:tr>
              <a:tr h="242122">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58352824"/>
                  </a:ext>
                </a:extLst>
              </a:tr>
              <a:tr h="242122">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115,073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48.92%</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67906303"/>
                  </a:ext>
                </a:extLst>
              </a:tr>
              <a:tr h="255260">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7109590"/>
                  </a:ext>
                </a:extLst>
              </a:tr>
              <a:tr h="242122">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2,100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b"/>
                      <a:r>
                        <a:rPr lang="en-US" sz="1000" b="0" i="0" u="none" strike="noStrike">
                          <a:effectLst/>
                          <a:latin typeface="Arial" panose="020B0604020202020204" pitchFamily="34" charset="0"/>
                        </a:rPr>
                        <a:t>0.89%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290185197"/>
                  </a:ext>
                </a:extLst>
              </a:tr>
              <a:tr h="268399">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244,615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a:effectLst/>
                          <a:latin typeface="Arial" panose="020B0604020202020204" pitchFamily="34" charset="0"/>
                        </a:rPr>
                        <a:t>104.00%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231519772"/>
                  </a:ext>
                </a:extLst>
              </a:tr>
              <a:tr h="255260">
                <a:tc>
                  <a:txBody>
                    <a:bodyPr/>
                    <a:lstStyle/>
                    <a:p>
                      <a:pPr algn="l" fontAlgn="b"/>
                      <a:r>
                        <a:rPr lang="en-US" sz="10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b"/>
                      <a:r>
                        <a:rPr lang="en-US" sz="1000" b="0" i="0" u="none" strike="noStrike">
                          <a:effectLst/>
                          <a:latin typeface="Arial" panose="020B0604020202020204" pitchFamily="34" charset="0"/>
                        </a:rPr>
                        <a:t> $                 (9,397)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1000" b="0" i="0" u="none" strike="noStrike" dirty="0">
                          <a:effectLst/>
                          <a:latin typeface="Arial" panose="020B0604020202020204" pitchFamily="34" charset="0"/>
                        </a:rPr>
                        <a:t>-4.00%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49981769"/>
                  </a:ext>
                </a:extLst>
              </a:tr>
            </a:tbl>
          </a:graphicData>
        </a:graphic>
      </p:graphicFrame>
    </p:spTree>
    <p:extLst>
      <p:ext uri="{BB962C8B-B14F-4D97-AF65-F5344CB8AC3E}">
        <p14:creationId xmlns:p14="http://schemas.microsoft.com/office/powerpoint/2010/main" val="1608591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3D9B2-AAC6-AEAB-5ADE-CE9E32366916}"/>
              </a:ext>
            </a:extLst>
          </p:cNvPr>
          <p:cNvSpPr>
            <a:spLocks noGrp="1"/>
          </p:cNvSpPr>
          <p:nvPr>
            <p:ph type="title"/>
          </p:nvPr>
        </p:nvSpPr>
        <p:spPr/>
        <p:txBody>
          <a:bodyPr/>
          <a:lstStyle/>
          <a:p>
            <a:r>
              <a:rPr lang="en-US" dirty="0">
                <a:solidFill>
                  <a:schemeClr val="tx1"/>
                </a:solidFill>
              </a:rPr>
              <a:t>Productivity</a:t>
            </a:r>
          </a:p>
        </p:txBody>
      </p:sp>
      <p:sp>
        <p:nvSpPr>
          <p:cNvPr id="3" name="Content Placeholder 2">
            <a:extLst>
              <a:ext uri="{FF2B5EF4-FFF2-40B4-BE49-F238E27FC236}">
                <a16:creationId xmlns:a16="http://schemas.microsoft.com/office/drawing/2014/main" id="{FE1CF46E-9F35-0F46-25CC-E2FCE6905A60}"/>
              </a:ext>
            </a:extLst>
          </p:cNvPr>
          <p:cNvSpPr>
            <a:spLocks noGrp="1"/>
          </p:cNvSpPr>
          <p:nvPr>
            <p:ph idx="1"/>
          </p:nvPr>
        </p:nvSpPr>
        <p:spPr>
          <a:xfrm>
            <a:off x="677334" y="1423617"/>
            <a:ext cx="5104740" cy="4617745"/>
          </a:xfrm>
        </p:spPr>
        <p:txBody>
          <a:bodyPr>
            <a:normAutofit fontScale="55000" lnSpcReduction="20000"/>
          </a:bodyPr>
          <a:lstStyle/>
          <a:p>
            <a:endParaRPr lang="en-US" dirty="0"/>
          </a:p>
          <a:p>
            <a:r>
              <a:rPr lang="en-US" dirty="0"/>
              <a:t>We have 4 techs operating between 100% and 160% proficiency. However, we have had a number of techs out for various reasons (they still logged some hours and were counted) and time off for the holidays so our proficiency for December is not up to what it normally is and very far from guide of 125%.  Mobile tech service is a significant factor in driving down proficiency as so much time is spent in commute and setting up.  </a:t>
            </a:r>
          </a:p>
          <a:p>
            <a:r>
              <a:rPr lang="en-US" dirty="0"/>
              <a:t>Our goal is to increase proficiency from 72.3% to 100% by the end of the year.  We are on the cusp of getting everyone healthy and present.  1) Our goal is to hire 2 to 3 more techs by the summer of 2024 which will enable us to get much closer to guide by being able to log additional hours.  We already have the inefficiency of mobile service covered so additional techs should be able to operate without handicap.  One of those additional techs will be a UCI tech and operating at the new retail internal rate.  2) In addition to this we can have our parts counter guys be parts runners as there are always 2 at the counter at a time.  This will bring the parts to the tech and cut down on useless time for the techs not to mention the parts employee.  If this proves too challenging for parts we can hire a parts runner or two. 3) Organize parking across all departments   </a:t>
            </a:r>
          </a:p>
          <a:p>
            <a:r>
              <a:rPr lang="en-US" dirty="0"/>
              <a:t>Again, we plan to try a tool truck raffle for $500 of free tools to get the names of additional techs as well as bird dogs for the tool truck operator if we hire anyone he puts us on to.  </a:t>
            </a:r>
          </a:p>
          <a:p>
            <a:r>
              <a:rPr lang="en-US" dirty="0"/>
              <a:t>We need to evaluate the parts runner idea in April of 2024 to determine if we can handle that with current staff or if we need additional hires.  We will know if we have achieved our goal of additional techs by the end of July this summer. There will likely be some time of getting the new techs up to speed.  The end of July will also be a good time to re-evaluate how the parts runners are improving proficiency.  </a:t>
            </a:r>
          </a:p>
        </p:txBody>
      </p:sp>
      <p:pic>
        <p:nvPicPr>
          <p:cNvPr id="8" name="Picture 7" descr="A screenshot of a service report&#10;&#10;Description automatically generated">
            <a:extLst>
              <a:ext uri="{FF2B5EF4-FFF2-40B4-BE49-F238E27FC236}">
                <a16:creationId xmlns:a16="http://schemas.microsoft.com/office/drawing/2014/main" id="{0AFA246E-97E3-6147-E7CD-2C0B157250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9981" y="1357927"/>
            <a:ext cx="5274479" cy="4182315"/>
          </a:xfrm>
          <a:prstGeom prst="rect">
            <a:avLst/>
          </a:prstGeom>
        </p:spPr>
      </p:pic>
    </p:spTree>
    <p:extLst>
      <p:ext uri="{BB962C8B-B14F-4D97-AF65-F5344CB8AC3E}">
        <p14:creationId xmlns:p14="http://schemas.microsoft.com/office/powerpoint/2010/main" val="770793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0868F-C6AF-F2A0-EA39-BC3456AAA82F}"/>
              </a:ext>
            </a:extLst>
          </p:cNvPr>
          <p:cNvSpPr>
            <a:spLocks noGrp="1"/>
          </p:cNvSpPr>
          <p:nvPr>
            <p:ph type="title"/>
          </p:nvPr>
        </p:nvSpPr>
        <p:spPr/>
        <p:txBody>
          <a:bodyPr/>
          <a:lstStyle/>
          <a:p>
            <a:r>
              <a:rPr lang="en-US" dirty="0">
                <a:solidFill>
                  <a:schemeClr val="tx1"/>
                </a:solidFill>
              </a:rPr>
              <a:t>Facility</a:t>
            </a:r>
          </a:p>
        </p:txBody>
      </p:sp>
      <p:sp>
        <p:nvSpPr>
          <p:cNvPr id="3" name="Content Placeholder 2">
            <a:extLst>
              <a:ext uri="{FF2B5EF4-FFF2-40B4-BE49-F238E27FC236}">
                <a16:creationId xmlns:a16="http://schemas.microsoft.com/office/drawing/2014/main" id="{25C17E12-EC01-AA75-79BC-4B2DE246A851}"/>
              </a:ext>
            </a:extLst>
          </p:cNvPr>
          <p:cNvSpPr>
            <a:spLocks noGrp="1"/>
          </p:cNvSpPr>
          <p:nvPr>
            <p:ph idx="1"/>
          </p:nvPr>
        </p:nvSpPr>
        <p:spPr>
          <a:xfrm>
            <a:off x="677334" y="1695178"/>
            <a:ext cx="5509923" cy="3880773"/>
          </a:xfrm>
        </p:spPr>
        <p:txBody>
          <a:bodyPr>
            <a:normAutofit fontScale="77500" lnSpcReduction="20000"/>
          </a:bodyPr>
          <a:lstStyle/>
          <a:p>
            <a:r>
              <a:rPr lang="en-US" dirty="0"/>
              <a:t>We currently have a ratio of roughly 2 bays for each tech (We normally have 22 techs). Even with this 2 to 1 ratio we have not reached 50% utilization. If we were operating at guide (75% utilization) we would sell another $386,490/month or $4,637,877/year just in labor. </a:t>
            </a:r>
          </a:p>
          <a:p>
            <a:r>
              <a:rPr lang="en-US" dirty="0"/>
              <a:t>Our goal is to increase facility utilization from 33.73% to 58% by the end of the year by increasing tech proficiency to 100% and by hiring additional techs.  To reach NADA guide we need to have another 10 techs so that we would have a ratio of 3 bays for every two techs.  With just 100% tech proficiency (25% below guide proficiency) we would be at the guide of 75% utilization.  However 10 additional techs is way out of reach.  Our Ford regional manager wanted to hire an additional 100 techs for 2023 and ended down 110 for the year. Hiring any </a:t>
            </a:r>
            <a:r>
              <a:rPr lang="en-US"/>
              <a:t>additional techs </a:t>
            </a:r>
            <a:r>
              <a:rPr lang="en-US" dirty="0"/>
              <a:t>may not be achievable but we need to try.</a:t>
            </a:r>
          </a:p>
          <a:p>
            <a:r>
              <a:rPr lang="en-US" dirty="0"/>
              <a:t>Our plans and evaluation of plans to increase utilization therefore are identical with our plans to increase productivity and proficiency outlined in the previous slide.</a:t>
            </a:r>
          </a:p>
          <a:p>
            <a:pPr marL="0" indent="0">
              <a:buNone/>
            </a:pPr>
            <a:endParaRPr lang="en-US" dirty="0"/>
          </a:p>
        </p:txBody>
      </p:sp>
      <p:pic>
        <p:nvPicPr>
          <p:cNvPr id="9" name="Picture 8">
            <a:extLst>
              <a:ext uri="{FF2B5EF4-FFF2-40B4-BE49-F238E27FC236}">
                <a16:creationId xmlns:a16="http://schemas.microsoft.com/office/drawing/2014/main" id="{C30F51A3-3DDF-4FD8-8803-D481AD76CD67}"/>
              </a:ext>
            </a:extLst>
          </p:cNvPr>
          <p:cNvPicPr>
            <a:picLocks noChangeAspect="1"/>
          </p:cNvPicPr>
          <p:nvPr/>
        </p:nvPicPr>
        <p:blipFill>
          <a:blip r:embed="rId2"/>
          <a:stretch>
            <a:fillRect/>
          </a:stretch>
        </p:blipFill>
        <p:spPr>
          <a:xfrm>
            <a:off x="6712408" y="1230240"/>
            <a:ext cx="3608737" cy="4081558"/>
          </a:xfrm>
          <a:prstGeom prst="rect">
            <a:avLst/>
          </a:prstGeom>
        </p:spPr>
      </p:pic>
    </p:spTree>
    <p:extLst>
      <p:ext uri="{BB962C8B-B14F-4D97-AF65-F5344CB8AC3E}">
        <p14:creationId xmlns:p14="http://schemas.microsoft.com/office/powerpoint/2010/main" val="25563221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140234-4F81-B180-37A0-8B454591AA6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3CA0FB50-578D-6516-9031-B67FAC49919D}"/>
              </a:ext>
            </a:extLst>
          </p:cNvPr>
          <p:cNvSpPr>
            <a:spLocks noGrp="1"/>
          </p:cNvSpPr>
          <p:nvPr>
            <p:ph idx="1"/>
          </p:nvPr>
        </p:nvSpPr>
        <p:spPr>
          <a:xfrm>
            <a:off x="677334" y="1358973"/>
            <a:ext cx="5142280" cy="4987583"/>
          </a:xfrm>
        </p:spPr>
        <p:txBody>
          <a:bodyPr>
            <a:normAutofit lnSpcReduction="10000"/>
          </a:bodyPr>
          <a:lstStyle/>
          <a:p>
            <a:r>
              <a:rPr lang="en-US" sz="1100" dirty="0"/>
              <a:t>Our average FRH’s per RO is excellent (5.28).</a:t>
            </a:r>
          </a:p>
          <a:p>
            <a:r>
              <a:rPr lang="en-US" sz="1100" dirty="0"/>
              <a:t>The maintenance and repair rate are backwards from what they ought to be.  The average repair ought to be at least $162.  Manager: After-market warranties are customer pay in our DMS which drives down ELR.  However, even with this handicap we have proved ELR much higher with Ford from an independent 3</a:t>
            </a:r>
            <a:r>
              <a:rPr lang="en-US" sz="1100" baseline="30000" dirty="0"/>
              <a:t>rd</a:t>
            </a:r>
            <a:r>
              <a:rPr lang="en-US" sz="1100" dirty="0"/>
              <a:t> party company looking at an entire year.   We are changing the after-market warranty company that variable ops sells so this should change going forward. </a:t>
            </a:r>
          </a:p>
          <a:p>
            <a:r>
              <a:rPr lang="en-US" sz="1100" dirty="0"/>
              <a:t>Manager: Discounts were given to save the sale and help shop flow.</a:t>
            </a:r>
          </a:p>
          <a:p>
            <a:r>
              <a:rPr lang="en-US" sz="1100" dirty="0"/>
              <a:t>Our Cost of labor percent cost of sales is on target</a:t>
            </a:r>
          </a:p>
          <a:p>
            <a:r>
              <a:rPr lang="en-US" sz="1100" dirty="0"/>
              <a:t>The division of hours between competitive, maintenance, and repair in this sample is misleading.  We have a quick lane with a totally separate numbering system for RO’s so our main source for competitive and maintenance hours is left out of this sample.</a:t>
            </a:r>
          </a:p>
          <a:p>
            <a:r>
              <a:rPr lang="en-US" sz="1100" dirty="0"/>
              <a:t>43% one item RO: This was shocking. When it was explained that Warranty work does not count towards multi line it made sense.  The service manager’s explanation of where we are is Ford’s recall volume is too great and costs too much time which does not allow time to upsell.  The guest is already too frustrated with the time to get their vehicle back they are in no mood to do something else.</a:t>
            </a:r>
          </a:p>
          <a:p>
            <a:r>
              <a:rPr lang="en-US" sz="1100" dirty="0"/>
              <a:t>Our Shop is overloaded.  There simply is not the drive to maximize sales as we already have more work than we can do. Used recon has been backed up 40 deep (46% of our inventory).  We need more technicians.  Our goal is to hire 2 to 3 more techs this year.  This would help with delays.</a:t>
            </a:r>
          </a:p>
          <a:p>
            <a:pPr marL="0" indent="0">
              <a:buNone/>
            </a:pPr>
            <a:endParaRPr lang="en-US" dirty="0"/>
          </a:p>
          <a:p>
            <a:endParaRPr lang="en-US" dirty="0"/>
          </a:p>
          <a:p>
            <a:endParaRPr lang="en-US" dirty="0"/>
          </a:p>
        </p:txBody>
      </p:sp>
      <p:graphicFrame>
        <p:nvGraphicFramePr>
          <p:cNvPr id="5" name="Table 4">
            <a:extLst>
              <a:ext uri="{FF2B5EF4-FFF2-40B4-BE49-F238E27FC236}">
                <a16:creationId xmlns:a16="http://schemas.microsoft.com/office/drawing/2014/main" id="{32ED003A-A58D-1FD6-0D3B-7CC70E56CC5B}"/>
              </a:ext>
            </a:extLst>
          </p:cNvPr>
          <p:cNvGraphicFramePr>
            <a:graphicFrameLocks noGrp="1"/>
          </p:cNvGraphicFramePr>
          <p:nvPr>
            <p:extLst>
              <p:ext uri="{D42A27DB-BD31-4B8C-83A1-F6EECF244321}">
                <p14:modId xmlns:p14="http://schemas.microsoft.com/office/powerpoint/2010/main" val="16832242"/>
              </p:ext>
            </p:extLst>
          </p:nvPr>
        </p:nvGraphicFramePr>
        <p:xfrm>
          <a:off x="6005591" y="1358973"/>
          <a:ext cx="5439906" cy="4321001"/>
        </p:xfrm>
        <a:graphic>
          <a:graphicData uri="http://schemas.openxmlformats.org/drawingml/2006/table">
            <a:tbl>
              <a:tblPr/>
              <a:tblGrid>
                <a:gridCol w="623972">
                  <a:extLst>
                    <a:ext uri="{9D8B030D-6E8A-4147-A177-3AD203B41FA5}">
                      <a16:colId xmlns:a16="http://schemas.microsoft.com/office/drawing/2014/main" val="1676594469"/>
                    </a:ext>
                  </a:extLst>
                </a:gridCol>
                <a:gridCol w="673232">
                  <a:extLst>
                    <a:ext uri="{9D8B030D-6E8A-4147-A177-3AD203B41FA5}">
                      <a16:colId xmlns:a16="http://schemas.microsoft.com/office/drawing/2014/main" val="1780432650"/>
                    </a:ext>
                  </a:extLst>
                </a:gridCol>
                <a:gridCol w="763543">
                  <a:extLst>
                    <a:ext uri="{9D8B030D-6E8A-4147-A177-3AD203B41FA5}">
                      <a16:colId xmlns:a16="http://schemas.microsoft.com/office/drawing/2014/main" val="2304519698"/>
                    </a:ext>
                  </a:extLst>
                </a:gridCol>
                <a:gridCol w="197044">
                  <a:extLst>
                    <a:ext uri="{9D8B030D-6E8A-4147-A177-3AD203B41FA5}">
                      <a16:colId xmlns:a16="http://schemas.microsoft.com/office/drawing/2014/main" val="1732700937"/>
                    </a:ext>
                  </a:extLst>
                </a:gridCol>
                <a:gridCol w="834013">
                  <a:extLst>
                    <a:ext uri="{9D8B030D-6E8A-4147-A177-3AD203B41FA5}">
                      <a16:colId xmlns:a16="http://schemas.microsoft.com/office/drawing/2014/main" val="729326174"/>
                    </a:ext>
                  </a:extLst>
                </a:gridCol>
                <a:gridCol w="197044">
                  <a:extLst>
                    <a:ext uri="{9D8B030D-6E8A-4147-A177-3AD203B41FA5}">
                      <a16:colId xmlns:a16="http://schemas.microsoft.com/office/drawing/2014/main" val="3425584451"/>
                    </a:ext>
                  </a:extLst>
                </a:gridCol>
                <a:gridCol w="656811">
                  <a:extLst>
                    <a:ext uri="{9D8B030D-6E8A-4147-A177-3AD203B41FA5}">
                      <a16:colId xmlns:a16="http://schemas.microsoft.com/office/drawing/2014/main" val="2895119298"/>
                    </a:ext>
                  </a:extLst>
                </a:gridCol>
                <a:gridCol w="771753">
                  <a:extLst>
                    <a:ext uri="{9D8B030D-6E8A-4147-A177-3AD203B41FA5}">
                      <a16:colId xmlns:a16="http://schemas.microsoft.com/office/drawing/2014/main" val="813860168"/>
                    </a:ext>
                  </a:extLst>
                </a:gridCol>
                <a:gridCol w="722494">
                  <a:extLst>
                    <a:ext uri="{9D8B030D-6E8A-4147-A177-3AD203B41FA5}">
                      <a16:colId xmlns:a16="http://schemas.microsoft.com/office/drawing/2014/main" val="2802212483"/>
                    </a:ext>
                  </a:extLst>
                </a:gridCol>
              </a:tblGrid>
              <a:tr h="222925">
                <a:tc gridSpan="9">
                  <a:txBody>
                    <a:bodyPr/>
                    <a:lstStyle/>
                    <a:p>
                      <a:pPr algn="ctr" fontAlgn="b"/>
                      <a:r>
                        <a:rPr lang="en-US" sz="9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24744982"/>
                  </a:ext>
                </a:extLst>
              </a:tr>
              <a:tr h="152598">
                <a:tc gridSpan="9">
                  <a:txBody>
                    <a:bodyPr/>
                    <a:lstStyle/>
                    <a:p>
                      <a:pPr algn="ctr" fontAlgn="b"/>
                      <a:r>
                        <a:rPr lang="en-US" sz="9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46088418"/>
                  </a:ext>
                </a:extLst>
              </a:tr>
              <a:tr h="12727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7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7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extLst>
                  <a:ext uri="{0D108BD9-81ED-4DB2-BD59-A6C34878D82A}">
                    <a16:rowId xmlns:a16="http://schemas.microsoft.com/office/drawing/2014/main" val="3753457341"/>
                  </a:ext>
                </a:extLst>
              </a:tr>
              <a:tr h="122198">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7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extLst>
                  <a:ext uri="{0D108BD9-81ED-4DB2-BD59-A6C34878D82A}">
                    <a16:rowId xmlns:a16="http://schemas.microsoft.com/office/drawing/2014/main" val="3724712276"/>
                  </a:ext>
                </a:extLst>
              </a:tr>
              <a:tr h="224876">
                <a:tc>
                  <a:txBody>
                    <a:bodyPr/>
                    <a:lstStyle/>
                    <a:p>
                      <a:pPr algn="l" fontAlgn="b"/>
                      <a:r>
                        <a:rPr lang="en-US" sz="7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      4,917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65.70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74.84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73602468"/>
                  </a:ext>
                </a:extLst>
              </a:tr>
              <a:tr h="224876">
                <a:tc>
                  <a:txBody>
                    <a:bodyPr/>
                    <a:lstStyle/>
                    <a:p>
                      <a:pPr algn="l" fontAlgn="b"/>
                      <a:r>
                        <a:rPr lang="en-US" sz="7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    18,104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111.00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163.10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29568484"/>
                  </a:ext>
                </a:extLst>
              </a:tr>
              <a:tr h="224876">
                <a:tc>
                  <a:txBody>
                    <a:bodyPr/>
                    <a:lstStyle/>
                    <a:p>
                      <a:pPr algn="l" fontAlgn="b"/>
                      <a:r>
                        <a:rPr lang="en-US" sz="7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    55,698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351.40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158.50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27643209"/>
                  </a:ext>
                </a:extLst>
              </a:tr>
              <a:tr h="224876">
                <a:tc>
                  <a:txBody>
                    <a:bodyPr/>
                    <a:lstStyle/>
                    <a:p>
                      <a:pPr algn="l" fontAlgn="b"/>
                      <a:r>
                        <a:rPr lang="en-US" sz="7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    78,719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528.10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149.06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2929810"/>
                  </a:ext>
                </a:extLst>
              </a:tr>
              <a:tr h="674630">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7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700" b="0" i="0" u="none" strike="noStrike">
                          <a:effectLst/>
                          <a:latin typeface="Arial" panose="020B0604020202020204" pitchFamily="34" charset="0"/>
                        </a:rPr>
                        <a:t>166.00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579600019"/>
                  </a:ext>
                </a:extLst>
              </a:tr>
              <a:tr h="449753">
                <a:tc gridSpan="2">
                  <a:txBody>
                    <a:bodyPr/>
                    <a:lstStyle/>
                    <a:p>
                      <a:pPr algn="ctr" fontAlgn="b"/>
                      <a:r>
                        <a:rPr lang="en-US" sz="700" b="0" i="0" u="none" strike="noStrike">
                          <a:effectLst/>
                          <a:latin typeface="Arial" panose="020B0604020202020204" pitchFamily="34" charset="0"/>
                        </a:rPr>
                        <a:t>Total Ro's in Sample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7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7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700" b="0" i="0" u="none" strike="noStrike">
                          <a:effectLst/>
                          <a:latin typeface="Arial" panose="020B0604020202020204" pitchFamily="34" charset="0"/>
                        </a:rPr>
                        <a:t>-16.94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998914871"/>
                  </a:ext>
                </a:extLst>
              </a:tr>
              <a:tr h="12727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2695887620"/>
                  </a:ext>
                </a:extLst>
              </a:tr>
              <a:tr h="148746">
                <a:tc gridSpan="8">
                  <a:txBody>
                    <a:bodyPr/>
                    <a:lstStyle/>
                    <a:p>
                      <a:pPr algn="l" fontAlgn="b"/>
                      <a:r>
                        <a:rPr lang="en-US" sz="8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33497892"/>
                  </a:ext>
                </a:extLst>
              </a:tr>
              <a:tr h="127273">
                <a:tc gridSpan="2">
                  <a:txBody>
                    <a:bodyPr/>
                    <a:lstStyle/>
                    <a:p>
                      <a:pPr algn="l" fontAlgn="b"/>
                      <a:r>
                        <a:rPr lang="en-US" sz="7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700" b="0" i="0" u="none" strike="noStrike">
                          <a:effectLst/>
                          <a:latin typeface="Arial" panose="020B0604020202020204" pitchFamily="34" charset="0"/>
                        </a:rPr>
                        <a:t>18620.70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latin typeface="Arial" panose="020B0604020202020204" pitchFamily="34" charset="0"/>
                        </a:rPr>
                        <a:t>23.65%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7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494592068"/>
                  </a:ext>
                </a:extLst>
              </a:tr>
              <a:tr h="127273">
                <a:tc gridSpan="2">
                  <a:txBody>
                    <a:bodyPr/>
                    <a:lstStyle/>
                    <a:p>
                      <a:pPr algn="l" fontAlgn="b"/>
                      <a:r>
                        <a:rPr lang="en-US" sz="7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700" b="0" i="0" u="none" strike="noStrike">
                          <a:effectLst/>
                          <a:latin typeface="Arial" panose="020B0604020202020204" pitchFamily="34" charset="0"/>
                        </a:rPr>
                        <a:t>18620.70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700" b="0" i="0" u="none" strike="noStrike">
                          <a:effectLst/>
                          <a:latin typeface="Arial" panose="020B0604020202020204" pitchFamily="34" charset="0"/>
                        </a:rPr>
                        <a:t>35.26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7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977453309"/>
                  </a:ext>
                </a:extLst>
              </a:tr>
              <a:tr h="127273">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2560004869"/>
                  </a:ext>
                </a:extLst>
              </a:tr>
              <a:tr h="148746">
                <a:tc gridSpan="8">
                  <a:txBody>
                    <a:bodyPr/>
                    <a:lstStyle/>
                    <a:p>
                      <a:pPr algn="l" fontAlgn="b"/>
                      <a:r>
                        <a:rPr lang="en-US" sz="8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360742308"/>
                  </a:ext>
                </a:extLst>
              </a:tr>
              <a:tr h="127273">
                <a:tc gridSpan="2">
                  <a:txBody>
                    <a:bodyPr/>
                    <a:lstStyle/>
                    <a:p>
                      <a:pPr algn="l" fontAlgn="b"/>
                      <a:r>
                        <a:rPr lang="en-US" sz="7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700" b="0" i="0" u="none" strike="noStrike">
                          <a:effectLst/>
                          <a:latin typeface="Arial" panose="020B0604020202020204" pitchFamily="34" charset="0"/>
                        </a:rPr>
                        <a:t>78,718.63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787.19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7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111369670"/>
                  </a:ext>
                </a:extLst>
              </a:tr>
              <a:tr h="122198">
                <a:tc gridSpan="2">
                  <a:txBody>
                    <a:bodyPr/>
                    <a:lstStyle/>
                    <a:p>
                      <a:pPr algn="l" fontAlgn="b"/>
                      <a:r>
                        <a:rPr lang="en-US" sz="7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700" b="0" i="0" u="none" strike="noStrike">
                          <a:effectLst/>
                          <a:latin typeface="Arial" panose="020B0604020202020204" pitchFamily="34" charset="0"/>
                        </a:rPr>
                        <a:t>528.10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5.28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7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312507613"/>
                  </a:ext>
                </a:extLst>
              </a:tr>
              <a:tr h="122198">
                <a:tc gridSpan="2">
                  <a:txBody>
                    <a:bodyPr/>
                    <a:lstStyle/>
                    <a:p>
                      <a:pPr algn="l" fontAlgn="b"/>
                      <a:r>
                        <a:rPr lang="en-US" sz="7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l" fontAlgn="b"/>
                      <a:r>
                        <a:rPr lang="en-US" sz="7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430029867"/>
                  </a:ext>
                </a:extLst>
              </a:tr>
              <a:tr h="122198">
                <a:tc gridSpan="2">
                  <a:txBody>
                    <a:bodyPr/>
                    <a:lstStyle/>
                    <a:p>
                      <a:pPr algn="l" fontAlgn="b"/>
                      <a:r>
                        <a:rPr lang="en-US" sz="7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700" b="0" i="0" u="none" strike="noStrike">
                          <a:effectLst/>
                          <a:latin typeface="Arial" panose="020B0604020202020204" pitchFamily="34" charset="0"/>
                        </a:rPr>
                        <a:t>65.70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12.44%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7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242356099"/>
                  </a:ext>
                </a:extLst>
              </a:tr>
              <a:tr h="122198">
                <a:tc gridSpan="2">
                  <a:txBody>
                    <a:bodyPr/>
                    <a:lstStyle/>
                    <a:p>
                      <a:pPr algn="l" fontAlgn="b"/>
                      <a:r>
                        <a:rPr lang="en-US" sz="7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700" b="0" i="0" u="none" strike="noStrike">
                          <a:effectLst/>
                          <a:latin typeface="Arial" panose="020B0604020202020204" pitchFamily="34" charset="0"/>
                        </a:rPr>
                        <a:t>111.00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21.02%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7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713135615"/>
                  </a:ext>
                </a:extLst>
              </a:tr>
              <a:tr h="122198">
                <a:tc gridSpan="2">
                  <a:txBody>
                    <a:bodyPr/>
                    <a:lstStyle/>
                    <a:p>
                      <a:pPr algn="l" fontAlgn="b"/>
                      <a:r>
                        <a:rPr lang="en-US" sz="7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700" b="0" i="0" u="none" strike="noStrike">
                          <a:effectLst/>
                          <a:latin typeface="Arial" panose="020B0604020202020204" pitchFamily="34" charset="0"/>
                        </a:rPr>
                        <a:t>351.40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66.54%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7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906300008"/>
                  </a:ext>
                </a:extLst>
              </a:tr>
              <a:tr h="127273">
                <a:tc gridSpan="2">
                  <a:txBody>
                    <a:bodyPr/>
                    <a:lstStyle/>
                    <a:p>
                      <a:pPr algn="l" fontAlgn="b"/>
                      <a:r>
                        <a:rPr lang="en-US" sz="7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700" b="0" i="0" u="none" strike="noStrike">
                          <a:effectLst/>
                          <a:latin typeface="Arial" panose="020B0604020202020204" pitchFamily="34" charset="0"/>
                        </a:rPr>
                        <a:t>43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7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7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700" b="0" i="0" u="none" strike="noStrike">
                          <a:effectLst/>
                          <a:latin typeface="Arial" panose="020B0604020202020204" pitchFamily="34" charset="0"/>
                        </a:rPr>
                        <a:t>43.00%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700" b="0" i="0" u="none" strike="noStrike" dirty="0">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extLst>
                  <a:ext uri="{0D108BD9-81ED-4DB2-BD59-A6C34878D82A}">
                    <a16:rowId xmlns:a16="http://schemas.microsoft.com/office/drawing/2014/main" val="104348800"/>
                  </a:ext>
                </a:extLst>
              </a:tr>
            </a:tbl>
          </a:graphicData>
        </a:graphic>
      </p:graphicFrame>
    </p:spTree>
    <p:extLst>
      <p:ext uri="{BB962C8B-B14F-4D97-AF65-F5344CB8AC3E}">
        <p14:creationId xmlns:p14="http://schemas.microsoft.com/office/powerpoint/2010/main" val="11995708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7207E-2F2C-4B73-9772-E00E137B2D72}"/>
              </a:ext>
            </a:extLst>
          </p:cNvPr>
          <p:cNvSpPr>
            <a:spLocks noGrp="1"/>
          </p:cNvSpPr>
          <p:nvPr>
            <p:ph type="title"/>
          </p:nvPr>
        </p:nvSpPr>
        <p:spPr/>
        <p:txBody>
          <a:bodyPr/>
          <a:lstStyle/>
          <a:p>
            <a:r>
              <a:rPr lang="en-US" dirty="0"/>
              <a:t>SWOT Analysis</a:t>
            </a:r>
            <a:br>
              <a:rPr lang="en-US" dirty="0"/>
            </a:br>
            <a:r>
              <a:rPr lang="en-US" sz="1800" dirty="0"/>
              <a:t>Strengths</a:t>
            </a:r>
            <a:r>
              <a:rPr lang="en-US" dirty="0"/>
              <a:t> 	</a:t>
            </a:r>
          </a:p>
        </p:txBody>
      </p:sp>
      <p:sp>
        <p:nvSpPr>
          <p:cNvPr id="3" name="Content Placeholder 2">
            <a:extLst>
              <a:ext uri="{FF2B5EF4-FFF2-40B4-BE49-F238E27FC236}">
                <a16:creationId xmlns:a16="http://schemas.microsoft.com/office/drawing/2014/main" id="{13D14197-677F-C216-BD4F-352D5EACDB4C}"/>
              </a:ext>
            </a:extLst>
          </p:cNvPr>
          <p:cNvSpPr>
            <a:spLocks noGrp="1"/>
          </p:cNvSpPr>
          <p:nvPr>
            <p:ph idx="1"/>
          </p:nvPr>
        </p:nvSpPr>
        <p:spPr>
          <a:xfrm>
            <a:off x="677332" y="2160589"/>
            <a:ext cx="11127735" cy="3880773"/>
          </a:xfrm>
        </p:spPr>
        <p:txBody>
          <a:bodyPr numCol="3">
            <a:normAutofit/>
          </a:bodyPr>
          <a:lstStyle/>
          <a:p>
            <a:r>
              <a:rPr lang="en-US" dirty="0"/>
              <a:t>Guest focused advisors</a:t>
            </a:r>
          </a:p>
          <a:p>
            <a:r>
              <a:rPr lang="en-US" dirty="0"/>
              <a:t>Guest first attitude</a:t>
            </a:r>
          </a:p>
          <a:p>
            <a:r>
              <a:rPr lang="en-US" dirty="0"/>
              <a:t>Shop competency</a:t>
            </a:r>
          </a:p>
          <a:p>
            <a:r>
              <a:rPr lang="en-US" dirty="0"/>
              <a:t>Master certifications</a:t>
            </a:r>
          </a:p>
          <a:p>
            <a:r>
              <a:rPr lang="en-US" dirty="0"/>
              <a:t>Tiered guest escalations for resolution.  3 managers</a:t>
            </a:r>
          </a:p>
          <a:p>
            <a:r>
              <a:rPr lang="en-US" dirty="0"/>
              <a:t>Great Teamwork</a:t>
            </a:r>
          </a:p>
          <a:p>
            <a:r>
              <a:rPr lang="en-US" dirty="0"/>
              <a:t>Good Equipment</a:t>
            </a:r>
          </a:p>
          <a:p>
            <a:r>
              <a:rPr lang="en-US" dirty="0"/>
              <a:t>Good Support</a:t>
            </a:r>
          </a:p>
          <a:p>
            <a:r>
              <a:rPr lang="en-US" dirty="0"/>
              <a:t>Great management</a:t>
            </a:r>
          </a:p>
          <a:p>
            <a:r>
              <a:rPr lang="en-US" dirty="0"/>
              <a:t>We all for the most part get along</a:t>
            </a:r>
          </a:p>
          <a:p>
            <a:r>
              <a:rPr lang="en-US" dirty="0"/>
              <a:t>Lots of work</a:t>
            </a:r>
          </a:p>
          <a:p>
            <a:r>
              <a:rPr lang="en-US" dirty="0"/>
              <a:t>Great Teamwork</a:t>
            </a:r>
          </a:p>
          <a:p>
            <a:r>
              <a:rPr lang="en-US" dirty="0"/>
              <a:t>Great leadership</a:t>
            </a:r>
          </a:p>
          <a:p>
            <a:r>
              <a:rPr lang="en-US" dirty="0"/>
              <a:t>Work Ethic in some employees</a:t>
            </a:r>
          </a:p>
          <a:p>
            <a:r>
              <a:rPr lang="en-US" dirty="0"/>
              <a:t>Training Availability</a:t>
            </a:r>
          </a:p>
          <a:p>
            <a:r>
              <a:rPr lang="en-US" dirty="0"/>
              <a:t>Willingness to hear each other</a:t>
            </a:r>
          </a:p>
          <a:p>
            <a:r>
              <a:rPr lang="en-US" dirty="0"/>
              <a:t>Employees</a:t>
            </a:r>
          </a:p>
          <a:p>
            <a:r>
              <a:rPr lang="en-US" dirty="0"/>
              <a:t>Knowledge</a:t>
            </a:r>
          </a:p>
          <a:p>
            <a:r>
              <a:rPr lang="en-US" dirty="0"/>
              <a:t>Teamwork</a:t>
            </a:r>
          </a:p>
          <a:p>
            <a:r>
              <a:rPr lang="en-US" dirty="0"/>
              <a:t>Leadership</a:t>
            </a:r>
          </a:p>
          <a:p>
            <a:r>
              <a:rPr lang="en-US" dirty="0"/>
              <a:t>Location</a:t>
            </a:r>
          </a:p>
          <a:p>
            <a:endParaRPr lang="en-US" dirty="0"/>
          </a:p>
          <a:p>
            <a:endParaRPr lang="en-US" dirty="0"/>
          </a:p>
        </p:txBody>
      </p:sp>
    </p:spTree>
    <p:extLst>
      <p:ext uri="{BB962C8B-B14F-4D97-AF65-F5344CB8AC3E}">
        <p14:creationId xmlns:p14="http://schemas.microsoft.com/office/powerpoint/2010/main" val="29902126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FD0ED-8F79-3139-3CEB-ACB82107088D}"/>
              </a:ext>
            </a:extLst>
          </p:cNvPr>
          <p:cNvSpPr>
            <a:spLocks noGrp="1"/>
          </p:cNvSpPr>
          <p:nvPr>
            <p:ph type="title"/>
          </p:nvPr>
        </p:nvSpPr>
        <p:spPr/>
        <p:txBody>
          <a:bodyPr/>
          <a:lstStyle/>
          <a:p>
            <a:r>
              <a:rPr lang="en-US" dirty="0"/>
              <a:t>SWOT Analysis</a:t>
            </a:r>
            <a:br>
              <a:rPr lang="en-US" dirty="0"/>
            </a:br>
            <a:r>
              <a:rPr lang="en-US" sz="2400" dirty="0"/>
              <a:t>Weaknesses</a:t>
            </a:r>
          </a:p>
        </p:txBody>
      </p:sp>
      <p:sp>
        <p:nvSpPr>
          <p:cNvPr id="3" name="Content Placeholder 2">
            <a:extLst>
              <a:ext uri="{FF2B5EF4-FFF2-40B4-BE49-F238E27FC236}">
                <a16:creationId xmlns:a16="http://schemas.microsoft.com/office/drawing/2014/main" id="{057E5636-F902-7CC2-EE49-95F3055CCB0C}"/>
              </a:ext>
            </a:extLst>
          </p:cNvPr>
          <p:cNvSpPr>
            <a:spLocks noGrp="1"/>
          </p:cNvSpPr>
          <p:nvPr>
            <p:ph idx="1"/>
          </p:nvPr>
        </p:nvSpPr>
        <p:spPr/>
        <p:txBody>
          <a:bodyPr numCol="2"/>
          <a:lstStyle/>
          <a:p>
            <a:r>
              <a:rPr lang="en-US" dirty="0"/>
              <a:t>Guest Follow up </a:t>
            </a:r>
          </a:p>
          <a:p>
            <a:r>
              <a:rPr lang="en-US" dirty="0"/>
              <a:t>Keeping Guests updated on Repair status</a:t>
            </a:r>
          </a:p>
          <a:p>
            <a:r>
              <a:rPr lang="en-US" dirty="0"/>
              <a:t>Returning of phone calls on a timely basis</a:t>
            </a:r>
          </a:p>
          <a:p>
            <a:r>
              <a:rPr lang="en-US" dirty="0"/>
              <a:t>Poor communication between parts and advisors</a:t>
            </a:r>
          </a:p>
          <a:p>
            <a:r>
              <a:rPr lang="en-US" dirty="0"/>
              <a:t>Lack of shop tools </a:t>
            </a:r>
          </a:p>
          <a:p>
            <a:r>
              <a:rPr lang="en-US" dirty="0"/>
              <a:t>Old Equipment</a:t>
            </a:r>
          </a:p>
          <a:p>
            <a:r>
              <a:rPr lang="en-US" dirty="0"/>
              <a:t>Some outdated equipment</a:t>
            </a:r>
          </a:p>
          <a:p>
            <a:r>
              <a:rPr lang="en-US" dirty="0"/>
              <a:t>Communication Skills</a:t>
            </a:r>
          </a:p>
          <a:p>
            <a:r>
              <a:rPr lang="en-US" dirty="0"/>
              <a:t>Non-profit generating employees</a:t>
            </a:r>
          </a:p>
          <a:p>
            <a:r>
              <a:rPr lang="en-US" dirty="0"/>
              <a:t>Parking Situation</a:t>
            </a:r>
          </a:p>
          <a:p>
            <a:r>
              <a:rPr lang="en-US" dirty="0"/>
              <a:t>Communication</a:t>
            </a:r>
          </a:p>
          <a:p>
            <a:r>
              <a:rPr lang="en-US" dirty="0"/>
              <a:t>Space</a:t>
            </a:r>
          </a:p>
          <a:p>
            <a:r>
              <a:rPr lang="en-US" dirty="0"/>
              <a:t>Equipment</a:t>
            </a:r>
          </a:p>
          <a:p>
            <a:r>
              <a:rPr lang="en-US" dirty="0"/>
              <a:t>Some outdated vehicle lifts</a:t>
            </a:r>
          </a:p>
          <a:p>
            <a:r>
              <a:rPr lang="en-US" dirty="0"/>
              <a:t>Too few techs</a:t>
            </a:r>
          </a:p>
          <a:p>
            <a:endParaRPr lang="en-US" dirty="0"/>
          </a:p>
        </p:txBody>
      </p:sp>
    </p:spTree>
    <p:extLst>
      <p:ext uri="{BB962C8B-B14F-4D97-AF65-F5344CB8AC3E}">
        <p14:creationId xmlns:p14="http://schemas.microsoft.com/office/powerpoint/2010/main" val="362152583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1492</TotalTime>
  <Words>3168</Words>
  <Application>Microsoft Office PowerPoint</Application>
  <PresentationFormat>Widescreen</PresentationFormat>
  <Paragraphs>416</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Marketing</vt:lpstr>
      <vt:lpstr>Analyze Cost of Labor</vt:lpstr>
      <vt:lpstr>Changes in Expense Structure</vt:lpstr>
      <vt:lpstr>Productivity</vt:lpstr>
      <vt:lpstr>Facility</vt:lpstr>
      <vt:lpstr>Repair order analysis</vt:lpstr>
      <vt:lpstr>SWOT Analysis Strengths  </vt:lpstr>
      <vt:lpstr>SWOT Analysis Weaknesses</vt:lpstr>
      <vt:lpstr>SWOT Analysis Opportunities</vt:lpstr>
      <vt:lpstr>SWOT Analysis Threats </vt:lpstr>
      <vt:lpstr>SWOT Analysis Objectives</vt:lpstr>
      <vt:lpstr>SWOT Analysis Strategies</vt:lpstr>
      <vt:lpstr>SWOT Analysis 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Michael Walters</dc:creator>
  <cp:lastModifiedBy>Michael Walters</cp:lastModifiedBy>
  <cp:revision>1</cp:revision>
  <dcterms:created xsi:type="dcterms:W3CDTF">2024-01-26T16:30:53Z</dcterms:created>
  <dcterms:modified xsi:type="dcterms:W3CDTF">2024-02-01T22:58:22Z</dcterms:modified>
</cp:coreProperties>
</file>