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072C3D-8861-4AF2-BFFD-7EB0730EE564}" v="2" dt="2024-01-17T15:06:32.2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562"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ie Dawson" userId="46de0b1b-43d2-4491-a108-f65c77c6be00" providerId="ADAL" clId="{3D072C3D-8861-4AF2-BFFD-7EB0730EE564}"/>
    <pc:docChg chg="undo custSel addSld delSld modSld">
      <pc:chgData name="Emilie Dawson" userId="46de0b1b-43d2-4491-a108-f65c77c6be00" providerId="ADAL" clId="{3D072C3D-8861-4AF2-BFFD-7EB0730EE564}" dt="2024-01-30T19:48:05.981" v="14298" actId="20577"/>
      <pc:docMkLst>
        <pc:docMk/>
      </pc:docMkLst>
      <pc:sldChg chg="modSp mod">
        <pc:chgData name="Emilie Dawson" userId="46de0b1b-43d2-4491-a108-f65c77c6be00" providerId="ADAL" clId="{3D072C3D-8861-4AF2-BFFD-7EB0730EE564}" dt="2024-01-23T14:05:35.925" v="7812" actId="20577"/>
        <pc:sldMkLst>
          <pc:docMk/>
          <pc:sldMk cId="407074056" sldId="256"/>
        </pc:sldMkLst>
        <pc:spChg chg="mod">
          <ac:chgData name="Emilie Dawson" userId="46de0b1b-43d2-4491-a108-f65c77c6be00" providerId="ADAL" clId="{3D072C3D-8861-4AF2-BFFD-7EB0730EE564}" dt="2024-01-23T14:05:35.925" v="7812" actId="20577"/>
          <ac:spMkLst>
            <pc:docMk/>
            <pc:sldMk cId="407074056" sldId="256"/>
            <ac:spMk id="3" creationId="{3D24D94E-9ADE-FBA4-4E04-F5102B2316CA}"/>
          </ac:spMkLst>
        </pc:spChg>
      </pc:sldChg>
      <pc:sldChg chg="modSp mod">
        <pc:chgData name="Emilie Dawson" userId="46de0b1b-43d2-4491-a108-f65c77c6be00" providerId="ADAL" clId="{3D072C3D-8861-4AF2-BFFD-7EB0730EE564}" dt="2024-01-23T15:12:29.846" v="13235" actId="20577"/>
        <pc:sldMkLst>
          <pc:docMk/>
          <pc:sldMk cId="3839221384" sldId="257"/>
        </pc:sldMkLst>
        <pc:spChg chg="mod">
          <ac:chgData name="Emilie Dawson" userId="46de0b1b-43d2-4491-a108-f65c77c6be00" providerId="ADAL" clId="{3D072C3D-8861-4AF2-BFFD-7EB0730EE564}" dt="2024-01-23T15:12:29.846" v="13235" actId="20577"/>
          <ac:spMkLst>
            <pc:docMk/>
            <pc:sldMk cId="3839221384" sldId="257"/>
            <ac:spMk id="3" creationId="{203A9D90-6288-FF85-A14B-EAAC61E0E9A8}"/>
          </ac:spMkLst>
        </pc:spChg>
      </pc:sldChg>
      <pc:sldChg chg="modSp mod">
        <pc:chgData name="Emilie Dawson" userId="46de0b1b-43d2-4491-a108-f65c77c6be00" providerId="ADAL" clId="{3D072C3D-8861-4AF2-BFFD-7EB0730EE564}" dt="2024-01-23T14:26:18.774" v="9734" actId="20577"/>
        <pc:sldMkLst>
          <pc:docMk/>
          <pc:sldMk cId="4167117408" sldId="258"/>
        </pc:sldMkLst>
        <pc:spChg chg="mod">
          <ac:chgData name="Emilie Dawson" userId="46de0b1b-43d2-4491-a108-f65c77c6be00" providerId="ADAL" clId="{3D072C3D-8861-4AF2-BFFD-7EB0730EE564}" dt="2024-01-23T14:26:18.774" v="9734" actId="20577"/>
          <ac:spMkLst>
            <pc:docMk/>
            <pc:sldMk cId="4167117408" sldId="258"/>
            <ac:spMk id="3" creationId="{DC1AC215-6A1E-4C59-EFD0-D293BFB95537}"/>
          </ac:spMkLst>
        </pc:spChg>
      </pc:sldChg>
      <pc:sldChg chg="modSp mod">
        <pc:chgData name="Emilie Dawson" userId="46de0b1b-43d2-4491-a108-f65c77c6be00" providerId="ADAL" clId="{3D072C3D-8861-4AF2-BFFD-7EB0730EE564}" dt="2024-01-30T19:46:34.212" v="14286" actId="14100"/>
        <pc:sldMkLst>
          <pc:docMk/>
          <pc:sldMk cId="2924363353" sldId="259"/>
        </pc:sldMkLst>
        <pc:spChg chg="mod">
          <ac:chgData name="Emilie Dawson" userId="46de0b1b-43d2-4491-a108-f65c77c6be00" providerId="ADAL" clId="{3D072C3D-8861-4AF2-BFFD-7EB0730EE564}" dt="2024-01-17T13:59:38.758" v="6384" actId="1076"/>
          <ac:spMkLst>
            <pc:docMk/>
            <pc:sldMk cId="2924363353" sldId="259"/>
            <ac:spMk id="2" creationId="{CCC0419E-50F3-1F2F-1B8E-FED52940944C}"/>
          </ac:spMkLst>
        </pc:spChg>
        <pc:spChg chg="mod">
          <ac:chgData name="Emilie Dawson" userId="46de0b1b-43d2-4491-a108-f65c77c6be00" providerId="ADAL" clId="{3D072C3D-8861-4AF2-BFFD-7EB0730EE564}" dt="2024-01-30T19:46:34.212" v="14286" actId="14100"/>
          <ac:spMkLst>
            <pc:docMk/>
            <pc:sldMk cId="2924363353" sldId="259"/>
            <ac:spMk id="3" creationId="{0CC31931-4847-F763-D4D1-1433E7E0CE49}"/>
          </ac:spMkLst>
        </pc:spChg>
      </pc:sldChg>
      <pc:sldChg chg="modSp mod">
        <pc:chgData name="Emilie Dawson" userId="46de0b1b-43d2-4491-a108-f65c77c6be00" providerId="ADAL" clId="{3D072C3D-8861-4AF2-BFFD-7EB0730EE564}" dt="2024-01-23T15:14:45.208" v="13672" actId="20577"/>
        <pc:sldMkLst>
          <pc:docMk/>
          <pc:sldMk cId="2417698126" sldId="262"/>
        </pc:sldMkLst>
        <pc:spChg chg="mod">
          <ac:chgData name="Emilie Dawson" userId="46de0b1b-43d2-4491-a108-f65c77c6be00" providerId="ADAL" clId="{3D072C3D-8861-4AF2-BFFD-7EB0730EE564}" dt="2024-01-23T15:14:45.208" v="13672" actId="20577"/>
          <ac:spMkLst>
            <pc:docMk/>
            <pc:sldMk cId="2417698126" sldId="262"/>
            <ac:spMk id="3" creationId="{203A9D90-6288-FF85-A14B-EAAC61E0E9A8}"/>
          </ac:spMkLst>
        </pc:spChg>
      </pc:sldChg>
      <pc:sldChg chg="modSp mod">
        <pc:chgData name="Emilie Dawson" userId="46de0b1b-43d2-4491-a108-f65c77c6be00" providerId="ADAL" clId="{3D072C3D-8861-4AF2-BFFD-7EB0730EE564}" dt="2024-01-23T15:15:39.662" v="13840" actId="20577"/>
        <pc:sldMkLst>
          <pc:docMk/>
          <pc:sldMk cId="3912869560" sldId="263"/>
        </pc:sldMkLst>
        <pc:spChg chg="mod">
          <ac:chgData name="Emilie Dawson" userId="46de0b1b-43d2-4491-a108-f65c77c6be00" providerId="ADAL" clId="{3D072C3D-8861-4AF2-BFFD-7EB0730EE564}" dt="2024-01-23T15:15:39.662" v="13840" actId="20577"/>
          <ac:spMkLst>
            <pc:docMk/>
            <pc:sldMk cId="3912869560" sldId="263"/>
            <ac:spMk id="3" creationId="{203A9D90-6288-FF85-A14B-EAAC61E0E9A8}"/>
          </ac:spMkLst>
        </pc:spChg>
      </pc:sldChg>
      <pc:sldChg chg="modSp mod">
        <pc:chgData name="Emilie Dawson" userId="46de0b1b-43d2-4491-a108-f65c77c6be00" providerId="ADAL" clId="{3D072C3D-8861-4AF2-BFFD-7EB0730EE564}" dt="2024-01-23T15:17:18.644" v="14268" actId="20577"/>
        <pc:sldMkLst>
          <pc:docMk/>
          <pc:sldMk cId="627664966" sldId="264"/>
        </pc:sldMkLst>
        <pc:spChg chg="mod">
          <ac:chgData name="Emilie Dawson" userId="46de0b1b-43d2-4491-a108-f65c77c6be00" providerId="ADAL" clId="{3D072C3D-8861-4AF2-BFFD-7EB0730EE564}" dt="2024-01-23T15:17:18.644" v="14268" actId="20577"/>
          <ac:spMkLst>
            <pc:docMk/>
            <pc:sldMk cId="627664966" sldId="264"/>
            <ac:spMk id="3" creationId="{203A9D90-6288-FF85-A14B-EAAC61E0E9A8}"/>
          </ac:spMkLst>
        </pc:spChg>
      </pc:sldChg>
      <pc:sldChg chg="modSp mod">
        <pc:chgData name="Emilie Dawson" userId="46de0b1b-43d2-4491-a108-f65c77c6be00" providerId="ADAL" clId="{3D072C3D-8861-4AF2-BFFD-7EB0730EE564}" dt="2024-01-23T14:31:23.742" v="10502" actId="20577"/>
        <pc:sldMkLst>
          <pc:docMk/>
          <pc:sldMk cId="3985272254" sldId="265"/>
        </pc:sldMkLst>
        <pc:spChg chg="mod">
          <ac:chgData name="Emilie Dawson" userId="46de0b1b-43d2-4491-a108-f65c77c6be00" providerId="ADAL" clId="{3D072C3D-8861-4AF2-BFFD-7EB0730EE564}" dt="2024-01-23T14:31:23.742" v="10502" actId="20577"/>
          <ac:spMkLst>
            <pc:docMk/>
            <pc:sldMk cId="3985272254" sldId="265"/>
            <ac:spMk id="3" creationId="{203A9D90-6288-FF85-A14B-EAAC61E0E9A8}"/>
          </ac:spMkLst>
        </pc:spChg>
      </pc:sldChg>
      <pc:sldChg chg="modSp mod">
        <pc:chgData name="Emilie Dawson" userId="46de0b1b-43d2-4491-a108-f65c77c6be00" providerId="ADAL" clId="{3D072C3D-8861-4AF2-BFFD-7EB0730EE564}" dt="2024-01-23T14:35:06.204" v="10755" actId="20577"/>
        <pc:sldMkLst>
          <pc:docMk/>
          <pc:sldMk cId="4226099158" sldId="266"/>
        </pc:sldMkLst>
        <pc:spChg chg="mod">
          <ac:chgData name="Emilie Dawson" userId="46de0b1b-43d2-4491-a108-f65c77c6be00" providerId="ADAL" clId="{3D072C3D-8861-4AF2-BFFD-7EB0730EE564}" dt="2024-01-23T14:35:06.204" v="10755" actId="20577"/>
          <ac:spMkLst>
            <pc:docMk/>
            <pc:sldMk cId="4226099158" sldId="266"/>
            <ac:spMk id="3" creationId="{203A9D90-6288-FF85-A14B-EAAC61E0E9A8}"/>
          </ac:spMkLst>
        </pc:spChg>
      </pc:sldChg>
      <pc:sldChg chg="modSp mod">
        <pc:chgData name="Emilie Dawson" userId="46de0b1b-43d2-4491-a108-f65c77c6be00" providerId="ADAL" clId="{3D072C3D-8861-4AF2-BFFD-7EB0730EE564}" dt="2024-01-23T14:38:17.603" v="11322" actId="20577"/>
        <pc:sldMkLst>
          <pc:docMk/>
          <pc:sldMk cId="850427537" sldId="267"/>
        </pc:sldMkLst>
        <pc:spChg chg="mod">
          <ac:chgData name="Emilie Dawson" userId="46de0b1b-43d2-4491-a108-f65c77c6be00" providerId="ADAL" clId="{3D072C3D-8861-4AF2-BFFD-7EB0730EE564}" dt="2024-01-23T14:38:17.603" v="11322" actId="20577"/>
          <ac:spMkLst>
            <pc:docMk/>
            <pc:sldMk cId="850427537" sldId="267"/>
            <ac:spMk id="3" creationId="{203A9D90-6288-FF85-A14B-EAAC61E0E9A8}"/>
          </ac:spMkLst>
        </pc:spChg>
      </pc:sldChg>
      <pc:sldChg chg="modSp mod">
        <pc:chgData name="Emilie Dawson" userId="46de0b1b-43d2-4491-a108-f65c77c6be00" providerId="ADAL" clId="{3D072C3D-8861-4AF2-BFFD-7EB0730EE564}" dt="2024-01-23T14:41:32.638" v="11696" actId="20577"/>
        <pc:sldMkLst>
          <pc:docMk/>
          <pc:sldMk cId="3364109993" sldId="268"/>
        </pc:sldMkLst>
        <pc:graphicFrameChg chg="modGraphic">
          <ac:chgData name="Emilie Dawson" userId="46de0b1b-43d2-4491-a108-f65c77c6be00" providerId="ADAL" clId="{3D072C3D-8861-4AF2-BFFD-7EB0730EE564}" dt="2024-01-23T14:41:32.638" v="11696" actId="20577"/>
          <ac:graphicFrameMkLst>
            <pc:docMk/>
            <pc:sldMk cId="3364109993" sldId="268"/>
            <ac:graphicFrameMk id="4" creationId="{BC8B6778-11BB-9A9A-F0BF-8949F85F8237}"/>
          </ac:graphicFrameMkLst>
        </pc:graphicFrameChg>
      </pc:sldChg>
      <pc:sldChg chg="modSp mod">
        <pc:chgData name="Emilie Dawson" userId="46de0b1b-43d2-4491-a108-f65c77c6be00" providerId="ADAL" clId="{3D072C3D-8861-4AF2-BFFD-7EB0730EE564}" dt="2024-01-30T19:48:05.981" v="14298" actId="20577"/>
        <pc:sldMkLst>
          <pc:docMk/>
          <pc:sldMk cId="3799370086" sldId="269"/>
        </pc:sldMkLst>
        <pc:spChg chg="mod">
          <ac:chgData name="Emilie Dawson" userId="46de0b1b-43d2-4491-a108-f65c77c6be00" providerId="ADAL" clId="{3D072C3D-8861-4AF2-BFFD-7EB0730EE564}" dt="2024-01-30T19:48:05.981" v="14298" actId="20577"/>
          <ac:spMkLst>
            <pc:docMk/>
            <pc:sldMk cId="3799370086" sldId="269"/>
            <ac:spMk id="3" creationId="{203A9D90-6288-FF85-A14B-EAAC61E0E9A8}"/>
          </ac:spMkLst>
        </pc:spChg>
      </pc:sldChg>
      <pc:sldChg chg="modSp mod">
        <pc:chgData name="Emilie Dawson" userId="46de0b1b-43d2-4491-a108-f65c77c6be00" providerId="ADAL" clId="{3D072C3D-8861-4AF2-BFFD-7EB0730EE564}" dt="2024-01-23T15:07:58.844" v="12896" actId="20577"/>
        <pc:sldMkLst>
          <pc:docMk/>
          <pc:sldMk cId="3887641486" sldId="270"/>
        </pc:sldMkLst>
        <pc:spChg chg="mod">
          <ac:chgData name="Emilie Dawson" userId="46de0b1b-43d2-4491-a108-f65c77c6be00" providerId="ADAL" clId="{3D072C3D-8861-4AF2-BFFD-7EB0730EE564}" dt="2024-01-23T15:07:58.844" v="12896" actId="20577"/>
          <ac:spMkLst>
            <pc:docMk/>
            <pc:sldMk cId="3887641486" sldId="270"/>
            <ac:spMk id="3" creationId="{0CC31931-4847-F763-D4D1-1433E7E0CE49}"/>
          </ac:spMkLst>
        </pc:spChg>
      </pc:sldChg>
      <pc:sldChg chg="modSp mod">
        <pc:chgData name="Emilie Dawson" userId="46de0b1b-43d2-4491-a108-f65c77c6be00" providerId="ADAL" clId="{3D072C3D-8861-4AF2-BFFD-7EB0730EE564}" dt="2024-01-23T15:08:10.876" v="12902" actId="20577"/>
        <pc:sldMkLst>
          <pc:docMk/>
          <pc:sldMk cId="1306592365" sldId="271"/>
        </pc:sldMkLst>
        <pc:spChg chg="mod">
          <ac:chgData name="Emilie Dawson" userId="46de0b1b-43d2-4491-a108-f65c77c6be00" providerId="ADAL" clId="{3D072C3D-8861-4AF2-BFFD-7EB0730EE564}" dt="2024-01-23T15:08:10.876" v="12902" actId="20577"/>
          <ac:spMkLst>
            <pc:docMk/>
            <pc:sldMk cId="1306592365" sldId="271"/>
            <ac:spMk id="3" creationId="{0CC31931-4847-F763-D4D1-1433E7E0CE49}"/>
          </ac:spMkLst>
        </pc:spChg>
      </pc:sldChg>
      <pc:sldChg chg="modSp mod">
        <pc:chgData name="Emilie Dawson" userId="46de0b1b-43d2-4491-a108-f65c77c6be00" providerId="ADAL" clId="{3D072C3D-8861-4AF2-BFFD-7EB0730EE564}" dt="2024-01-23T14:20:42.675" v="8938" actId="20577"/>
        <pc:sldMkLst>
          <pc:docMk/>
          <pc:sldMk cId="1901477980" sldId="272"/>
        </pc:sldMkLst>
        <pc:spChg chg="mod">
          <ac:chgData name="Emilie Dawson" userId="46de0b1b-43d2-4491-a108-f65c77c6be00" providerId="ADAL" clId="{3D072C3D-8861-4AF2-BFFD-7EB0730EE564}" dt="2024-01-23T14:20:42.675" v="8938" actId="20577"/>
          <ac:spMkLst>
            <pc:docMk/>
            <pc:sldMk cId="1901477980" sldId="272"/>
            <ac:spMk id="3" creationId="{0CC31931-4847-F763-D4D1-1433E7E0CE49}"/>
          </ac:spMkLst>
        </pc:spChg>
      </pc:sldChg>
      <pc:sldChg chg="addSp delSp modSp mod">
        <pc:chgData name="Emilie Dawson" userId="46de0b1b-43d2-4491-a108-f65c77c6be00" providerId="ADAL" clId="{3D072C3D-8861-4AF2-BFFD-7EB0730EE564}" dt="2024-01-23T15:08:51.095" v="12935" actId="20577"/>
        <pc:sldMkLst>
          <pc:docMk/>
          <pc:sldMk cId="3333452679" sldId="273"/>
        </pc:sldMkLst>
        <pc:spChg chg="mod">
          <ac:chgData name="Emilie Dawson" userId="46de0b1b-43d2-4491-a108-f65c77c6be00" providerId="ADAL" clId="{3D072C3D-8861-4AF2-BFFD-7EB0730EE564}" dt="2024-01-23T15:08:51.095" v="12935" actId="20577"/>
          <ac:spMkLst>
            <pc:docMk/>
            <pc:sldMk cId="3333452679" sldId="273"/>
            <ac:spMk id="3" creationId="{0CC31931-4847-F763-D4D1-1433E7E0CE49}"/>
          </ac:spMkLst>
        </pc:spChg>
        <pc:spChg chg="add del mod">
          <ac:chgData name="Emilie Dawson" userId="46de0b1b-43d2-4491-a108-f65c77c6be00" providerId="ADAL" clId="{3D072C3D-8861-4AF2-BFFD-7EB0730EE564}" dt="2024-01-17T13:47:53.633" v="6370"/>
          <ac:spMkLst>
            <pc:docMk/>
            <pc:sldMk cId="3333452679" sldId="273"/>
            <ac:spMk id="7" creationId="{146F2582-E9F4-8730-4927-AF23640FDD78}"/>
          </ac:spMkLst>
        </pc:spChg>
        <pc:picChg chg="add del mod">
          <ac:chgData name="Emilie Dawson" userId="46de0b1b-43d2-4491-a108-f65c77c6be00" providerId="ADAL" clId="{3D072C3D-8861-4AF2-BFFD-7EB0730EE564}" dt="2024-01-17T13:47:51.985" v="6369" actId="478"/>
          <ac:picMkLst>
            <pc:docMk/>
            <pc:sldMk cId="3333452679" sldId="273"/>
            <ac:picMk id="5" creationId="{D5CE0662-1B75-92F3-E149-5A09816957CE}"/>
          </ac:picMkLst>
        </pc:picChg>
        <pc:picChg chg="add mod">
          <ac:chgData name="Emilie Dawson" userId="46de0b1b-43d2-4491-a108-f65c77c6be00" providerId="ADAL" clId="{3D072C3D-8861-4AF2-BFFD-7EB0730EE564}" dt="2024-01-17T13:48:01.425" v="6373" actId="14100"/>
          <ac:picMkLst>
            <pc:docMk/>
            <pc:sldMk cId="3333452679" sldId="273"/>
            <ac:picMk id="8" creationId="{72C81B65-361C-0796-0EDF-4971DCFF043D}"/>
          </ac:picMkLst>
        </pc:picChg>
        <pc:picChg chg="del mod">
          <ac:chgData name="Emilie Dawson" userId="46de0b1b-43d2-4491-a108-f65c77c6be00" providerId="ADAL" clId="{3D072C3D-8861-4AF2-BFFD-7EB0730EE564}" dt="2024-01-17T13:47:15.183" v="6358" actId="478"/>
          <ac:picMkLst>
            <pc:docMk/>
            <pc:sldMk cId="3333452679" sldId="273"/>
            <ac:picMk id="10" creationId="{323ADA96-B256-5F64-63BE-85CFFF90C1F7}"/>
          </ac:picMkLst>
        </pc:picChg>
      </pc:sldChg>
      <pc:sldChg chg="new del">
        <pc:chgData name="Emilie Dawson" userId="46de0b1b-43d2-4491-a108-f65c77c6be00" providerId="ADAL" clId="{3D072C3D-8861-4AF2-BFFD-7EB0730EE564}" dt="2024-01-16T14:28:43.975" v="858" actId="680"/>
        <pc:sldMkLst>
          <pc:docMk/>
          <pc:sldMk cId="268111754" sldId="27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365023" y="4157365"/>
            <a:ext cx="7766936" cy="1096899"/>
          </a:xfrm>
        </p:spPr>
        <p:txBody>
          <a:bodyPr>
            <a:normAutofit/>
          </a:bodyPr>
          <a:lstStyle/>
          <a:p>
            <a:pPr algn="ctr"/>
            <a:r>
              <a:rPr lang="en-US" sz="3200" dirty="0"/>
              <a:t>Dawson N432</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pPr lvl="1"/>
            <a:r>
              <a:rPr lang="en-US" dirty="0"/>
              <a:t>Lateral growth opportunities provided to any employee</a:t>
            </a:r>
          </a:p>
          <a:p>
            <a:pPr lvl="1"/>
            <a:r>
              <a:rPr lang="en-US" dirty="0"/>
              <a:t>Education opportunities including training classes, BMW programs, and Patrick University</a:t>
            </a:r>
          </a:p>
          <a:p>
            <a:pPr lvl="1"/>
            <a:r>
              <a:rPr lang="en-US" dirty="0"/>
              <a:t>Strong business in our area of operation</a:t>
            </a:r>
          </a:p>
          <a:p>
            <a:pPr lvl="1"/>
            <a:r>
              <a:rPr lang="en-US" dirty="0"/>
              <a:t>Opportunity to expand customer base outside of our market</a:t>
            </a:r>
          </a:p>
          <a:p>
            <a:pPr lvl="1"/>
            <a:r>
              <a:rPr lang="en-US" dirty="0"/>
              <a:t>New relationships with independent dealers who sell BMWs to service recalls</a:t>
            </a:r>
          </a:p>
          <a:p>
            <a:pPr lvl="1"/>
            <a:r>
              <a:rPr lang="en-US" dirty="0"/>
              <a:t>Technology increasing efficiency </a:t>
            </a:r>
          </a:p>
          <a:p>
            <a:pPr lvl="1"/>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34786" y="1847159"/>
            <a:ext cx="8596668" cy="3880773"/>
          </a:xfrm>
        </p:spPr>
        <p:txBody>
          <a:bodyPr/>
          <a:lstStyle/>
          <a:p>
            <a:r>
              <a:rPr lang="en-US" dirty="0"/>
              <a:t>Threats</a:t>
            </a:r>
          </a:p>
          <a:p>
            <a:pPr lvl="1"/>
            <a:r>
              <a:rPr lang="en-US" dirty="0"/>
              <a:t>Parking lot size we are land locked and need more space to facilitate increasing business</a:t>
            </a:r>
          </a:p>
          <a:p>
            <a:pPr lvl="1"/>
            <a:r>
              <a:rPr lang="en-US" dirty="0"/>
              <a:t>Battery cars can present a hazard (i.e. fire in the shop) </a:t>
            </a:r>
          </a:p>
          <a:p>
            <a:pPr lvl="1"/>
            <a:r>
              <a:rPr lang="en-US" dirty="0"/>
              <a:t>Cybersecurity, Property Theft, Vandalism</a:t>
            </a:r>
          </a:p>
          <a:p>
            <a:pPr lvl="1"/>
            <a:r>
              <a:rPr lang="en-US" dirty="0"/>
              <a:t>Injuries to employee from job hazards such as chemicals and heavy machinery</a:t>
            </a:r>
          </a:p>
          <a:p>
            <a:pPr lvl="1"/>
            <a:r>
              <a:rPr lang="en-US" dirty="0"/>
              <a:t>Economic downturns</a:t>
            </a:r>
          </a:p>
          <a:p>
            <a:pPr lvl="1"/>
            <a:r>
              <a:rPr lang="en-US" dirty="0"/>
              <a:t>Inclement weather</a:t>
            </a:r>
          </a:p>
          <a:p>
            <a:pPr lvl="1"/>
            <a:r>
              <a:rPr lang="en-US" dirty="0"/>
              <a:t>Competition from local dealers (8 within 30-minute drive)</a:t>
            </a:r>
          </a:p>
          <a:p>
            <a:pPr lvl="1"/>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921174" y="1627189"/>
            <a:ext cx="8596668" cy="3880773"/>
          </a:xfrm>
        </p:spPr>
        <p:txBody>
          <a:bodyPr/>
          <a:lstStyle/>
          <a:p>
            <a:r>
              <a:rPr lang="en-US" dirty="0"/>
              <a:t>Objectives</a:t>
            </a:r>
          </a:p>
          <a:p>
            <a:pPr lvl="1"/>
            <a:r>
              <a:rPr lang="en-US" dirty="0"/>
              <a:t>Capture new warranty business through </a:t>
            </a:r>
            <a:r>
              <a:rPr lang="en-US" b="0" i="0" u="none" strike="noStrike" baseline="0" dirty="0">
                <a:solidFill>
                  <a:srgbClr val="221E1F"/>
                </a:solidFill>
                <a:latin typeface="Calibri" panose="020F0502020204030204" pitchFamily="34" charset="0"/>
              </a:rPr>
              <a:t>Automotive Dat</a:t>
            </a:r>
            <a:r>
              <a:rPr lang="en-US" dirty="0">
                <a:solidFill>
                  <a:srgbClr val="221E1F"/>
                </a:solidFill>
                <a:latin typeface="Calibri" panose="020F0502020204030204" pitchFamily="34" charset="0"/>
              </a:rPr>
              <a:t>a Analytics</a:t>
            </a:r>
            <a:r>
              <a:rPr lang="en-US" dirty="0"/>
              <a:t> and increase overall warranty sales </a:t>
            </a:r>
          </a:p>
          <a:p>
            <a:pPr lvl="1"/>
            <a:r>
              <a:rPr lang="en-US" dirty="0"/>
              <a:t>Track proficiency as compared to current reports on productivity, determine if better metric for measuring performance of shop</a:t>
            </a:r>
          </a:p>
          <a:p>
            <a:pPr lvl="1"/>
            <a:r>
              <a:rPr lang="en-US" dirty="0"/>
              <a:t>Increase maintenance and competitive work in shop to balance workflow </a:t>
            </a:r>
          </a:p>
          <a:p>
            <a:pPr lvl="1"/>
            <a:r>
              <a:rPr lang="en-US" dirty="0"/>
              <a:t>Bring back customers who have been lost </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pPr lvl="1"/>
            <a:r>
              <a:rPr lang="en-US" dirty="0"/>
              <a:t>Set one person up to manage the recall app and begin to build relationships with independents to increase likelihood of performing warranty recall work</a:t>
            </a:r>
          </a:p>
          <a:p>
            <a:pPr lvl="1"/>
            <a:r>
              <a:rPr lang="en-US" dirty="0"/>
              <a:t>Propose new report for management meetings to track proficiency in addition to productivity to see the implications of each metric side by side, get confirmation from director of service</a:t>
            </a:r>
          </a:p>
          <a:p>
            <a:pPr lvl="1"/>
            <a:r>
              <a:rPr lang="en-US" dirty="0"/>
              <a:t>Use information from calls to independent shops to advertise competitive prices for maintenance and competitive repairs (oil change, tire alignment, battery replacement, etc.)</a:t>
            </a:r>
          </a:p>
          <a:p>
            <a:pPr lvl="1"/>
            <a:r>
              <a:rPr lang="en-US" dirty="0"/>
              <a:t>Run a lost souls campaign to capture customers who have not serviced vehicles in more than a year</a:t>
            </a:r>
          </a:p>
          <a:p>
            <a:pPr lvl="1"/>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pPr lvl="1"/>
            <a:r>
              <a:rPr lang="en-US" dirty="0"/>
              <a:t>Emphasize importance of managing the open recalls on other lots as an opportunity for the entire shop</a:t>
            </a:r>
          </a:p>
          <a:p>
            <a:pPr lvl="1"/>
            <a:r>
              <a:rPr lang="en-US" dirty="0"/>
              <a:t>Sent out marketing blast to customers illustrating competitive prices based on price shopping and offering a special to get them in for maintenance or repair</a:t>
            </a:r>
          </a:p>
          <a:p>
            <a:pPr lvl="1"/>
            <a:r>
              <a:rPr lang="en-US" dirty="0"/>
              <a:t>Submit new report to office, indicate where in the management booklet it should go, review information and determine who will create and submit monthly</a:t>
            </a:r>
          </a:p>
          <a:p>
            <a:pPr lvl="1"/>
            <a:r>
              <a:rPr lang="en-US" dirty="0"/>
              <a:t>Contact Lost Soul customers with return discounts to try and recapture business, focus on Red Star program (pick up and drop off vehicles) as an incentive to get them to come back and service with us </a:t>
            </a:r>
          </a:p>
          <a:p>
            <a:pPr marL="457200" lvl="1" indent="0">
              <a:buNone/>
            </a:pPr>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78397753"/>
              </p:ext>
            </p:extLst>
          </p:nvPr>
        </p:nvGraphicFramePr>
        <p:xfrm>
          <a:off x="677334" y="1818624"/>
          <a:ext cx="9132492" cy="40233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92048">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Create Proficiency Report for Management Meeting</a:t>
                      </a:r>
                    </a:p>
                  </a:txBody>
                  <a:tcPr/>
                </a:tc>
                <a:tc>
                  <a:txBody>
                    <a:bodyPr/>
                    <a:lstStyle/>
                    <a:p>
                      <a:r>
                        <a:rPr lang="en-US" dirty="0"/>
                        <a:t>Service Manager / General Office</a:t>
                      </a:r>
                    </a:p>
                  </a:txBody>
                  <a:tcPr/>
                </a:tc>
                <a:tc>
                  <a:txBody>
                    <a:bodyPr/>
                    <a:lstStyle/>
                    <a:p>
                      <a:r>
                        <a:rPr lang="en-US" dirty="0"/>
                        <a:t>Report available for meeting by 2/1 </a:t>
                      </a:r>
                    </a:p>
                  </a:txBody>
                  <a:tcPr/>
                </a:tc>
                <a:extLst>
                  <a:ext uri="{0D108BD9-81ED-4DB2-BD59-A6C34878D82A}">
                    <a16:rowId xmlns:a16="http://schemas.microsoft.com/office/drawing/2014/main" val="2400365483"/>
                  </a:ext>
                </a:extLst>
              </a:tr>
              <a:tr h="565004">
                <a:tc>
                  <a:txBody>
                    <a:bodyPr/>
                    <a:lstStyle/>
                    <a:p>
                      <a:r>
                        <a:rPr lang="en-US" dirty="0"/>
                        <a:t>Utilize Recall App</a:t>
                      </a:r>
                    </a:p>
                  </a:txBody>
                  <a:tcPr/>
                </a:tc>
                <a:tc>
                  <a:txBody>
                    <a:bodyPr/>
                    <a:lstStyle/>
                    <a:p>
                      <a:r>
                        <a:rPr lang="en-US" dirty="0"/>
                        <a:t>Service Asst Manager / Director of Service</a:t>
                      </a:r>
                    </a:p>
                  </a:txBody>
                  <a:tcPr/>
                </a:tc>
                <a:tc>
                  <a:txBody>
                    <a:bodyPr/>
                    <a:lstStyle/>
                    <a:p>
                      <a:r>
                        <a:rPr lang="en-US" dirty="0"/>
                        <a:t>Monthly check in for one year to determine ROI beginning 2/15</a:t>
                      </a:r>
                    </a:p>
                  </a:txBody>
                  <a:tcPr/>
                </a:tc>
                <a:extLst>
                  <a:ext uri="{0D108BD9-81ED-4DB2-BD59-A6C34878D82A}">
                    <a16:rowId xmlns:a16="http://schemas.microsoft.com/office/drawing/2014/main" val="107845787"/>
                  </a:ext>
                </a:extLst>
              </a:tr>
              <a:tr h="293240">
                <a:tc>
                  <a:txBody>
                    <a:bodyPr/>
                    <a:lstStyle/>
                    <a:p>
                      <a:r>
                        <a:rPr lang="en-US" dirty="0"/>
                        <a:t>Marketing Campaign for Maintenance Service</a:t>
                      </a:r>
                    </a:p>
                  </a:txBody>
                  <a:tcPr/>
                </a:tc>
                <a:tc>
                  <a:txBody>
                    <a:bodyPr/>
                    <a:lstStyle/>
                    <a:p>
                      <a:r>
                        <a:rPr lang="en-US" dirty="0"/>
                        <a:t>Marketing Manager / Service Manager</a:t>
                      </a:r>
                    </a:p>
                  </a:txBody>
                  <a:tcPr/>
                </a:tc>
                <a:tc>
                  <a:txBody>
                    <a:bodyPr/>
                    <a:lstStyle/>
                    <a:p>
                      <a:r>
                        <a:rPr lang="en-US" dirty="0"/>
                        <a:t>Check in with completed materials (pricing comparison grid) by 2/15</a:t>
                      </a:r>
                    </a:p>
                    <a:p>
                      <a:r>
                        <a:rPr lang="en-US" dirty="0"/>
                        <a:t>Launch advertising (3/1)</a:t>
                      </a:r>
                    </a:p>
                  </a:txBody>
                  <a:tcPr/>
                </a:tc>
                <a:extLst>
                  <a:ext uri="{0D108BD9-81ED-4DB2-BD59-A6C34878D82A}">
                    <a16:rowId xmlns:a16="http://schemas.microsoft.com/office/drawing/2014/main" val="1530126605"/>
                  </a:ext>
                </a:extLst>
              </a:tr>
              <a:tr h="565004">
                <a:tc>
                  <a:txBody>
                    <a:bodyPr/>
                    <a:lstStyle/>
                    <a:p>
                      <a:r>
                        <a:rPr lang="en-US" dirty="0"/>
                        <a:t>Marketing Campaign to draw in Lost Souls</a:t>
                      </a:r>
                    </a:p>
                  </a:txBody>
                  <a:tcPr/>
                </a:tc>
                <a:tc>
                  <a:txBody>
                    <a:bodyPr/>
                    <a:lstStyle/>
                    <a:p>
                      <a:r>
                        <a:rPr lang="en-US" dirty="0"/>
                        <a:t>Marketing Manager / Service Manager</a:t>
                      </a:r>
                    </a:p>
                  </a:txBody>
                  <a:tcPr/>
                </a:tc>
                <a:tc>
                  <a:txBody>
                    <a:bodyPr/>
                    <a:lstStyle/>
                    <a:p>
                      <a:r>
                        <a:rPr lang="en-US" dirty="0"/>
                        <a:t>Check in 2/15 – completion 4/1</a:t>
                      </a:r>
                    </a:p>
                  </a:txBody>
                  <a:tcPr/>
                </a:tc>
                <a:extLst>
                  <a:ext uri="{0D108BD9-81ED-4DB2-BD59-A6C34878D82A}">
                    <a16:rowId xmlns:a16="http://schemas.microsoft.com/office/drawing/2014/main" val="1950345431"/>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pPr lvl="1"/>
            <a:r>
              <a:rPr lang="en-US" dirty="0"/>
              <a:t>Our current service operation is running well. Our Service manager has a very long tenure </a:t>
            </a:r>
            <a:r>
              <a:rPr lang="en-US"/>
              <a:t>within the automotive </a:t>
            </a:r>
            <a:r>
              <a:rPr lang="en-US" dirty="0"/>
              <a:t>business, exclusively on the service side, and is well versed in what works and what doesn’t work for the department. He is continually looking to improve and adapt to new business challenges and opportunities. Business opportunities based on the financial data include increasing gross to increase overall net profit, focusing on new opportunities to bring in warranty work from independent lots and ensuring that employees across sales and service have the tools they need to succeed. Focus on the new year is to incentivize both service writers and technicians to produce more gross by basing their pay plans on their production. In addition, changes to management monthly meeting to include a new metric is a major focus going forward.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6576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3" y="1198484"/>
            <a:ext cx="9887093" cy="5202315"/>
          </a:xfrm>
        </p:spPr>
        <p:txBody>
          <a:bodyPr>
            <a:normAutofit fontScale="70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Coupons for work that rotate monthly to incentivize customers to come in for service</a:t>
            </a:r>
          </a:p>
          <a:p>
            <a:pPr lvl="1"/>
            <a:r>
              <a:rPr lang="en-US" dirty="0">
                <a:solidFill>
                  <a:srgbClr val="221E1F"/>
                </a:solidFill>
                <a:latin typeface="Calibri" panose="020F0502020204030204" pitchFamily="34" charset="0"/>
              </a:rPr>
              <a:t>Epsilon, </a:t>
            </a:r>
            <a:r>
              <a:rPr lang="en-US" dirty="0" err="1">
                <a:solidFill>
                  <a:srgbClr val="221E1F"/>
                </a:solidFill>
                <a:latin typeface="Calibri" panose="020F0502020204030204" pitchFamily="34" charset="0"/>
              </a:rPr>
              <a:t>MyKaarma</a:t>
            </a:r>
            <a:r>
              <a:rPr lang="en-US" dirty="0">
                <a:solidFill>
                  <a:srgbClr val="221E1F"/>
                </a:solidFill>
                <a:latin typeface="Calibri" panose="020F0502020204030204" pitchFamily="34" charset="0"/>
              </a:rPr>
              <a:t> for tech videos, and MultiPoint inspections</a:t>
            </a:r>
          </a:p>
          <a:p>
            <a:pPr lvl="1"/>
            <a:r>
              <a:rPr lang="en-US" b="0" i="0" u="none" strike="noStrike" baseline="0" dirty="0">
                <a:solidFill>
                  <a:srgbClr val="221E1F"/>
                </a:solidFill>
                <a:latin typeface="Calibri" panose="020F0502020204030204" pitchFamily="34" charset="0"/>
              </a:rPr>
              <a:t>Email and text blasts for different offerings monthly (2x a month)</a:t>
            </a:r>
          </a:p>
          <a:p>
            <a:pPr lvl="2"/>
            <a:r>
              <a:rPr lang="en-US" b="0" i="0" u="none" strike="noStrike" baseline="0" dirty="0">
                <a:solidFill>
                  <a:srgbClr val="221E1F"/>
                </a:solidFill>
                <a:latin typeface="Calibri" panose="020F0502020204030204" pitchFamily="34" charset="0"/>
              </a:rPr>
              <a:t>spend and save regardless of service needs</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Capture new warranty work </a:t>
            </a:r>
          </a:p>
          <a:p>
            <a:pPr lvl="1"/>
            <a:r>
              <a:rPr lang="en-US" b="0" i="0" u="none" strike="noStrike" baseline="0" dirty="0">
                <a:solidFill>
                  <a:srgbClr val="221E1F"/>
                </a:solidFill>
                <a:latin typeface="Calibri" panose="020F0502020204030204" pitchFamily="34" charset="0"/>
              </a:rPr>
              <a:t>Increase competitive and maintenance repairs</a:t>
            </a:r>
          </a:p>
          <a:p>
            <a:pPr lvl="1"/>
            <a:r>
              <a:rPr lang="en-US" dirty="0">
                <a:solidFill>
                  <a:srgbClr val="221E1F"/>
                </a:solidFill>
                <a:latin typeface="Calibri" panose="020F0502020204030204" pitchFamily="34" charset="0"/>
              </a:rPr>
              <a:t>Reclaim lost customers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dirty="0">
                <a:solidFill>
                  <a:srgbClr val="221E1F"/>
                </a:solidFill>
                <a:latin typeface="Calibri" panose="020F0502020204030204" pitchFamily="34" charset="0"/>
              </a:rPr>
              <a:t>Utilize recall website to capture recalls available on independent lots, focusing on jobs that create a profitable return after expenses to retrieve cars </a:t>
            </a:r>
          </a:p>
          <a:p>
            <a:pPr lvl="1"/>
            <a:r>
              <a:rPr lang="en-US" dirty="0">
                <a:solidFill>
                  <a:srgbClr val="221E1F"/>
                </a:solidFill>
                <a:latin typeface="Calibri" panose="020F0502020204030204" pitchFamily="34" charset="0"/>
              </a:rPr>
              <a:t>Advertise competitive rates for maintenance work</a:t>
            </a:r>
          </a:p>
          <a:p>
            <a:pPr lvl="1"/>
            <a:r>
              <a:rPr lang="en-US" dirty="0">
                <a:solidFill>
                  <a:srgbClr val="221E1F"/>
                </a:solidFill>
                <a:latin typeface="Calibri" panose="020F0502020204030204" pitchFamily="34" charset="0"/>
              </a:rPr>
              <a:t>Marketing campaign to advertise to lost customers</a:t>
            </a:r>
          </a:p>
          <a:p>
            <a:r>
              <a:rPr lang="en-US" sz="1800" b="0" i="0" u="none" strike="noStrike" baseline="0" dirty="0">
                <a:solidFill>
                  <a:srgbClr val="221E1F"/>
                </a:solidFill>
                <a:latin typeface="Calibri" panose="020F0502020204030204" pitchFamily="34" charset="0"/>
              </a:rPr>
              <a:t>Plans to evaluate your changes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Quarterly evaluation of services based on spend and income of strictly warranty recalls; determine if marketing dollars are being used efficiently on this service of if better served elsewhere by EOY. </a:t>
            </a:r>
          </a:p>
          <a:p>
            <a:pPr lvl="1"/>
            <a:r>
              <a:rPr lang="en-US" b="0" i="0" u="none" strike="noStrike" baseline="0" dirty="0">
                <a:solidFill>
                  <a:srgbClr val="221E1F"/>
                </a:solidFill>
                <a:latin typeface="Calibri" panose="020F0502020204030204" pitchFamily="34" charset="0"/>
              </a:rPr>
              <a:t>Track Maintenance repairs by OP code report following advertising campaign </a:t>
            </a:r>
          </a:p>
          <a:p>
            <a:pPr lvl="1"/>
            <a:r>
              <a:rPr lang="en-US" dirty="0">
                <a:solidFill>
                  <a:srgbClr val="221E1F"/>
                </a:solidFill>
                <a:latin typeface="Calibri" panose="020F0502020204030204" pitchFamily="34" charset="0"/>
              </a:rPr>
              <a:t>Track effectiveness of lost soul campaign through Epsilon reports following any marketing blasts</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652016"/>
            <a:ext cx="4185623" cy="3582501"/>
          </a:xfrm>
        </p:spPr>
        <p:txBody>
          <a:bodyPr>
            <a:normAutofit fontScale="5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Technician pay for jobs is based on market for union avoidance </a:t>
            </a:r>
          </a:p>
          <a:p>
            <a:pPr lvl="1"/>
            <a:r>
              <a:rPr lang="en-US" b="0" i="0" u="none" strike="noStrike" baseline="0" dirty="0">
                <a:solidFill>
                  <a:srgbClr val="221E1F"/>
                </a:solidFill>
                <a:latin typeface="Calibri" panose="020F0502020204030204" pitchFamily="34" charset="0"/>
              </a:rPr>
              <a:t>Exceed union rate for retention and prevention</a:t>
            </a: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Apprentices training to be technician will start at lower rates to even out cost of sale</a:t>
            </a:r>
          </a:p>
          <a:p>
            <a:pPr lvl="1"/>
            <a:r>
              <a:rPr lang="en-US" dirty="0">
                <a:solidFill>
                  <a:srgbClr val="221E1F"/>
                </a:solidFill>
                <a:latin typeface="Calibri" panose="020F0502020204030204" pitchFamily="34" charset="0"/>
              </a:rPr>
              <a:t>Match market labor rate</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Train apprentices and star</a:t>
            </a:r>
            <a:r>
              <a:rPr lang="en-US" dirty="0">
                <a:solidFill>
                  <a:srgbClr val="221E1F"/>
                </a:solidFill>
                <a:latin typeface="Calibri" panose="020F0502020204030204" pitchFamily="34" charset="0"/>
              </a:rPr>
              <a:t>t them as technicians</a:t>
            </a:r>
          </a:p>
          <a:p>
            <a:pPr lvl="1"/>
            <a:r>
              <a:rPr lang="en-US" dirty="0">
                <a:solidFill>
                  <a:srgbClr val="221E1F"/>
                </a:solidFill>
                <a:latin typeface="Calibri" panose="020F0502020204030204" pitchFamily="34" charset="0"/>
              </a:rPr>
              <a:t>Conduct labor rate survey to determine new labor rate based on competitors</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Utilize the service sales and gross as part of monthly meeting</a:t>
            </a:r>
          </a:p>
          <a:p>
            <a:pPr lvl="1"/>
            <a:r>
              <a:rPr lang="en-US" dirty="0">
                <a:solidFill>
                  <a:srgbClr val="221E1F"/>
                </a:solidFill>
                <a:latin typeface="Calibri" panose="020F0502020204030204" pitchFamily="34" charset="0"/>
              </a:rPr>
              <a:t>Track and evaluate performance on gross profit retention (goal of 76%) </a:t>
            </a:r>
            <a:endParaRPr lang="en-US" b="0" i="0" u="none" strike="noStrike" baseline="0" dirty="0">
              <a:solidFill>
                <a:srgbClr val="221E1F"/>
              </a:solidFill>
              <a:latin typeface="Calibri" panose="020F0502020204030204" pitchFamily="34" charset="0"/>
            </a:endParaRPr>
          </a:p>
          <a:p>
            <a:endParaRPr lang="en-US" dirty="0"/>
          </a:p>
        </p:txBody>
      </p:sp>
      <p:pic>
        <p:nvPicPr>
          <p:cNvPr id="9" name="Content Placeholder 8">
            <a:extLst>
              <a:ext uri="{FF2B5EF4-FFF2-40B4-BE49-F238E27FC236}">
                <a16:creationId xmlns:a16="http://schemas.microsoft.com/office/drawing/2014/main" id="{FCFF59CD-01BC-AD42-03E4-3DF851D9782E}"/>
              </a:ext>
            </a:extLst>
          </p:cNvPr>
          <p:cNvPicPr>
            <a:picLocks noGrp="1" noChangeAspect="1"/>
          </p:cNvPicPr>
          <p:nvPr>
            <p:ph sz="quarter" idx="4"/>
          </p:nvPr>
        </p:nvPicPr>
        <p:blipFill>
          <a:blip r:embed="rId2"/>
          <a:stretch>
            <a:fillRect/>
          </a:stretch>
        </p:blipFill>
        <p:spPr>
          <a:xfrm>
            <a:off x="4975668" y="1950374"/>
            <a:ext cx="5697929" cy="3059775"/>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898236" y="1725109"/>
            <a:ext cx="4054764" cy="408133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dirty="0">
                <a:solidFill>
                  <a:srgbClr val="221E1F"/>
                </a:solidFill>
                <a:latin typeface="Calibri" panose="020F0502020204030204" pitchFamily="34" charset="0"/>
              </a:rPr>
              <a:t>Expense structure is determined by owner / management team</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Focus on controllable expense mitigators: increasing gross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Pay plans for 2024 focus on bonus for sales </a:t>
            </a:r>
            <a:r>
              <a:rPr lang="en-US" dirty="0">
                <a:solidFill>
                  <a:srgbClr val="221E1F"/>
                </a:solidFill>
                <a:latin typeface="Calibri" panose="020F0502020204030204" pitchFamily="34" charset="0"/>
              </a:rPr>
              <a:t>and </a:t>
            </a:r>
            <a:r>
              <a:rPr lang="en-US" b="0" i="0" u="none" strike="noStrike" baseline="0" dirty="0">
                <a:solidFill>
                  <a:srgbClr val="221E1F"/>
                </a:solidFill>
                <a:latin typeface="Calibri" panose="020F0502020204030204" pitchFamily="34" charset="0"/>
              </a:rPr>
              <a:t>hours per RO with an incentive to avoid discounts</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Monthly evaluations of advisor's performance, technician proficiency, and overall service department goals </a:t>
            </a:r>
            <a:endParaRPr lang="en-US"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A04CBFDF-B237-06CF-1F29-0311A6351AF7}"/>
              </a:ext>
            </a:extLst>
          </p:cNvPr>
          <p:cNvPicPr>
            <a:picLocks noGrp="1" noChangeAspect="1"/>
          </p:cNvPicPr>
          <p:nvPr>
            <p:ph sz="half" idx="2"/>
          </p:nvPr>
        </p:nvPicPr>
        <p:blipFill>
          <a:blip r:embed="rId2"/>
          <a:stretch>
            <a:fillRect/>
          </a:stretch>
        </p:blipFill>
        <p:spPr>
          <a:xfrm>
            <a:off x="5548312" y="1857375"/>
            <a:ext cx="4432332" cy="3553619"/>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33491"/>
            <a:ext cx="4184035" cy="4407870"/>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a:t>
            </a:r>
          </a:p>
          <a:p>
            <a:pPr lvl="1"/>
            <a:r>
              <a:rPr lang="en-US" dirty="0">
                <a:solidFill>
                  <a:srgbClr val="221E1F"/>
                </a:solidFill>
                <a:latin typeface="Calibri" panose="020F0502020204030204" pitchFamily="34" charset="0"/>
              </a:rPr>
              <a:t>We measure technician Productivity</a:t>
            </a:r>
          </a:p>
          <a:p>
            <a:pPr lvl="2"/>
            <a:r>
              <a:rPr lang="en-US" dirty="0">
                <a:solidFill>
                  <a:srgbClr val="221E1F"/>
                </a:solidFill>
                <a:latin typeface="Calibri" panose="020F0502020204030204" pitchFamily="34" charset="0"/>
              </a:rPr>
              <a:t> December Productivity was 159% for the month versus proficiency of 107%</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Track technician proficiency</a:t>
            </a:r>
          </a:p>
          <a:p>
            <a:pPr lvl="1"/>
            <a:r>
              <a:rPr lang="en-US" dirty="0">
                <a:solidFill>
                  <a:srgbClr val="221E1F"/>
                </a:solidFill>
                <a:latin typeface="Calibri" panose="020F0502020204030204" pitchFamily="34" charset="0"/>
              </a:rPr>
              <a:t>focus on labor sales and hours billed as an additional metric</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endParaRPr lang="en-US" dirty="0">
              <a:solidFill>
                <a:srgbClr val="221E1F"/>
              </a:solidFill>
              <a:latin typeface="Calibri" panose="020F0502020204030204" pitchFamily="34" charset="0"/>
            </a:endParaRPr>
          </a:p>
          <a:p>
            <a:pPr lvl="1"/>
            <a:r>
              <a:rPr lang="en-US" b="0" i="0" u="none" strike="noStrike" baseline="0" dirty="0">
                <a:solidFill>
                  <a:srgbClr val="221E1F"/>
                </a:solidFill>
                <a:latin typeface="Calibri" panose="020F0502020204030204" pitchFamily="34" charset="0"/>
              </a:rPr>
              <a:t>Service Management will create and integrate a proficiency slide (right) into monthly management report</a:t>
            </a:r>
          </a:p>
          <a:p>
            <a:r>
              <a:rPr lang="en-US" sz="1800" b="0" i="0" u="none" strike="noStrike" baseline="0" dirty="0">
                <a:solidFill>
                  <a:srgbClr val="221E1F"/>
                </a:solidFill>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Monthly Management meeting report as a metric for improvement / managing expectations – realistic goal for proficiency is 115% </a:t>
            </a:r>
            <a:endParaRPr lang="en-US"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B9480A14-DB90-5BF0-92DC-B0E35C7FA7BD}"/>
              </a:ext>
            </a:extLst>
          </p:cNvPr>
          <p:cNvPicPr>
            <a:picLocks noGrp="1" noChangeAspect="1"/>
          </p:cNvPicPr>
          <p:nvPr>
            <p:ph sz="half" idx="2"/>
          </p:nvPr>
        </p:nvPicPr>
        <p:blipFill>
          <a:blip r:embed="rId2"/>
          <a:stretch>
            <a:fillRect/>
          </a:stretch>
        </p:blipFill>
        <p:spPr>
          <a:xfrm>
            <a:off x="5041899" y="893457"/>
            <a:ext cx="6194999" cy="5071086"/>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73474" y="1063534"/>
            <a:ext cx="4184035" cy="481584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a:t>
            </a:r>
          </a:p>
          <a:p>
            <a:pPr lvl="1"/>
            <a:r>
              <a:rPr lang="en-US" b="0" i="0" u="none" strike="noStrike" baseline="0" dirty="0">
                <a:solidFill>
                  <a:srgbClr val="221E1F"/>
                </a:solidFill>
                <a:latin typeface="Calibri" panose="020F0502020204030204" pitchFamily="34" charset="0"/>
              </a:rPr>
              <a:t>15 journeyman </a:t>
            </a:r>
            <a:r>
              <a:rPr lang="en-US" dirty="0">
                <a:solidFill>
                  <a:srgbClr val="221E1F"/>
                </a:solidFill>
                <a:latin typeface="Calibri" panose="020F0502020204030204" pitchFamily="34" charset="0"/>
              </a:rPr>
              <a:t>on the books with three apprentices training but not working independent of the journeymen</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Goals for improvement </a:t>
            </a:r>
          </a:p>
          <a:p>
            <a:pPr lvl="1"/>
            <a:r>
              <a:rPr lang="en-US" dirty="0">
                <a:solidFill>
                  <a:srgbClr val="221E1F"/>
                </a:solidFill>
                <a:latin typeface="Calibri" panose="020F0502020204030204" pitchFamily="34" charset="0"/>
              </a:rPr>
              <a:t>Focus on continuing to train apprentices and technicians</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Plans to achieve your goals </a:t>
            </a:r>
          </a:p>
          <a:p>
            <a:pPr lvl="1"/>
            <a:r>
              <a:rPr lang="en-US" b="0" i="0" u="none" strike="noStrike" baseline="0" dirty="0">
                <a:solidFill>
                  <a:srgbClr val="221E1F"/>
                </a:solidFill>
                <a:latin typeface="Calibri" panose="020F0502020204030204" pitchFamily="34" charset="0"/>
              </a:rPr>
              <a:t>Set goals for apprentices to complete training in a specific timeline, set milestones for allowing them to work independently to increase factory utilization</a:t>
            </a:r>
          </a:p>
          <a:p>
            <a:r>
              <a:rPr lang="en-US" sz="1800" b="0" i="0" u="none" strike="noStrike" baseline="0" dirty="0">
                <a:solidFill>
                  <a:srgbClr val="221E1F"/>
                </a:solidFill>
                <a:latin typeface="Calibri" panose="020F0502020204030204" pitchFamily="34" charset="0"/>
              </a:rPr>
              <a:t>Plans to evaluate your changes </a:t>
            </a:r>
          </a:p>
          <a:p>
            <a:pPr lvl="1"/>
            <a:r>
              <a:rPr lang="en-US" b="0" i="0" u="none" strike="noStrike" baseline="0" dirty="0">
                <a:solidFill>
                  <a:srgbClr val="221E1F"/>
                </a:solidFill>
                <a:latin typeface="Calibri" panose="020F0502020204030204" pitchFamily="34" charset="0"/>
              </a:rPr>
              <a:t>Monthly meetings with apprentices to review progress and benchmark goals</a:t>
            </a:r>
          </a:p>
          <a:p>
            <a:pPr lvl="1"/>
            <a:r>
              <a:rPr lang="en-US" dirty="0">
                <a:solidFill>
                  <a:srgbClr val="221E1F"/>
                </a:solidFill>
                <a:latin typeface="Calibri" panose="020F0502020204030204" pitchFamily="34" charset="0"/>
              </a:rPr>
              <a:t>Evaluate facility potential quarterly to see if growing apprentices moves the needle</a:t>
            </a:r>
            <a:endParaRPr lang="en-US"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72C81B65-361C-0796-0EDF-4971DCFF043D}"/>
              </a:ext>
            </a:extLst>
          </p:cNvPr>
          <p:cNvPicPr>
            <a:picLocks noGrp="1" noChangeAspect="1"/>
          </p:cNvPicPr>
          <p:nvPr>
            <p:ph sz="half" idx="2"/>
          </p:nvPr>
        </p:nvPicPr>
        <p:blipFill>
          <a:blip r:embed="rId2"/>
          <a:stretch>
            <a:fillRect/>
          </a:stretch>
        </p:blipFill>
        <p:spPr>
          <a:xfrm>
            <a:off x="4671060" y="1151039"/>
            <a:ext cx="3825239" cy="464083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722120"/>
            <a:ext cx="4184035" cy="4319241"/>
          </a:xfrm>
        </p:spPr>
        <p:txBody>
          <a:bodyPr>
            <a:normAutofit fontScale="92500" lnSpcReduction="10000"/>
          </a:bodyPr>
          <a:lstStyle/>
          <a:p>
            <a:r>
              <a:rPr lang="en-US" dirty="0"/>
              <a:t>One line repair orders present opportunity for coaching to decrease the percentage</a:t>
            </a:r>
          </a:p>
          <a:p>
            <a:r>
              <a:rPr lang="en-US" dirty="0"/>
              <a:t>FRH per RO is excellent</a:t>
            </a:r>
          </a:p>
          <a:p>
            <a:r>
              <a:rPr lang="en-US" dirty="0"/>
              <a:t>Repair ROs are high while percent competitive and maintenance is lower, 20% difference from recommended levels</a:t>
            </a:r>
          </a:p>
          <a:p>
            <a:r>
              <a:rPr lang="en-US" dirty="0"/>
              <a:t>Oil change and maintenance contracts were excluded from RO analysis because they are reimbursed by extended warranty (customer paid), would change percentages of repair versus competitive/warranty to be closer to the 40/60  </a:t>
            </a:r>
          </a:p>
        </p:txBody>
      </p:sp>
      <p:pic>
        <p:nvPicPr>
          <p:cNvPr id="12" name="Content Placeholder 11">
            <a:extLst>
              <a:ext uri="{FF2B5EF4-FFF2-40B4-BE49-F238E27FC236}">
                <a16:creationId xmlns:a16="http://schemas.microsoft.com/office/drawing/2014/main" id="{FFD43E8D-3E2C-61C8-38A6-C424BAA29C8E}"/>
              </a:ext>
            </a:extLst>
          </p:cNvPr>
          <p:cNvPicPr>
            <a:picLocks noGrp="1" noChangeAspect="1"/>
          </p:cNvPicPr>
          <p:nvPr>
            <p:ph sz="half" idx="2"/>
          </p:nvPr>
        </p:nvPicPr>
        <p:blipFill>
          <a:blip r:embed="rId2"/>
          <a:stretch>
            <a:fillRect/>
          </a:stretch>
        </p:blipFill>
        <p:spPr>
          <a:xfrm>
            <a:off x="5232400" y="1506629"/>
            <a:ext cx="5708346" cy="453473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pPr lvl="1"/>
            <a:r>
              <a:rPr lang="en-US" dirty="0"/>
              <a:t>Employees: long tenure, highly productive</a:t>
            </a:r>
          </a:p>
          <a:p>
            <a:pPr lvl="1"/>
            <a:r>
              <a:rPr lang="en-US" dirty="0"/>
              <a:t>Availability of training for all employees</a:t>
            </a:r>
          </a:p>
          <a:p>
            <a:pPr lvl="1"/>
            <a:r>
              <a:rPr lang="en-US" dirty="0"/>
              <a:t>Family atmosphere </a:t>
            </a:r>
          </a:p>
          <a:p>
            <a:pPr lvl="1"/>
            <a:r>
              <a:rPr lang="en-US" dirty="0"/>
              <a:t>Long term customer base</a:t>
            </a:r>
          </a:p>
          <a:p>
            <a:pPr lvl="1"/>
            <a:r>
              <a:rPr lang="en-US" dirty="0"/>
              <a:t>Customer service: large loaner fleet</a:t>
            </a:r>
          </a:p>
          <a:p>
            <a:pPr lvl="2"/>
            <a:r>
              <a:rPr lang="en-US" dirty="0"/>
              <a:t>Red Star Program offers pick ups and drop offs</a:t>
            </a:r>
          </a:p>
          <a:p>
            <a:pPr lvl="1"/>
            <a:r>
              <a:rPr lang="en-US" dirty="0"/>
              <a:t>Strong management structure provides support for employees</a:t>
            </a:r>
          </a:p>
          <a:p>
            <a:pPr lvl="1"/>
            <a:r>
              <a:rPr lang="en-US" dirty="0"/>
              <a:t>Employees have flexibility in their schedules </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pPr lvl="1"/>
            <a:r>
              <a:rPr lang="en-US" dirty="0"/>
              <a:t>Many employees feel there is a communication breakdown in processes and within the department and across sales and service</a:t>
            </a:r>
          </a:p>
          <a:p>
            <a:pPr lvl="1"/>
            <a:r>
              <a:rPr lang="en-US" dirty="0"/>
              <a:t>Realistic expectations are often not set before customer comes in for service or once they have arrive for service</a:t>
            </a:r>
          </a:p>
          <a:p>
            <a:pPr lvl="1"/>
            <a:r>
              <a:rPr lang="en-US" dirty="0"/>
              <a:t>Loaners fleet is large, but the fleet is overutilized and many feel there is not enough availability</a:t>
            </a:r>
          </a:p>
          <a:p>
            <a:pPr lvl="1"/>
            <a:r>
              <a:rPr lang="en-US" dirty="0"/>
              <a:t>Shop equipment: missing shop tools, aging equipment present problems </a:t>
            </a:r>
          </a:p>
          <a:p>
            <a:pPr lvl="1"/>
            <a:r>
              <a:rPr lang="en-US" dirty="0"/>
              <a:t>Information on repairs not easily accessible for all employees</a:t>
            </a:r>
          </a:p>
          <a:p>
            <a:pPr lvl="1"/>
            <a:r>
              <a:rPr lang="en-US" dirty="0"/>
              <a:t>Key box passcodes not regularly updated</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570</TotalTime>
  <Words>1366</Words>
  <Application>Microsoft Office PowerPoint</Application>
  <PresentationFormat>Widescreen</PresentationFormat>
  <Paragraphs>150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Emilie Dawson</cp:lastModifiedBy>
  <cp:revision>6</cp:revision>
  <dcterms:created xsi:type="dcterms:W3CDTF">2022-12-04T13:10:55Z</dcterms:created>
  <dcterms:modified xsi:type="dcterms:W3CDTF">2024-01-30T19:48:06Z</dcterms:modified>
</cp:coreProperties>
</file>