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sldIdLst>
    <p:sldId id="256" r:id="rId5"/>
    <p:sldId id="259" r:id="rId6"/>
    <p:sldId id="270" r:id="rId7"/>
    <p:sldId id="271" r:id="rId8"/>
    <p:sldId id="272" r:id="rId9"/>
    <p:sldId id="273" r:id="rId10"/>
    <p:sldId id="258" r:id="rId11"/>
    <p:sldId id="257" r:id="rId12"/>
    <p:sldId id="262" r:id="rId13"/>
    <p:sldId id="263" r:id="rId14"/>
    <p:sldId id="264" r:id="rId15"/>
    <p:sldId id="265" r:id="rId16"/>
    <p:sldId id="266" r:id="rId17"/>
    <p:sldId id="267" r:id="rId18"/>
    <p:sldId id="268" r:id="rId19"/>
    <p:sldId id="269"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703128-DBE1-4DF9-BD39-7E81E6ED2144}" v="1" dt="2024-01-10T18:29:43.0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Jones Chevrolet</a:t>
            </a:r>
          </a:p>
          <a:p>
            <a:pPr algn="ctr"/>
            <a:r>
              <a:rPr lang="en-US" sz="3200" dirty="0"/>
              <a:t>John Jones N432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5" name="TextBox 4">
            <a:extLst>
              <a:ext uri="{FF2B5EF4-FFF2-40B4-BE49-F238E27FC236}">
                <a16:creationId xmlns:a16="http://schemas.microsoft.com/office/drawing/2014/main" id="{D4B95191-DC5B-5369-8B49-1D4B065A93AD}"/>
              </a:ext>
            </a:extLst>
          </p:cNvPr>
          <p:cNvSpPr txBox="1"/>
          <p:nvPr/>
        </p:nvSpPr>
        <p:spPr>
          <a:xfrm>
            <a:off x="3051594" y="2002152"/>
            <a:ext cx="6103188" cy="2862322"/>
          </a:xfrm>
          <a:prstGeom prst="rect">
            <a:avLst/>
          </a:prstGeom>
          <a:noFill/>
        </p:spPr>
        <p:txBody>
          <a:bodyPr wrap="square">
            <a:spAutoFit/>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New customer relations, go out to local businesses and hand our business cards.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More Training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Digital Advertising</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Going further out of our area.</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 a better job at MPVI’s.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 a proper walk around and upselling work.</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Use our Decline labor op and call customers back in a few weeks for a follow up.</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5" name="TextBox 4">
            <a:extLst>
              <a:ext uri="{FF2B5EF4-FFF2-40B4-BE49-F238E27FC236}">
                <a16:creationId xmlns:a16="http://schemas.microsoft.com/office/drawing/2014/main" id="{EBB0B5F1-7C44-D031-1370-82C7E9EBC6D4}"/>
              </a:ext>
            </a:extLst>
          </p:cNvPr>
          <p:cNvSpPr txBox="1"/>
          <p:nvPr/>
        </p:nvSpPr>
        <p:spPr>
          <a:xfrm>
            <a:off x="3051594" y="2140652"/>
            <a:ext cx="6103188" cy="2585323"/>
          </a:xfrm>
          <a:prstGeom prst="rect">
            <a:avLst/>
          </a:prstGeom>
          <a:noFill/>
        </p:spPr>
        <p:txBody>
          <a:bodyPr wrap="square">
            <a:spAutoFit/>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Our economy getting worse.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Bigger dealer groups competing with our small-town store. (Getting and selling more cars than we can get to sell and service)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Parts delays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Communication with our parts department.</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Stocking the right parts for the job.</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Not having a weekly Service meeting.</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238227"/>
            <a:ext cx="8596668" cy="3880773"/>
          </a:xfrm>
        </p:spPr>
        <p:txBody>
          <a:bodyPr/>
          <a:lstStyle/>
          <a:p>
            <a:r>
              <a:rPr lang="en-US" dirty="0"/>
              <a:t>Objectives</a:t>
            </a:r>
          </a:p>
          <a:p>
            <a:endParaRPr lang="en-US" dirty="0"/>
          </a:p>
          <a:p>
            <a:endParaRPr lang="en-US" dirty="0"/>
          </a:p>
        </p:txBody>
      </p:sp>
      <p:sp>
        <p:nvSpPr>
          <p:cNvPr id="5" name="TextBox 4">
            <a:extLst>
              <a:ext uri="{FF2B5EF4-FFF2-40B4-BE49-F238E27FC236}">
                <a16:creationId xmlns:a16="http://schemas.microsoft.com/office/drawing/2014/main" id="{8EF47970-6F53-3887-9B65-A921F2D40411}"/>
              </a:ext>
            </a:extLst>
          </p:cNvPr>
          <p:cNvSpPr txBox="1"/>
          <p:nvPr/>
        </p:nvSpPr>
        <p:spPr>
          <a:xfrm>
            <a:off x="3051594" y="2356448"/>
            <a:ext cx="6103188" cy="2153731"/>
          </a:xfrm>
          <a:prstGeom prst="rect">
            <a:avLst/>
          </a:prstGeom>
          <a:noFill/>
        </p:spPr>
        <p:txBody>
          <a:bodyPr wrap="square">
            <a:spAutoFit/>
          </a:bodyPr>
          <a:lstStyle/>
          <a:p>
            <a:pPr marL="342900" marR="0" lvl="0" indent="-342900">
              <a:lnSpc>
                <a:spcPct val="107000"/>
              </a:lnSpc>
              <a:spcBef>
                <a:spcPts val="0"/>
              </a:spcBef>
              <a:spcAft>
                <a:spcPts val="0"/>
              </a:spcAft>
              <a:buFont typeface="+mj-lt"/>
              <a:buAutoNum type="arabicPeriod"/>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Do a better job of getting MPVI’s to Advisors in the first 15 minutes.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Too many discounts on oil changes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Increase number of Ro’s written daily.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Training and meetings with our staff.</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Doing a better walk around and getting signatures.</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800"/>
              </a:spcAft>
              <a:buFont typeface="+mj-lt"/>
              <a:buAutoNum type="arabicPeriod"/>
            </a:pP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Parts communication </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endParaRPr lang="en-US" dirty="0"/>
          </a:p>
        </p:txBody>
      </p:sp>
      <p:pic>
        <p:nvPicPr>
          <p:cNvPr id="5" name="Picture 4">
            <a:extLst>
              <a:ext uri="{FF2B5EF4-FFF2-40B4-BE49-F238E27FC236}">
                <a16:creationId xmlns:a16="http://schemas.microsoft.com/office/drawing/2014/main" id="{62471857-BA2F-C989-CCE5-092F10C5450A}"/>
              </a:ext>
            </a:extLst>
          </p:cNvPr>
          <p:cNvPicPr>
            <a:picLocks noChangeAspect="1"/>
          </p:cNvPicPr>
          <p:nvPr/>
        </p:nvPicPr>
        <p:blipFill>
          <a:blip r:embed="rId2"/>
          <a:stretch>
            <a:fillRect/>
          </a:stretch>
        </p:blipFill>
        <p:spPr>
          <a:xfrm>
            <a:off x="3095206" y="2380891"/>
            <a:ext cx="6001588" cy="3890660"/>
          </a:xfrm>
          <a:prstGeom prst="rect">
            <a:avLst/>
          </a:prstGeom>
        </p:spPr>
      </p:pic>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pic>
        <p:nvPicPr>
          <p:cNvPr id="5" name="Picture 4">
            <a:extLst>
              <a:ext uri="{FF2B5EF4-FFF2-40B4-BE49-F238E27FC236}">
                <a16:creationId xmlns:a16="http://schemas.microsoft.com/office/drawing/2014/main" id="{C234B0DC-7953-0013-0739-8AE7DDE14247}"/>
              </a:ext>
            </a:extLst>
          </p:cNvPr>
          <p:cNvPicPr>
            <a:picLocks noChangeAspect="1"/>
          </p:cNvPicPr>
          <p:nvPr/>
        </p:nvPicPr>
        <p:blipFill>
          <a:blip r:embed="rId2"/>
          <a:stretch>
            <a:fillRect/>
          </a:stretch>
        </p:blipFill>
        <p:spPr>
          <a:xfrm>
            <a:off x="3071390" y="2441275"/>
            <a:ext cx="6049219" cy="3976778"/>
          </a:xfrm>
          <a:prstGeom prst="rect">
            <a:avLst/>
          </a:prstGeom>
        </p:spPr>
      </p:pic>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36992703"/>
              </p:ext>
            </p:extLst>
          </p:nvPr>
        </p:nvGraphicFramePr>
        <p:xfrm>
          <a:off x="698740" y="1818624"/>
          <a:ext cx="9111086" cy="4595108"/>
        </p:xfrm>
        <a:graphic>
          <a:graphicData uri="http://schemas.openxmlformats.org/drawingml/2006/table">
            <a:tbl>
              <a:tblPr firstRow="1" bandRow="1">
                <a:tableStyleId>{5C22544A-7EE6-4342-B048-85BDC9FD1C3A}</a:tableStyleId>
              </a:tblPr>
              <a:tblGrid>
                <a:gridCol w="3022758">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Completing MPVI’s </a:t>
                      </a:r>
                    </a:p>
                  </a:txBody>
                  <a:tcPr/>
                </a:tc>
                <a:tc>
                  <a:txBody>
                    <a:bodyPr/>
                    <a:lstStyle/>
                    <a:p>
                      <a:r>
                        <a:rPr lang="en-US" dirty="0"/>
                        <a:t>Shop Forman</a:t>
                      </a:r>
                    </a:p>
                  </a:txBody>
                  <a:tcPr/>
                </a:tc>
                <a:tc>
                  <a:txBody>
                    <a:bodyPr/>
                    <a:lstStyle/>
                    <a:p>
                      <a:r>
                        <a:rPr lang="en-US" dirty="0"/>
                        <a:t>March 1</a:t>
                      </a:r>
                    </a:p>
                  </a:txBody>
                  <a:tcPr/>
                </a:tc>
                <a:extLst>
                  <a:ext uri="{0D108BD9-81ED-4DB2-BD59-A6C34878D82A}">
                    <a16:rowId xmlns:a16="http://schemas.microsoft.com/office/drawing/2014/main" val="2400365483"/>
                  </a:ext>
                </a:extLst>
              </a:tr>
              <a:tr h="565004">
                <a:tc>
                  <a:txBody>
                    <a:bodyPr/>
                    <a:lstStyle/>
                    <a:p>
                      <a:r>
                        <a:rPr lang="en-US" dirty="0"/>
                        <a:t>Discounting oil changes</a:t>
                      </a:r>
                    </a:p>
                  </a:txBody>
                  <a:tcPr/>
                </a:tc>
                <a:tc>
                  <a:txBody>
                    <a:bodyPr/>
                    <a:lstStyle/>
                    <a:p>
                      <a:r>
                        <a:rPr lang="en-US" dirty="0"/>
                        <a:t>Service Director</a:t>
                      </a:r>
                    </a:p>
                  </a:txBody>
                  <a:tcPr/>
                </a:tc>
                <a:tc>
                  <a:txBody>
                    <a:bodyPr/>
                    <a:lstStyle/>
                    <a:p>
                      <a:r>
                        <a:rPr lang="en-US" dirty="0"/>
                        <a:t>March 1</a:t>
                      </a:r>
                    </a:p>
                  </a:txBody>
                  <a:tcPr/>
                </a:tc>
                <a:extLst>
                  <a:ext uri="{0D108BD9-81ED-4DB2-BD59-A6C34878D82A}">
                    <a16:rowId xmlns:a16="http://schemas.microsoft.com/office/drawing/2014/main" val="107845787"/>
                  </a:ext>
                </a:extLst>
              </a:tr>
              <a:tr h="565004">
                <a:tc>
                  <a:txBody>
                    <a:bodyPr/>
                    <a:lstStyle/>
                    <a:p>
                      <a:r>
                        <a:rPr lang="en-US" dirty="0"/>
                        <a:t>Growing number of RO’s</a:t>
                      </a:r>
                    </a:p>
                  </a:txBody>
                  <a:tcPr/>
                </a:tc>
                <a:tc>
                  <a:txBody>
                    <a:bodyPr/>
                    <a:lstStyle/>
                    <a:p>
                      <a:r>
                        <a:rPr lang="en-US" dirty="0"/>
                        <a:t>Service Director</a:t>
                      </a:r>
                    </a:p>
                  </a:txBody>
                  <a:tcPr/>
                </a:tc>
                <a:tc>
                  <a:txBody>
                    <a:bodyPr/>
                    <a:lstStyle/>
                    <a:p>
                      <a:r>
                        <a:rPr lang="en-US" dirty="0"/>
                        <a:t>March 1</a:t>
                      </a:r>
                    </a:p>
                  </a:txBody>
                  <a:tcPr/>
                </a:tc>
                <a:extLst>
                  <a:ext uri="{0D108BD9-81ED-4DB2-BD59-A6C34878D82A}">
                    <a16:rowId xmlns:a16="http://schemas.microsoft.com/office/drawing/2014/main" val="1530126605"/>
                  </a:ext>
                </a:extLst>
              </a:tr>
              <a:tr h="565004">
                <a:tc>
                  <a:txBody>
                    <a:bodyPr/>
                    <a:lstStyle/>
                    <a:p>
                      <a:r>
                        <a:rPr lang="en-US" dirty="0"/>
                        <a:t>Training and Meetings</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1950345431"/>
                  </a:ext>
                </a:extLst>
              </a:tr>
              <a:tr h="565004">
                <a:tc>
                  <a:txBody>
                    <a:bodyPr/>
                    <a:lstStyle/>
                    <a:p>
                      <a:r>
                        <a:rPr lang="en-US" dirty="0"/>
                        <a:t>Walk around and Signing Ro</a:t>
                      </a:r>
                    </a:p>
                  </a:txBody>
                  <a:tcPr/>
                </a:tc>
                <a:tc>
                  <a:txBody>
                    <a:bodyPr/>
                    <a:lstStyle/>
                    <a:p>
                      <a:r>
                        <a:rPr lang="en-US" dirty="0"/>
                        <a:t>Service Director</a:t>
                      </a:r>
                    </a:p>
                  </a:txBody>
                  <a:tcPr/>
                </a:tc>
                <a:tc>
                  <a:txBody>
                    <a:bodyPr/>
                    <a:lstStyle/>
                    <a:p>
                      <a:r>
                        <a:rPr lang="en-US" dirty="0"/>
                        <a:t>March 1</a:t>
                      </a:r>
                    </a:p>
                  </a:txBody>
                  <a:tcPr/>
                </a:tc>
                <a:extLst>
                  <a:ext uri="{0D108BD9-81ED-4DB2-BD59-A6C34878D82A}">
                    <a16:rowId xmlns:a16="http://schemas.microsoft.com/office/drawing/2014/main" val="1960891333"/>
                  </a:ext>
                </a:extLst>
              </a:tr>
              <a:tr h="565004">
                <a:tc>
                  <a:txBody>
                    <a:bodyPr/>
                    <a:lstStyle/>
                    <a:p>
                      <a:r>
                        <a:rPr lang="en-US" dirty="0"/>
                        <a:t>Parts Communication </a:t>
                      </a:r>
                    </a:p>
                  </a:txBody>
                  <a:tcPr/>
                </a:tc>
                <a:tc>
                  <a:txBody>
                    <a:bodyPr/>
                    <a:lstStyle/>
                    <a:p>
                      <a:r>
                        <a:rPr lang="en-US" dirty="0"/>
                        <a:t>Service Director</a:t>
                      </a:r>
                    </a:p>
                  </a:txBody>
                  <a:tcPr/>
                </a:tc>
                <a:tc>
                  <a:txBody>
                    <a:bodyPr/>
                    <a:lstStyle/>
                    <a:p>
                      <a:r>
                        <a:rPr lang="en-US" dirty="0"/>
                        <a:t>April 1</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endParaRPr lang="en-US" dirty="0"/>
          </a:p>
        </p:txBody>
      </p:sp>
      <p:pic>
        <p:nvPicPr>
          <p:cNvPr id="5" name="Picture 4">
            <a:extLst>
              <a:ext uri="{FF2B5EF4-FFF2-40B4-BE49-F238E27FC236}">
                <a16:creationId xmlns:a16="http://schemas.microsoft.com/office/drawing/2014/main" id="{342548F6-A2F8-89FF-B89D-ADDB162BA65C}"/>
              </a:ext>
            </a:extLst>
          </p:cNvPr>
          <p:cNvPicPr>
            <a:picLocks noChangeAspect="1"/>
          </p:cNvPicPr>
          <p:nvPr/>
        </p:nvPicPr>
        <p:blipFill>
          <a:blip r:embed="rId2"/>
          <a:stretch>
            <a:fillRect/>
          </a:stretch>
        </p:blipFill>
        <p:spPr>
          <a:xfrm>
            <a:off x="2909443" y="2294626"/>
            <a:ext cx="6373114" cy="4054416"/>
          </a:xfrm>
          <a:prstGeom prst="rect">
            <a:avLst/>
          </a:prstGeom>
        </p:spPr>
      </p:pic>
      <p:pic>
        <p:nvPicPr>
          <p:cNvPr id="7" name="Picture 6">
            <a:extLst>
              <a:ext uri="{FF2B5EF4-FFF2-40B4-BE49-F238E27FC236}">
                <a16:creationId xmlns:a16="http://schemas.microsoft.com/office/drawing/2014/main" id="{7CAFF3ED-8305-79E0-7ACA-BF7EC15F376F}"/>
              </a:ext>
            </a:extLst>
          </p:cNvPr>
          <p:cNvPicPr>
            <a:picLocks noChangeAspect="1"/>
          </p:cNvPicPr>
          <p:nvPr/>
        </p:nvPicPr>
        <p:blipFill>
          <a:blip r:embed="rId3"/>
          <a:stretch>
            <a:fillRect/>
          </a:stretch>
        </p:blipFill>
        <p:spPr>
          <a:xfrm>
            <a:off x="2842758" y="2064436"/>
            <a:ext cx="6506483" cy="4183963"/>
          </a:xfrm>
          <a:prstGeom prst="rect">
            <a:avLst/>
          </a:prstGeom>
        </p:spPr>
      </p:pic>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using Epsilon for Service coupons.  We do oil change specials, winter service specials, and alignments etc.</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Starting January 2024, I want to move away from mailers and do all digital advertising.</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Have </a:t>
            </a:r>
            <a:r>
              <a:rPr lang="en-US" dirty="0">
                <a:solidFill>
                  <a:srgbClr val="221E1F"/>
                </a:solidFill>
                <a:latin typeface="Calibri" panose="020F0502020204030204" pitchFamily="34" charset="0"/>
              </a:rPr>
              <a:t>more weekly meeting with our team and monitor discounts being given by Advisors not approved with a coupon code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Mid year up the advertising dollars in Service to go further us of our area.</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To hold our retail rates, work with Dynatron on warranty labor increases.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As we buy more used cars make more gross in our internal department like it was before 2020.</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Buy more used cars and keep our warranty labor rate as high as we can.</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My goal is to do $200,000 in gross profit a month by summer of 2024.</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a:extLst>
              <a:ext uri="{FF2B5EF4-FFF2-40B4-BE49-F238E27FC236}">
                <a16:creationId xmlns:a16="http://schemas.microsoft.com/office/drawing/2014/main" id="{89937F6F-325E-DFB1-4BD1-D20C2B2A04E8}"/>
              </a:ext>
            </a:extLst>
          </p:cNvPr>
          <p:cNvPicPr>
            <a:picLocks noGrp="1" noChangeAspect="1"/>
          </p:cNvPicPr>
          <p:nvPr>
            <p:ph sz="quarter" idx="4"/>
          </p:nvPr>
        </p:nvPicPr>
        <p:blipFill>
          <a:blip r:embed="rId2"/>
          <a:stretch>
            <a:fillRect/>
          </a:stretch>
        </p:blipFill>
        <p:spPr>
          <a:xfrm>
            <a:off x="5200081" y="2005641"/>
            <a:ext cx="4186237" cy="223855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700 avg Ro’s written a month</a:t>
            </a:r>
          </a:p>
          <a:p>
            <a:r>
              <a:rPr lang="en-US" dirty="0">
                <a:solidFill>
                  <a:srgbClr val="221E1F"/>
                </a:solidFill>
                <a:latin typeface="Calibri" panose="020F0502020204030204" pitchFamily="34" charset="0"/>
              </a:rPr>
              <a:t>Watch expenses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To get </a:t>
            </a:r>
            <a:r>
              <a:rPr lang="en-US" dirty="0">
                <a:solidFill>
                  <a:srgbClr val="221E1F"/>
                </a:solidFill>
                <a:latin typeface="Calibri" panose="020F0502020204030204" pitchFamily="34" charset="0"/>
              </a:rPr>
              <a:t>back to 1000 Ro’s a month</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Do a proper walk around, and MPVI’s. monitor employee’s pay plan when we have a new hire.</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tretch>
            <a:fillRect/>
          </a:stretch>
        </p:blipFill>
        <p:spPr>
          <a:xfrm>
            <a:off x="5089525" y="2439501"/>
            <a:ext cx="4184650" cy="3323610"/>
          </a:xfrm>
        </p:spPr>
      </p:pic>
      <p:pic>
        <p:nvPicPr>
          <p:cNvPr id="5" name="Picture 4">
            <a:extLst>
              <a:ext uri="{FF2B5EF4-FFF2-40B4-BE49-F238E27FC236}">
                <a16:creationId xmlns:a16="http://schemas.microsoft.com/office/drawing/2014/main" id="{FE35B585-3503-18AB-4B13-410841154556}"/>
              </a:ext>
            </a:extLst>
          </p:cNvPr>
          <p:cNvPicPr>
            <a:picLocks noChangeAspect="1"/>
          </p:cNvPicPr>
          <p:nvPr/>
        </p:nvPicPr>
        <p:blipFill>
          <a:blip r:embed="rId3"/>
          <a:stretch>
            <a:fillRect/>
          </a:stretch>
        </p:blipFill>
        <p:spPr>
          <a:xfrm>
            <a:off x="5067005" y="2505106"/>
            <a:ext cx="4229690" cy="3258005"/>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doing ok but there is a lot of room for improvement.</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Up sale more work by giving Advisor the tech’s recommendations in the first 15 minutes of racking vehicle.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My goal is to get to at least 85% proficiency by summer 2024.</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Add bonuses to Advisors and Technicians for making this happen.</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pic>
        <p:nvPicPr>
          <p:cNvPr id="5" name="Picture 4">
            <a:extLst>
              <a:ext uri="{FF2B5EF4-FFF2-40B4-BE49-F238E27FC236}">
                <a16:creationId xmlns:a16="http://schemas.microsoft.com/office/drawing/2014/main" id="{1440C623-755A-49BB-65B5-7C7DCD784E2B}"/>
              </a:ext>
            </a:extLst>
          </p:cNvPr>
          <p:cNvPicPr>
            <a:picLocks noChangeAspect="1"/>
          </p:cNvPicPr>
          <p:nvPr/>
        </p:nvPicPr>
        <p:blipFill>
          <a:blip r:embed="rId3"/>
          <a:stretch>
            <a:fillRect/>
          </a:stretch>
        </p:blipFill>
        <p:spPr>
          <a:xfrm>
            <a:off x="4975668" y="1930400"/>
            <a:ext cx="4797494" cy="4604182"/>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Techs have </a:t>
            </a:r>
            <a:r>
              <a:rPr lang="en-US" dirty="0">
                <a:solidFill>
                  <a:srgbClr val="221E1F"/>
                </a:solidFill>
                <a:latin typeface="Calibri" panose="020F0502020204030204" pitchFamily="34" charset="0"/>
              </a:rPr>
              <a:t>two to three stalls each.</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Hire more technicians to fill extra stalls.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Hire ASE trained GM technicians and more oil changers.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have tried ads for employee’s on Indeed and other websites, but our best luck have been local young men and women in our town.  We train from within starting as a lube Technician.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pic>
        <p:nvPicPr>
          <p:cNvPr id="5" name="Picture 4">
            <a:extLst>
              <a:ext uri="{FF2B5EF4-FFF2-40B4-BE49-F238E27FC236}">
                <a16:creationId xmlns:a16="http://schemas.microsoft.com/office/drawing/2014/main" id="{4C96B460-AC7B-C459-D660-3CACE5706358}"/>
              </a:ext>
            </a:extLst>
          </p:cNvPr>
          <p:cNvPicPr>
            <a:picLocks noChangeAspect="1"/>
          </p:cNvPicPr>
          <p:nvPr/>
        </p:nvPicPr>
        <p:blipFill>
          <a:blip r:embed="rId3"/>
          <a:stretch>
            <a:fillRect/>
          </a:stretch>
        </p:blipFill>
        <p:spPr>
          <a:xfrm>
            <a:off x="5614986" y="2196304"/>
            <a:ext cx="3133726" cy="380999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We feel we need to add more Oil Changes to handle the demand in our express business. By doing MPVI’s and walk arounds we can have more multi line RO’s. We are also making sure if an oil changer sells a job, he is trained to handle it and can be paid off the job.</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tretch>
            <a:fillRect/>
          </a:stretch>
        </p:blipFill>
        <p:spPr>
          <a:xfrm>
            <a:off x="5089525" y="2402538"/>
            <a:ext cx="4184650" cy="3397537"/>
          </a:xfrm>
        </p:spPr>
      </p:pic>
      <p:pic>
        <p:nvPicPr>
          <p:cNvPr id="8" name="Picture 7">
            <a:extLst>
              <a:ext uri="{FF2B5EF4-FFF2-40B4-BE49-F238E27FC236}">
                <a16:creationId xmlns:a16="http://schemas.microsoft.com/office/drawing/2014/main" id="{141D916D-C675-C589-C89C-7F4F5F51DD45}"/>
              </a:ext>
            </a:extLst>
          </p:cNvPr>
          <p:cNvPicPr>
            <a:picLocks noChangeAspect="1"/>
          </p:cNvPicPr>
          <p:nvPr/>
        </p:nvPicPr>
        <p:blipFill>
          <a:blip r:embed="rId3"/>
          <a:stretch>
            <a:fillRect/>
          </a:stretch>
        </p:blipFill>
        <p:spPr>
          <a:xfrm>
            <a:off x="4900916" y="2402538"/>
            <a:ext cx="4672193" cy="4012966"/>
          </a:xfrm>
          <a:prstGeom prst="rect">
            <a:avLst/>
          </a:prstGeom>
        </p:spPr>
      </p:pic>
      <p:pic>
        <p:nvPicPr>
          <p:cNvPr id="10" name="Picture 9">
            <a:extLst>
              <a:ext uri="{FF2B5EF4-FFF2-40B4-BE49-F238E27FC236}">
                <a16:creationId xmlns:a16="http://schemas.microsoft.com/office/drawing/2014/main" id="{F011BDEA-9260-AB30-4A7E-DFBCBDB5890E}"/>
              </a:ext>
            </a:extLst>
          </p:cNvPr>
          <p:cNvPicPr>
            <a:picLocks noChangeAspect="1"/>
          </p:cNvPicPr>
          <p:nvPr/>
        </p:nvPicPr>
        <p:blipFill>
          <a:blip r:embed="rId4"/>
          <a:stretch>
            <a:fillRect/>
          </a:stretch>
        </p:blipFill>
        <p:spPr>
          <a:xfrm>
            <a:off x="4879813" y="2402538"/>
            <a:ext cx="4788560" cy="4041545"/>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p:txBody>
      </p:sp>
      <p:sp>
        <p:nvSpPr>
          <p:cNvPr id="5" name="TextBox 4">
            <a:extLst>
              <a:ext uri="{FF2B5EF4-FFF2-40B4-BE49-F238E27FC236}">
                <a16:creationId xmlns:a16="http://schemas.microsoft.com/office/drawing/2014/main" id="{8A452950-02EB-7B3A-DDC8-E1F75B32165D}"/>
              </a:ext>
            </a:extLst>
          </p:cNvPr>
          <p:cNvSpPr txBox="1"/>
          <p:nvPr/>
        </p:nvSpPr>
        <p:spPr>
          <a:xfrm>
            <a:off x="3051594" y="1586654"/>
            <a:ext cx="6103188" cy="3693319"/>
          </a:xfrm>
          <a:prstGeom prst="rect">
            <a:avLst/>
          </a:prstGeom>
          <a:noFill/>
        </p:spPr>
        <p:txBody>
          <a:bodyPr wrap="square">
            <a:spAutoFit/>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Excellent customer service from Advisors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Personable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Caring</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Teamwork</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Knowledge of Products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Work Ethic</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Great Employee’s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Fair Pay</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Caring Management</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Flexible family time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24 stalls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A/C in the shop</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Clean and safe work environment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
        <p:nvSpPr>
          <p:cNvPr id="5" name="TextBox 4">
            <a:extLst>
              <a:ext uri="{FF2B5EF4-FFF2-40B4-BE49-F238E27FC236}">
                <a16:creationId xmlns:a16="http://schemas.microsoft.com/office/drawing/2014/main" id="{A90EFC33-F130-BECA-80D7-7020750DC279}"/>
              </a:ext>
            </a:extLst>
          </p:cNvPr>
          <p:cNvSpPr txBox="1"/>
          <p:nvPr/>
        </p:nvSpPr>
        <p:spPr>
          <a:xfrm>
            <a:off x="3051594" y="1725153"/>
            <a:ext cx="6103188" cy="3416320"/>
          </a:xfrm>
          <a:prstGeom prst="rect">
            <a:avLst/>
          </a:prstGeom>
          <a:noFill/>
        </p:spPr>
        <p:txBody>
          <a:bodyPr wrap="square">
            <a:spAutoFit/>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could do a better job with advisor walk arounds.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Slowing down in the lane and getting customer signatures.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Talk more professional in the lane. </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We do not do a good job with completed MPVI’s with our master technicians.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Technicians using Text2Drive more for pictures and videos.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Using Text system to send estimates to parts.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 more GM training and ASE’s.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GM’s parts issues.</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Do a better job documenting repair order.</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Tech’s not storing us there on tickets and letting dispatch do it.</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749C95522DF554887FA3F3658D22B61" ma:contentTypeVersion="17" ma:contentTypeDescription="Create a new document." ma:contentTypeScope="" ma:versionID="a49ddb8dc826a83a6d3713c14c584573">
  <xsd:schema xmlns:xsd="http://www.w3.org/2001/XMLSchema" xmlns:xs="http://www.w3.org/2001/XMLSchema" xmlns:p="http://schemas.microsoft.com/office/2006/metadata/properties" xmlns:ns3="f31f760b-7da9-4921-b5c3-43c2878b6f03" xmlns:ns4="e540a82c-5b72-47ff-b69c-fb14c0cb42ad" targetNamespace="http://schemas.microsoft.com/office/2006/metadata/properties" ma:root="true" ma:fieldsID="f1c0e884db4e39c3cbe9fffec647a0a0" ns3:_="" ns4:_="">
    <xsd:import namespace="f31f760b-7da9-4921-b5c3-43c2878b6f03"/>
    <xsd:import namespace="e540a82c-5b72-47ff-b69c-fb14c0cb42ad"/>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AutoKeyPoints" minOccurs="0"/>
                <xsd:element ref="ns4:MediaServiceKeyPoints" minOccurs="0"/>
                <xsd:element ref="ns4:MediaServiceGenerationTime" minOccurs="0"/>
                <xsd:element ref="ns4:MediaServiceEventHashCode" minOccurs="0"/>
                <xsd:element ref="ns4:MediaLengthInSeconds" minOccurs="0"/>
                <xsd:element ref="ns4:_activity" minOccurs="0"/>
                <xsd:element ref="ns4:MediaServiceSearchProperties"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1f760b-7da9-4921-b5c3-43c2878b6f0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540a82c-5b72-47ff-b69c-fb14c0cb42a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MediaServiceAutoTags"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e540a82c-5b72-47ff-b69c-fb14c0cb42ad" xsi:nil="true"/>
  </documentManagement>
</p:properties>
</file>

<file path=customXml/itemProps1.xml><?xml version="1.0" encoding="utf-8"?>
<ds:datastoreItem xmlns:ds="http://schemas.openxmlformats.org/officeDocument/2006/customXml" ds:itemID="{342DBAB0-6EEB-44E6-8F67-8AF43E4950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31f760b-7da9-4921-b5c3-43c2878b6f03"/>
    <ds:schemaRef ds:uri="e540a82c-5b72-47ff-b69c-fb14c0cb42a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41F0E27-2257-4D8F-9395-AA43BE4BC3F4}">
  <ds:schemaRefs>
    <ds:schemaRef ds:uri="http://schemas.microsoft.com/sharepoint/v3/contenttype/forms"/>
  </ds:schemaRefs>
</ds:datastoreItem>
</file>

<file path=customXml/itemProps3.xml><?xml version="1.0" encoding="utf-8"?>
<ds:datastoreItem xmlns:ds="http://schemas.openxmlformats.org/officeDocument/2006/customXml" ds:itemID="{75DD2CCC-711C-4344-BF30-6B6AF3A5CCE7}">
  <ds:schemaRefs>
    <ds:schemaRef ds:uri="f31f760b-7da9-4921-b5c3-43c2878b6f03"/>
    <ds:schemaRef ds:uri="http://schemas.microsoft.com/office/2006/documentManagement/types"/>
    <ds:schemaRef ds:uri="http://purl.org/dc/elements/1.1/"/>
    <ds:schemaRef ds:uri="http://schemas.microsoft.com/office/2006/metadata/properties"/>
    <ds:schemaRef ds:uri="http://schemas.openxmlformats.org/package/2006/metadata/core-properties"/>
    <ds:schemaRef ds:uri="http://purl.org/dc/dcmitype/"/>
    <ds:schemaRef ds:uri="http://www.w3.org/XML/1998/namespace"/>
    <ds:schemaRef ds:uri="http://schemas.microsoft.com/office/infopath/2007/PartnerControls"/>
    <ds:schemaRef ds:uri="e540a82c-5b72-47ff-b69c-fb14c0cb42ad"/>
    <ds:schemaRef ds:uri="http://purl.org/dc/terms/"/>
  </ds:schemaRefs>
</ds:datastoreItem>
</file>

<file path=docProps/app.xml><?xml version="1.0" encoding="utf-8"?>
<Properties xmlns="http://schemas.openxmlformats.org/officeDocument/2006/extended-properties" xmlns:vt="http://schemas.openxmlformats.org/officeDocument/2006/docPropsVTypes">
  <Template>TM02900688[[fn=Facet]]</Template>
  <TotalTime>249</TotalTime>
  <Words>768</Words>
  <Application>Microsoft Office PowerPoint</Application>
  <PresentationFormat>Widescreen</PresentationFormat>
  <Paragraphs>119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John Jones III</cp:lastModifiedBy>
  <cp:revision>7</cp:revision>
  <dcterms:created xsi:type="dcterms:W3CDTF">2022-12-04T13:10:55Z</dcterms:created>
  <dcterms:modified xsi:type="dcterms:W3CDTF">2024-01-10T19:03:06Z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0x0101007749C95522DF554887FA3F3658D22B61</vt:lpwstr>
  </property>
</Properties>
</file>