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60" r:id="rId3"/>
    <p:sldId id="262" r:id="rId4"/>
    <p:sldId id="263" r:id="rId5"/>
    <p:sldId id="264" r:id="rId6"/>
    <p:sldId id="265" r:id="rId7"/>
    <p:sldId id="266" r:id="rId8"/>
    <p:sldId id="267" r:id="rId9"/>
    <p:sldId id="268" r:id="rId10"/>
    <p:sldId id="269" r:id="rId11"/>
    <p:sldId id="270" r:id="rId12"/>
    <p:sldId id="271" r:id="rId13"/>
    <p:sldId id="272" r:id="rId14"/>
    <p:sldId id="273" r:id="rId15"/>
    <p:sldId id="274" r:id="rId16"/>
    <p:sldId id="275"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3" d="100"/>
          <a:sy n="113" d="100"/>
        </p:scale>
        <p:origin x="456"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19C1EC9-D8B2-4CCA-BE3E-1C217E177D43}" type="datetimeFigureOut">
              <a:rPr lang="en-US" smtClean="0"/>
              <a:t>12/22/2023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FEB01C-868F-4FBE-9445-12AF0EDC7C43}"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238599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19C1EC9-D8B2-4CCA-BE3E-1C217E177D43}" type="datetimeFigureOut">
              <a:rPr lang="en-US" smtClean="0"/>
              <a:t>12/22/2023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FEB01C-868F-4FBE-9445-12AF0EDC7C43}" type="slidenum">
              <a:rPr lang="en-US" smtClean="0"/>
              <a:t>‹#›</a:t>
            </a:fld>
            <a:endParaRPr lang="en-US"/>
          </a:p>
        </p:txBody>
      </p:sp>
    </p:spTree>
    <p:extLst>
      <p:ext uri="{BB962C8B-B14F-4D97-AF65-F5344CB8AC3E}">
        <p14:creationId xmlns:p14="http://schemas.microsoft.com/office/powerpoint/2010/main" val="42473709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19C1EC9-D8B2-4CCA-BE3E-1C217E177D43}" type="datetimeFigureOut">
              <a:rPr lang="en-US" smtClean="0"/>
              <a:t>12/22/2023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FEB01C-868F-4FBE-9445-12AF0EDC7C43}" type="slidenum">
              <a:rPr lang="en-US" smtClean="0"/>
              <a:t>‹#›</a:t>
            </a:fld>
            <a:endParaRPr lang="en-US"/>
          </a:p>
        </p:txBody>
      </p:sp>
    </p:spTree>
    <p:extLst>
      <p:ext uri="{BB962C8B-B14F-4D97-AF65-F5344CB8AC3E}">
        <p14:creationId xmlns:p14="http://schemas.microsoft.com/office/powerpoint/2010/main" val="26315609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19C1EC9-D8B2-4CCA-BE3E-1C217E177D43}" type="datetimeFigureOut">
              <a:rPr lang="en-US" smtClean="0"/>
              <a:t>12/22/2023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FEB01C-868F-4FBE-9445-12AF0EDC7C43}" type="slidenum">
              <a:rPr lang="en-US" smtClean="0"/>
              <a:t>‹#›</a:t>
            </a:fld>
            <a:endParaRPr lang="en-US"/>
          </a:p>
        </p:txBody>
      </p:sp>
    </p:spTree>
    <p:extLst>
      <p:ext uri="{BB962C8B-B14F-4D97-AF65-F5344CB8AC3E}">
        <p14:creationId xmlns:p14="http://schemas.microsoft.com/office/powerpoint/2010/main" val="3459029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19C1EC9-D8B2-4CCA-BE3E-1C217E177D43}" type="datetimeFigureOut">
              <a:rPr lang="en-US" smtClean="0"/>
              <a:t>12/22/2023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FEB01C-868F-4FBE-9445-12AF0EDC7C43}"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72832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19C1EC9-D8B2-4CCA-BE3E-1C217E177D43}" type="datetimeFigureOut">
              <a:rPr lang="en-US" smtClean="0"/>
              <a:t>12/22/2023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FEB01C-868F-4FBE-9445-12AF0EDC7C43}" type="slidenum">
              <a:rPr lang="en-US" smtClean="0"/>
              <a:t>‹#›</a:t>
            </a:fld>
            <a:endParaRPr lang="en-US"/>
          </a:p>
        </p:txBody>
      </p:sp>
    </p:spTree>
    <p:extLst>
      <p:ext uri="{BB962C8B-B14F-4D97-AF65-F5344CB8AC3E}">
        <p14:creationId xmlns:p14="http://schemas.microsoft.com/office/powerpoint/2010/main" val="3338271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19C1EC9-D8B2-4CCA-BE3E-1C217E177D43}" type="datetimeFigureOut">
              <a:rPr lang="en-US" smtClean="0"/>
              <a:t>12/22/2023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7FEB01C-868F-4FBE-9445-12AF0EDC7C43}" type="slidenum">
              <a:rPr lang="en-US" smtClean="0"/>
              <a:t>‹#›</a:t>
            </a:fld>
            <a:endParaRPr lang="en-US"/>
          </a:p>
        </p:txBody>
      </p:sp>
    </p:spTree>
    <p:extLst>
      <p:ext uri="{BB962C8B-B14F-4D97-AF65-F5344CB8AC3E}">
        <p14:creationId xmlns:p14="http://schemas.microsoft.com/office/powerpoint/2010/main" val="9141980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19C1EC9-D8B2-4CCA-BE3E-1C217E177D43}" type="datetimeFigureOut">
              <a:rPr lang="en-US" smtClean="0"/>
              <a:t>12/22/2023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7FEB01C-868F-4FBE-9445-12AF0EDC7C43}" type="slidenum">
              <a:rPr lang="en-US" smtClean="0"/>
              <a:t>‹#›</a:t>
            </a:fld>
            <a:endParaRPr lang="en-US"/>
          </a:p>
        </p:txBody>
      </p:sp>
    </p:spTree>
    <p:extLst>
      <p:ext uri="{BB962C8B-B14F-4D97-AF65-F5344CB8AC3E}">
        <p14:creationId xmlns:p14="http://schemas.microsoft.com/office/powerpoint/2010/main" val="25406421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419C1EC9-D8B2-4CCA-BE3E-1C217E177D43}" type="datetimeFigureOut">
              <a:rPr lang="en-US" smtClean="0"/>
              <a:t>12/22/2023</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F7FEB01C-868F-4FBE-9445-12AF0EDC7C43}" type="slidenum">
              <a:rPr lang="en-US" smtClean="0"/>
              <a:t>‹#›</a:t>
            </a:fld>
            <a:endParaRPr lang="en-US"/>
          </a:p>
        </p:txBody>
      </p:sp>
    </p:spTree>
    <p:extLst>
      <p:ext uri="{BB962C8B-B14F-4D97-AF65-F5344CB8AC3E}">
        <p14:creationId xmlns:p14="http://schemas.microsoft.com/office/powerpoint/2010/main" val="4436452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419C1EC9-D8B2-4CCA-BE3E-1C217E177D43}" type="datetimeFigureOut">
              <a:rPr lang="en-US" smtClean="0"/>
              <a:t>12/22/2023</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F7FEB01C-868F-4FBE-9445-12AF0EDC7C43}" type="slidenum">
              <a:rPr lang="en-US" smtClean="0"/>
              <a:t>‹#›</a:t>
            </a:fld>
            <a:endParaRPr lang="en-US"/>
          </a:p>
        </p:txBody>
      </p:sp>
    </p:spTree>
    <p:extLst>
      <p:ext uri="{BB962C8B-B14F-4D97-AF65-F5344CB8AC3E}">
        <p14:creationId xmlns:p14="http://schemas.microsoft.com/office/powerpoint/2010/main" val="33124862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419C1EC9-D8B2-4CCA-BE3E-1C217E177D43}" type="datetimeFigureOut">
              <a:rPr lang="en-US" smtClean="0"/>
              <a:t>12/22/2023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FEB01C-868F-4FBE-9445-12AF0EDC7C43}" type="slidenum">
              <a:rPr lang="en-US" smtClean="0"/>
              <a:t>‹#›</a:t>
            </a:fld>
            <a:endParaRPr lang="en-US"/>
          </a:p>
        </p:txBody>
      </p:sp>
    </p:spTree>
    <p:extLst>
      <p:ext uri="{BB962C8B-B14F-4D97-AF65-F5344CB8AC3E}">
        <p14:creationId xmlns:p14="http://schemas.microsoft.com/office/powerpoint/2010/main" val="32059788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419C1EC9-D8B2-4CCA-BE3E-1C217E177D43}" type="datetimeFigureOut">
              <a:rPr lang="en-US" smtClean="0"/>
              <a:t>12/22/2023</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F7FEB01C-868F-4FBE-9445-12AF0EDC7C43}" type="slidenum">
              <a:rPr lang="en-US" smtClean="0"/>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8601622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EE812-9F01-4925-9719-60F25BACE9DD}"/>
              </a:ext>
            </a:extLst>
          </p:cNvPr>
          <p:cNvSpPr>
            <a:spLocks noGrp="1"/>
          </p:cNvSpPr>
          <p:nvPr>
            <p:ph type="ctrTitle"/>
          </p:nvPr>
        </p:nvSpPr>
        <p:spPr>
          <a:xfrm>
            <a:off x="809439" y="1302108"/>
            <a:ext cx="7896352" cy="3255264"/>
          </a:xfrm>
        </p:spPr>
        <p:txBody>
          <a:bodyPr/>
          <a:lstStyle/>
          <a:p>
            <a:r>
              <a:rPr lang="en-US" b="1" dirty="0"/>
              <a:t>NADA Service Homework</a:t>
            </a:r>
          </a:p>
        </p:txBody>
      </p:sp>
      <p:sp>
        <p:nvSpPr>
          <p:cNvPr id="3" name="Subtitle 2">
            <a:extLst>
              <a:ext uri="{FF2B5EF4-FFF2-40B4-BE49-F238E27FC236}">
                <a16:creationId xmlns:a16="http://schemas.microsoft.com/office/drawing/2014/main" id="{47702B7F-F664-40D7-BF8C-215F4DA311A0}"/>
              </a:ext>
            </a:extLst>
          </p:cNvPr>
          <p:cNvSpPr>
            <a:spLocks noGrp="1"/>
          </p:cNvSpPr>
          <p:nvPr>
            <p:ph type="subTitle" idx="1"/>
          </p:nvPr>
        </p:nvSpPr>
        <p:spPr>
          <a:xfrm>
            <a:off x="809439" y="4641492"/>
            <a:ext cx="7315200" cy="914400"/>
          </a:xfrm>
        </p:spPr>
        <p:txBody>
          <a:bodyPr>
            <a:normAutofit lnSpcReduction="10000"/>
          </a:bodyPr>
          <a:lstStyle/>
          <a:p>
            <a:r>
              <a:rPr lang="en-US" dirty="0"/>
              <a:t>Jason Bickett</a:t>
            </a:r>
          </a:p>
          <a:p>
            <a:r>
              <a:rPr lang="en-US" dirty="0"/>
              <a:t>Class N432</a:t>
            </a:r>
          </a:p>
        </p:txBody>
      </p:sp>
      <p:pic>
        <p:nvPicPr>
          <p:cNvPr id="1026" name="Picture 2" descr="National Automobile Dealers Association - Wikipedia">
            <a:extLst>
              <a:ext uri="{FF2B5EF4-FFF2-40B4-BE49-F238E27FC236}">
                <a16:creationId xmlns:a16="http://schemas.microsoft.com/office/drawing/2014/main" id="{0FAC9AE3-198D-49EF-87B3-C3A16D2151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75662" y="2498725"/>
            <a:ext cx="2916338" cy="1860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97703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4A0BA-55EB-40B5-99AF-74B10A6F2670}"/>
              </a:ext>
            </a:extLst>
          </p:cNvPr>
          <p:cNvSpPr>
            <a:spLocks noGrp="1"/>
          </p:cNvSpPr>
          <p:nvPr>
            <p:ph type="title"/>
          </p:nvPr>
        </p:nvSpPr>
        <p:spPr/>
        <p:txBody>
          <a:bodyPr/>
          <a:lstStyle/>
          <a:p>
            <a:r>
              <a:rPr lang="en-US" b="1" dirty="0"/>
              <a:t>SWOT Analysis - Opportunities</a:t>
            </a:r>
          </a:p>
        </p:txBody>
      </p:sp>
      <p:sp>
        <p:nvSpPr>
          <p:cNvPr id="3" name="Content Placeholder 2">
            <a:extLst>
              <a:ext uri="{FF2B5EF4-FFF2-40B4-BE49-F238E27FC236}">
                <a16:creationId xmlns:a16="http://schemas.microsoft.com/office/drawing/2014/main" id="{5B66DF7E-FC0B-4827-87FA-477B6BF17673}"/>
              </a:ext>
            </a:extLst>
          </p:cNvPr>
          <p:cNvSpPr>
            <a:spLocks noGrp="1"/>
          </p:cNvSpPr>
          <p:nvPr>
            <p:ph idx="1"/>
          </p:nvPr>
        </p:nvSpPr>
        <p:spPr/>
        <p:txBody>
          <a:bodyPr/>
          <a:lstStyle/>
          <a:p>
            <a:pPr>
              <a:buFont typeface="Arial" panose="020B0604020202020204" pitchFamily="34" charset="0"/>
              <a:buChar char="•"/>
            </a:pPr>
            <a:r>
              <a:rPr lang="en-US" dirty="0"/>
              <a:t>MPI video utilization</a:t>
            </a:r>
          </a:p>
          <a:p>
            <a:pPr>
              <a:buFont typeface="Arial" panose="020B0604020202020204" pitchFamily="34" charset="0"/>
              <a:buChar char="•"/>
            </a:pPr>
            <a:r>
              <a:rPr lang="en-US" dirty="0"/>
              <a:t>Offering more seasonal service packages</a:t>
            </a:r>
          </a:p>
          <a:p>
            <a:pPr>
              <a:buFont typeface="Arial" panose="020B0604020202020204" pitchFamily="34" charset="0"/>
              <a:buChar char="•"/>
            </a:pPr>
            <a:r>
              <a:rPr lang="en-US" dirty="0"/>
              <a:t>Weekday oil change special promotions</a:t>
            </a:r>
          </a:p>
          <a:p>
            <a:pPr>
              <a:buFont typeface="Arial" panose="020B0604020202020204" pitchFamily="34" charset="0"/>
              <a:buChar char="•"/>
            </a:pPr>
            <a:r>
              <a:rPr lang="en-US" dirty="0"/>
              <a:t>Grow apprentices into more experienced technicians</a:t>
            </a:r>
          </a:p>
          <a:p>
            <a:pPr>
              <a:buFont typeface="Arial" panose="020B0604020202020204" pitchFamily="34" charset="0"/>
              <a:buChar char="•"/>
            </a:pPr>
            <a:r>
              <a:rPr lang="en-US" dirty="0"/>
              <a:t>Weekend hours once we have enough work to fill weekends</a:t>
            </a:r>
          </a:p>
          <a:p>
            <a:pPr>
              <a:buFont typeface="Arial" panose="020B0604020202020204" pitchFamily="34" charset="0"/>
              <a:buChar char="•"/>
            </a:pPr>
            <a:r>
              <a:rPr lang="en-US" dirty="0"/>
              <a:t>Start servicing all makes and models</a:t>
            </a:r>
          </a:p>
          <a:p>
            <a:pPr>
              <a:buFont typeface="Arial" panose="020B0604020202020204" pitchFamily="34" charset="0"/>
              <a:buChar char="•"/>
            </a:pPr>
            <a:r>
              <a:rPr lang="en-US" dirty="0"/>
              <a:t>More customer pay details</a:t>
            </a:r>
          </a:p>
          <a:p>
            <a:pPr>
              <a:buFont typeface="Arial" panose="020B0604020202020204" pitchFamily="34" charset="0"/>
              <a:buChar char="•"/>
            </a:pPr>
            <a:r>
              <a:rPr lang="en-US" dirty="0"/>
              <a:t>We have a technician in-house that enjoys creating &amp; editing videos. Let’s use him!</a:t>
            </a:r>
          </a:p>
          <a:p>
            <a:pPr>
              <a:buFont typeface="Arial" panose="020B0604020202020204" pitchFamily="34" charset="0"/>
              <a:buChar char="•"/>
            </a:pPr>
            <a:endParaRPr lang="en-US" dirty="0"/>
          </a:p>
          <a:p>
            <a:pPr>
              <a:buFont typeface="Arial" panose="020B0604020202020204" pitchFamily="34" charset="0"/>
              <a:buChar char="•"/>
            </a:pPr>
            <a:endParaRPr lang="en-US" dirty="0"/>
          </a:p>
        </p:txBody>
      </p:sp>
      <p:pic>
        <p:nvPicPr>
          <p:cNvPr id="8194" name="Picture 2" descr="Create Opportunities, Don't Wait for Them to Appear">
            <a:extLst>
              <a:ext uri="{FF2B5EF4-FFF2-40B4-BE49-F238E27FC236}">
                <a16:creationId xmlns:a16="http://schemas.microsoft.com/office/drawing/2014/main" id="{FEB73DDE-1422-482F-ADC8-E60B9AE55E8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28405" y="178229"/>
            <a:ext cx="2327275" cy="14584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94601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4A0BA-55EB-40B5-99AF-74B10A6F2670}"/>
              </a:ext>
            </a:extLst>
          </p:cNvPr>
          <p:cNvSpPr>
            <a:spLocks noGrp="1"/>
          </p:cNvSpPr>
          <p:nvPr>
            <p:ph type="title"/>
          </p:nvPr>
        </p:nvSpPr>
        <p:spPr/>
        <p:txBody>
          <a:bodyPr/>
          <a:lstStyle/>
          <a:p>
            <a:r>
              <a:rPr lang="en-US" b="1" dirty="0"/>
              <a:t>SWOT Analysis - Threats</a:t>
            </a:r>
          </a:p>
        </p:txBody>
      </p:sp>
      <p:sp>
        <p:nvSpPr>
          <p:cNvPr id="3" name="Content Placeholder 2">
            <a:extLst>
              <a:ext uri="{FF2B5EF4-FFF2-40B4-BE49-F238E27FC236}">
                <a16:creationId xmlns:a16="http://schemas.microsoft.com/office/drawing/2014/main" id="{5B66DF7E-FC0B-4827-87FA-477B6BF17673}"/>
              </a:ext>
            </a:extLst>
          </p:cNvPr>
          <p:cNvSpPr>
            <a:spLocks noGrp="1"/>
          </p:cNvSpPr>
          <p:nvPr>
            <p:ph idx="1"/>
          </p:nvPr>
        </p:nvSpPr>
        <p:spPr/>
        <p:txBody>
          <a:bodyPr/>
          <a:lstStyle/>
          <a:p>
            <a:pPr>
              <a:buFont typeface="Arial" panose="020B0604020202020204" pitchFamily="34" charset="0"/>
              <a:buChar char="•"/>
            </a:pPr>
            <a:r>
              <a:rPr lang="en-US" dirty="0"/>
              <a:t>Lack of used car sales resulting in lack of internal maintenance/repairs</a:t>
            </a:r>
          </a:p>
          <a:p>
            <a:pPr>
              <a:buFont typeface="Arial" panose="020B0604020202020204" pitchFamily="34" charset="0"/>
              <a:buChar char="•"/>
            </a:pPr>
            <a:r>
              <a:rPr lang="en-US" dirty="0"/>
              <a:t>Negative net profit last month (1</a:t>
            </a:r>
            <a:r>
              <a:rPr lang="en-US" baseline="30000" dirty="0"/>
              <a:t>st</a:t>
            </a:r>
            <a:r>
              <a:rPr lang="en-US" dirty="0"/>
              <a:t> time this year this has happened)</a:t>
            </a:r>
          </a:p>
          <a:p>
            <a:pPr>
              <a:buFont typeface="Arial" panose="020B0604020202020204" pitchFamily="34" charset="0"/>
              <a:buChar char="•"/>
            </a:pPr>
            <a:r>
              <a:rPr lang="en-US" dirty="0"/>
              <a:t>EV’s not needing as much service</a:t>
            </a:r>
          </a:p>
          <a:p>
            <a:pPr>
              <a:buFont typeface="Arial" panose="020B0604020202020204" pitchFamily="34" charset="0"/>
              <a:buChar char="•"/>
            </a:pPr>
            <a:r>
              <a:rPr lang="en-US" dirty="0"/>
              <a:t>Low vehicle sales over past few years has resulted in low market share which means less CP and Warranty service work coming in</a:t>
            </a:r>
          </a:p>
          <a:p>
            <a:pPr>
              <a:buFont typeface="Arial" panose="020B0604020202020204" pitchFamily="34" charset="0"/>
              <a:buChar char="•"/>
            </a:pPr>
            <a:r>
              <a:rPr lang="en-US" dirty="0"/>
              <a:t>Inexperienced techs and advisors may cause customers to take vehicles elsewhere</a:t>
            </a:r>
          </a:p>
          <a:p>
            <a:pPr>
              <a:buFont typeface="Arial" panose="020B0604020202020204" pitchFamily="34" charset="0"/>
              <a:buChar char="•"/>
            </a:pPr>
            <a:r>
              <a:rPr lang="en-US" dirty="0"/>
              <a:t>Expenses are too high!</a:t>
            </a:r>
          </a:p>
        </p:txBody>
      </p:sp>
      <p:pic>
        <p:nvPicPr>
          <p:cNvPr id="11266" name="Picture 2" descr="existential threat Meaning | Pop Culture by Dictionary.com">
            <a:extLst>
              <a:ext uri="{FF2B5EF4-FFF2-40B4-BE49-F238E27FC236}">
                <a16:creationId xmlns:a16="http://schemas.microsoft.com/office/drawing/2014/main" id="{39C65661-B666-45E7-A3B5-97995C62579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83168" y="178229"/>
            <a:ext cx="2072512" cy="14507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31626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4A0BA-55EB-40B5-99AF-74B10A6F2670}"/>
              </a:ext>
            </a:extLst>
          </p:cNvPr>
          <p:cNvSpPr>
            <a:spLocks noGrp="1"/>
          </p:cNvSpPr>
          <p:nvPr>
            <p:ph type="title"/>
          </p:nvPr>
        </p:nvSpPr>
        <p:spPr/>
        <p:txBody>
          <a:bodyPr/>
          <a:lstStyle/>
          <a:p>
            <a:r>
              <a:rPr lang="en-US" b="1" dirty="0"/>
              <a:t>SWOT Analysis</a:t>
            </a:r>
          </a:p>
        </p:txBody>
      </p:sp>
      <p:sp>
        <p:nvSpPr>
          <p:cNvPr id="3" name="Content Placeholder 2">
            <a:extLst>
              <a:ext uri="{FF2B5EF4-FFF2-40B4-BE49-F238E27FC236}">
                <a16:creationId xmlns:a16="http://schemas.microsoft.com/office/drawing/2014/main" id="{5B66DF7E-FC0B-4827-87FA-477B6BF17673}"/>
              </a:ext>
            </a:extLst>
          </p:cNvPr>
          <p:cNvSpPr>
            <a:spLocks noGrp="1"/>
          </p:cNvSpPr>
          <p:nvPr>
            <p:ph idx="1"/>
          </p:nvPr>
        </p:nvSpPr>
        <p:spPr/>
        <p:txBody>
          <a:bodyPr/>
          <a:lstStyle/>
          <a:p>
            <a:pPr marL="0" indent="0">
              <a:buNone/>
            </a:pPr>
            <a:r>
              <a:rPr lang="en-US" b="1" u="sng" dirty="0"/>
              <a:t>Objectives</a:t>
            </a:r>
          </a:p>
          <a:p>
            <a:pPr>
              <a:buFont typeface="Arial" panose="020B0604020202020204" pitchFamily="34" charset="0"/>
              <a:buChar char="•"/>
            </a:pPr>
            <a:r>
              <a:rPr lang="en-US" dirty="0"/>
              <a:t>Increase proficiency</a:t>
            </a:r>
          </a:p>
          <a:p>
            <a:pPr>
              <a:buFont typeface="Arial" panose="020B0604020202020204" pitchFamily="34" charset="0"/>
              <a:buChar char="•"/>
            </a:pPr>
            <a:r>
              <a:rPr lang="en-US" dirty="0"/>
              <a:t>Improve communication</a:t>
            </a:r>
          </a:p>
          <a:p>
            <a:pPr>
              <a:buFont typeface="Arial" panose="020B0604020202020204" pitchFamily="34" charset="0"/>
              <a:buChar char="•"/>
            </a:pPr>
            <a:r>
              <a:rPr lang="en-US" dirty="0"/>
              <a:t>Increase knowledge of younger technicians and advisors</a:t>
            </a:r>
          </a:p>
          <a:p>
            <a:pPr>
              <a:buFont typeface="Arial" panose="020B0604020202020204" pitchFamily="34" charset="0"/>
              <a:buChar char="•"/>
            </a:pPr>
            <a:r>
              <a:rPr lang="en-US" dirty="0"/>
              <a:t>Decrease one-item RO’s</a:t>
            </a:r>
          </a:p>
          <a:p>
            <a:pPr>
              <a:buFont typeface="Arial" panose="020B0604020202020204" pitchFamily="34" charset="0"/>
              <a:buChar char="•"/>
            </a:pPr>
            <a:r>
              <a:rPr lang="en-US" dirty="0"/>
              <a:t>Improve MPI’s</a:t>
            </a:r>
          </a:p>
          <a:p>
            <a:pPr>
              <a:buFont typeface="Arial" panose="020B0604020202020204" pitchFamily="34" charset="0"/>
              <a:buChar char="•"/>
            </a:pPr>
            <a:r>
              <a:rPr lang="en-US" dirty="0"/>
              <a:t>Decrease expenses</a:t>
            </a:r>
          </a:p>
          <a:p>
            <a:pPr>
              <a:buFont typeface="Arial" panose="020B0604020202020204" pitchFamily="34" charset="0"/>
              <a:buChar char="•"/>
            </a:pPr>
            <a:r>
              <a:rPr lang="en-US" dirty="0"/>
              <a:t>Better walkarounds</a:t>
            </a:r>
          </a:p>
          <a:p>
            <a:pPr>
              <a:buFont typeface="Arial" panose="020B0604020202020204" pitchFamily="34" charset="0"/>
              <a:buChar char="•"/>
            </a:pPr>
            <a:endParaRPr lang="en-US" dirty="0"/>
          </a:p>
        </p:txBody>
      </p:sp>
      <p:pic>
        <p:nvPicPr>
          <p:cNvPr id="12290" name="Picture 2" descr="Online Training with a Purpose: The Magic of Learning Objectives">
            <a:extLst>
              <a:ext uri="{FF2B5EF4-FFF2-40B4-BE49-F238E27FC236}">
                <a16:creationId xmlns:a16="http://schemas.microsoft.com/office/drawing/2014/main" id="{C4448540-F8D5-450F-9F2D-BF41C1C581E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82239" y="286603"/>
            <a:ext cx="2212481" cy="12472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90133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4A0BA-55EB-40B5-99AF-74B10A6F2670}"/>
              </a:ext>
            </a:extLst>
          </p:cNvPr>
          <p:cNvSpPr>
            <a:spLocks noGrp="1"/>
          </p:cNvSpPr>
          <p:nvPr>
            <p:ph type="title"/>
          </p:nvPr>
        </p:nvSpPr>
        <p:spPr/>
        <p:txBody>
          <a:bodyPr/>
          <a:lstStyle/>
          <a:p>
            <a:r>
              <a:rPr lang="en-US" b="1" dirty="0"/>
              <a:t>SWOT Analysis - Strategies</a:t>
            </a:r>
          </a:p>
        </p:txBody>
      </p:sp>
      <p:sp>
        <p:nvSpPr>
          <p:cNvPr id="3" name="Content Placeholder 2">
            <a:extLst>
              <a:ext uri="{FF2B5EF4-FFF2-40B4-BE49-F238E27FC236}">
                <a16:creationId xmlns:a16="http://schemas.microsoft.com/office/drawing/2014/main" id="{5B66DF7E-FC0B-4827-87FA-477B6BF17673}"/>
              </a:ext>
            </a:extLst>
          </p:cNvPr>
          <p:cNvSpPr>
            <a:spLocks noGrp="1"/>
          </p:cNvSpPr>
          <p:nvPr>
            <p:ph idx="1"/>
          </p:nvPr>
        </p:nvSpPr>
        <p:spPr/>
        <p:txBody>
          <a:bodyPr/>
          <a:lstStyle/>
          <a:p>
            <a:pPr>
              <a:buFont typeface="Arial" panose="020B0604020202020204" pitchFamily="34" charset="0"/>
              <a:buChar char="•"/>
            </a:pPr>
            <a:r>
              <a:rPr lang="en-US" dirty="0"/>
              <a:t>I have put our shop foreman on a pay plan that is based off proficiency</a:t>
            </a:r>
          </a:p>
          <a:p>
            <a:pPr>
              <a:buFont typeface="Arial" panose="020B0604020202020204" pitchFamily="34" charset="0"/>
              <a:buChar char="•"/>
            </a:pPr>
            <a:r>
              <a:rPr lang="en-US" dirty="0"/>
              <a:t>Track and monitor proficiency on a daily basis</a:t>
            </a:r>
          </a:p>
          <a:p>
            <a:pPr>
              <a:buFont typeface="Arial" panose="020B0604020202020204" pitchFamily="34" charset="0"/>
              <a:buChar char="•"/>
            </a:pPr>
            <a:r>
              <a:rPr lang="en-US" dirty="0"/>
              <a:t>Implement video MPI’s</a:t>
            </a:r>
          </a:p>
          <a:p>
            <a:pPr>
              <a:buFont typeface="Arial" panose="020B0604020202020204" pitchFamily="34" charset="0"/>
              <a:buChar char="•"/>
            </a:pPr>
            <a:r>
              <a:rPr lang="en-US" dirty="0"/>
              <a:t>Offer more training to younger technicians and advisors</a:t>
            </a:r>
          </a:p>
          <a:p>
            <a:pPr>
              <a:buFont typeface="Arial" panose="020B0604020202020204" pitchFamily="34" charset="0"/>
              <a:buChar char="•"/>
            </a:pPr>
            <a:r>
              <a:rPr lang="en-US" dirty="0"/>
              <a:t>Start reviewing expenses immediately to see what we can cut to get in line with guide</a:t>
            </a:r>
          </a:p>
        </p:txBody>
      </p:sp>
      <p:pic>
        <p:nvPicPr>
          <p:cNvPr id="13314" name="Picture 2" descr="9 simple and effective strategies to sell more - efficy">
            <a:extLst>
              <a:ext uri="{FF2B5EF4-FFF2-40B4-BE49-F238E27FC236}">
                <a16:creationId xmlns:a16="http://schemas.microsoft.com/office/drawing/2014/main" id="{BB717220-07BA-4149-84AA-D2274F5DA7C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86552" y="178229"/>
            <a:ext cx="3169128" cy="14507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60001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4A0BA-55EB-40B5-99AF-74B10A6F2670}"/>
              </a:ext>
            </a:extLst>
          </p:cNvPr>
          <p:cNvSpPr>
            <a:spLocks noGrp="1"/>
          </p:cNvSpPr>
          <p:nvPr>
            <p:ph type="title"/>
          </p:nvPr>
        </p:nvSpPr>
        <p:spPr/>
        <p:txBody>
          <a:bodyPr/>
          <a:lstStyle/>
          <a:p>
            <a:r>
              <a:rPr lang="en-US" b="1" dirty="0"/>
              <a:t>SWOT Analysis - Tactics</a:t>
            </a:r>
          </a:p>
        </p:txBody>
      </p:sp>
      <p:sp>
        <p:nvSpPr>
          <p:cNvPr id="3" name="Content Placeholder 2">
            <a:extLst>
              <a:ext uri="{FF2B5EF4-FFF2-40B4-BE49-F238E27FC236}">
                <a16:creationId xmlns:a16="http://schemas.microsoft.com/office/drawing/2014/main" id="{5B66DF7E-FC0B-4827-87FA-477B6BF17673}"/>
              </a:ext>
            </a:extLst>
          </p:cNvPr>
          <p:cNvSpPr>
            <a:spLocks noGrp="1"/>
          </p:cNvSpPr>
          <p:nvPr>
            <p:ph idx="1"/>
          </p:nvPr>
        </p:nvSpPr>
        <p:spPr/>
        <p:txBody>
          <a:bodyPr>
            <a:normAutofit fontScale="92500" lnSpcReduction="20000"/>
          </a:bodyPr>
          <a:lstStyle/>
          <a:p>
            <a:pPr>
              <a:buFont typeface="Arial" panose="020B0604020202020204" pitchFamily="34" charset="0"/>
              <a:buChar char="•"/>
            </a:pPr>
            <a:r>
              <a:rPr lang="en-US" dirty="0"/>
              <a:t>Start doing more marketing for details, servicing all makes &amp; models, seasonal service packages, and weekday oil change specials</a:t>
            </a:r>
          </a:p>
          <a:p>
            <a:pPr>
              <a:buFont typeface="Arial" panose="020B0604020202020204" pitchFamily="34" charset="0"/>
              <a:buChar char="•"/>
            </a:pPr>
            <a:r>
              <a:rPr lang="en-US" dirty="0"/>
              <a:t>Cut expenses</a:t>
            </a:r>
          </a:p>
          <a:p>
            <a:pPr>
              <a:buFont typeface="Arial" panose="020B0604020202020204" pitchFamily="34" charset="0"/>
              <a:buChar char="•"/>
            </a:pPr>
            <a:r>
              <a:rPr lang="en-US" dirty="0"/>
              <a:t>Use noise diagnostic worksheets</a:t>
            </a:r>
          </a:p>
          <a:p>
            <a:pPr>
              <a:buFont typeface="Arial" panose="020B0604020202020204" pitchFamily="34" charset="0"/>
              <a:buChar char="•"/>
            </a:pPr>
            <a:r>
              <a:rPr lang="en-US" dirty="0"/>
              <a:t>Put value of MPI and car wash on applicable lines of repair order</a:t>
            </a:r>
          </a:p>
          <a:p>
            <a:pPr>
              <a:buFont typeface="Arial" panose="020B0604020202020204" pitchFamily="34" charset="0"/>
              <a:buChar char="•"/>
            </a:pPr>
            <a:r>
              <a:rPr lang="en-US" dirty="0"/>
              <a:t>Update service confirmation emails so they are more eye-pleasing</a:t>
            </a:r>
          </a:p>
          <a:p>
            <a:pPr>
              <a:buFont typeface="Arial" panose="020B0604020202020204" pitchFamily="34" charset="0"/>
              <a:buChar char="•"/>
            </a:pPr>
            <a:r>
              <a:rPr lang="en-US" dirty="0"/>
              <a:t>Have advisors start asking customer “Do you have any other vehicles at home we can service?”</a:t>
            </a:r>
          </a:p>
          <a:p>
            <a:pPr>
              <a:buFont typeface="Arial" panose="020B0604020202020204" pitchFamily="34" charset="0"/>
              <a:buChar char="•"/>
            </a:pPr>
            <a:r>
              <a:rPr lang="en-US" dirty="0"/>
              <a:t>Give sales people business cards that say “free oil change” they can hand out to attract new customers</a:t>
            </a:r>
          </a:p>
          <a:p>
            <a:pPr>
              <a:buFont typeface="Arial" panose="020B0604020202020204" pitchFamily="34" charset="0"/>
              <a:buChar char="•"/>
            </a:pPr>
            <a:r>
              <a:rPr lang="en-US" dirty="0"/>
              <a:t>Start doing comeback analysis and monthly comeback report</a:t>
            </a:r>
          </a:p>
          <a:p>
            <a:pPr>
              <a:buFont typeface="Arial" panose="020B0604020202020204" pitchFamily="34" charset="0"/>
              <a:buChar char="•"/>
            </a:pPr>
            <a:r>
              <a:rPr lang="en-US" dirty="0"/>
              <a:t>Enforce walk-arounds and video MPI’s</a:t>
            </a:r>
          </a:p>
        </p:txBody>
      </p:sp>
      <p:pic>
        <p:nvPicPr>
          <p:cNvPr id="14338" name="Picture 2" descr="Playbook X O Images – Browse 35 Stock Photos, Vectors, and Video | Adobe  Stock">
            <a:extLst>
              <a:ext uri="{FF2B5EF4-FFF2-40B4-BE49-F238E27FC236}">
                <a16:creationId xmlns:a16="http://schemas.microsoft.com/office/drawing/2014/main" id="{83BA7106-8D0A-4366-A135-6FA0EFAECBB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06179" y="178229"/>
            <a:ext cx="2349501" cy="14097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14996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4A0BA-55EB-40B5-99AF-74B10A6F2670}"/>
              </a:ext>
            </a:extLst>
          </p:cNvPr>
          <p:cNvSpPr>
            <a:spLocks noGrp="1"/>
          </p:cNvSpPr>
          <p:nvPr>
            <p:ph type="title"/>
          </p:nvPr>
        </p:nvSpPr>
        <p:spPr/>
        <p:txBody>
          <a:bodyPr/>
          <a:lstStyle/>
          <a:p>
            <a:r>
              <a:rPr lang="en-US" b="1" dirty="0"/>
              <a:t>SWOT Analysis – Action Plan</a:t>
            </a:r>
          </a:p>
        </p:txBody>
      </p:sp>
      <p:graphicFrame>
        <p:nvGraphicFramePr>
          <p:cNvPr id="4" name="Table 3">
            <a:extLst>
              <a:ext uri="{FF2B5EF4-FFF2-40B4-BE49-F238E27FC236}">
                <a16:creationId xmlns:a16="http://schemas.microsoft.com/office/drawing/2014/main" id="{B1DD1913-06B0-4FF6-AEE9-29C731A529D2}"/>
              </a:ext>
            </a:extLst>
          </p:cNvPr>
          <p:cNvGraphicFramePr>
            <a:graphicFrameLocks noGrp="1"/>
          </p:cNvGraphicFramePr>
          <p:nvPr>
            <p:extLst>
              <p:ext uri="{D42A27DB-BD31-4B8C-83A1-F6EECF244321}">
                <p14:modId xmlns:p14="http://schemas.microsoft.com/office/powerpoint/2010/main" val="4138202723"/>
              </p:ext>
            </p:extLst>
          </p:nvPr>
        </p:nvGraphicFramePr>
        <p:xfrm>
          <a:off x="118532" y="1889760"/>
          <a:ext cx="11954935" cy="4246880"/>
        </p:xfrm>
        <a:graphic>
          <a:graphicData uri="http://schemas.openxmlformats.org/drawingml/2006/table">
            <a:tbl>
              <a:tblPr firstRow="1" bandRow="1">
                <a:tableStyleId>{5C22544A-7EE6-4342-B048-85BDC9FD1C3A}</a:tableStyleId>
              </a:tblPr>
              <a:tblGrid>
                <a:gridCol w="5376333">
                  <a:extLst>
                    <a:ext uri="{9D8B030D-6E8A-4147-A177-3AD203B41FA5}">
                      <a16:colId xmlns:a16="http://schemas.microsoft.com/office/drawing/2014/main" val="1310740379"/>
                    </a:ext>
                  </a:extLst>
                </a:gridCol>
                <a:gridCol w="3640667">
                  <a:extLst>
                    <a:ext uri="{9D8B030D-6E8A-4147-A177-3AD203B41FA5}">
                      <a16:colId xmlns:a16="http://schemas.microsoft.com/office/drawing/2014/main" val="452789945"/>
                    </a:ext>
                  </a:extLst>
                </a:gridCol>
                <a:gridCol w="2937935">
                  <a:extLst>
                    <a:ext uri="{9D8B030D-6E8A-4147-A177-3AD203B41FA5}">
                      <a16:colId xmlns:a16="http://schemas.microsoft.com/office/drawing/2014/main" val="1094925771"/>
                    </a:ext>
                  </a:extLst>
                </a:gridCol>
              </a:tblGrid>
              <a:tr h="370840">
                <a:tc>
                  <a:txBody>
                    <a:bodyPr/>
                    <a:lstStyle/>
                    <a:p>
                      <a:pPr algn="ctr"/>
                      <a:r>
                        <a:rPr lang="en-US" dirty="0"/>
                        <a:t>Task</a:t>
                      </a:r>
                    </a:p>
                  </a:txBody>
                  <a:tcPr/>
                </a:tc>
                <a:tc>
                  <a:txBody>
                    <a:bodyPr/>
                    <a:lstStyle/>
                    <a:p>
                      <a:pPr algn="ctr"/>
                      <a:r>
                        <a:rPr lang="en-US" dirty="0"/>
                        <a:t>Position Responsible</a:t>
                      </a:r>
                    </a:p>
                  </a:txBody>
                  <a:tcPr/>
                </a:tc>
                <a:tc>
                  <a:txBody>
                    <a:bodyPr/>
                    <a:lstStyle/>
                    <a:p>
                      <a:pPr algn="ctr"/>
                      <a:r>
                        <a:rPr lang="en-US" dirty="0"/>
                        <a:t>Check-in/Completion Date</a:t>
                      </a:r>
                    </a:p>
                  </a:txBody>
                  <a:tcPr/>
                </a:tc>
                <a:extLst>
                  <a:ext uri="{0D108BD9-81ED-4DB2-BD59-A6C34878D82A}">
                    <a16:rowId xmlns:a16="http://schemas.microsoft.com/office/drawing/2014/main" val="1684622098"/>
                  </a:ext>
                </a:extLst>
              </a:tr>
              <a:tr h="370840">
                <a:tc>
                  <a:txBody>
                    <a:bodyPr/>
                    <a:lstStyle/>
                    <a:p>
                      <a:r>
                        <a:rPr lang="en-US" dirty="0"/>
                        <a:t>Implement video MPI’s</a:t>
                      </a:r>
                    </a:p>
                  </a:txBody>
                  <a:tcPr/>
                </a:tc>
                <a:tc>
                  <a:txBody>
                    <a:bodyPr/>
                    <a:lstStyle/>
                    <a:p>
                      <a:r>
                        <a:rPr lang="en-US" dirty="0"/>
                        <a:t>Service Manager/Shop Foreman</a:t>
                      </a:r>
                    </a:p>
                  </a:txBody>
                  <a:tcPr/>
                </a:tc>
                <a:tc>
                  <a:txBody>
                    <a:bodyPr/>
                    <a:lstStyle/>
                    <a:p>
                      <a:r>
                        <a:rPr lang="en-US" dirty="0"/>
                        <a:t>January 30, 2024</a:t>
                      </a:r>
                    </a:p>
                  </a:txBody>
                  <a:tcPr/>
                </a:tc>
                <a:extLst>
                  <a:ext uri="{0D108BD9-81ED-4DB2-BD59-A6C34878D82A}">
                    <a16:rowId xmlns:a16="http://schemas.microsoft.com/office/drawing/2014/main" val="326305857"/>
                  </a:ext>
                </a:extLst>
              </a:tr>
              <a:tr h="370840">
                <a:tc>
                  <a:txBody>
                    <a:bodyPr/>
                    <a:lstStyle/>
                    <a:p>
                      <a:r>
                        <a:rPr lang="en-US" dirty="0"/>
                        <a:t>Weekly Sales Training for Service Advisors - roleplay</a:t>
                      </a:r>
                    </a:p>
                  </a:txBody>
                  <a:tcPr/>
                </a:tc>
                <a:tc>
                  <a:txBody>
                    <a:bodyPr/>
                    <a:lstStyle/>
                    <a:p>
                      <a:r>
                        <a:rPr lang="en-US" dirty="0"/>
                        <a:t>Service Manager</a:t>
                      </a:r>
                    </a:p>
                  </a:txBody>
                  <a:tcPr/>
                </a:tc>
                <a:tc>
                  <a:txBody>
                    <a:bodyPr/>
                    <a:lstStyle/>
                    <a:p>
                      <a:r>
                        <a:rPr lang="en-US" dirty="0"/>
                        <a:t>January 1, 2024</a:t>
                      </a:r>
                    </a:p>
                  </a:txBody>
                  <a:tcPr/>
                </a:tc>
                <a:extLst>
                  <a:ext uri="{0D108BD9-81ED-4DB2-BD59-A6C34878D82A}">
                    <a16:rowId xmlns:a16="http://schemas.microsoft.com/office/drawing/2014/main" val="206988580"/>
                  </a:ext>
                </a:extLst>
              </a:tr>
              <a:tr h="370840">
                <a:tc>
                  <a:txBody>
                    <a:bodyPr/>
                    <a:lstStyle/>
                    <a:p>
                      <a:r>
                        <a:rPr lang="en-US" dirty="0"/>
                        <a:t>Enforce Walk-Arounds 100% of the time</a:t>
                      </a:r>
                    </a:p>
                  </a:txBody>
                  <a:tcPr/>
                </a:tc>
                <a:tc>
                  <a:txBody>
                    <a:bodyPr/>
                    <a:lstStyle/>
                    <a:p>
                      <a:r>
                        <a:rPr lang="en-US" dirty="0"/>
                        <a:t>Service Manager</a:t>
                      </a:r>
                    </a:p>
                  </a:txBody>
                  <a:tcPr/>
                </a:tc>
                <a:tc>
                  <a:txBody>
                    <a:bodyPr/>
                    <a:lstStyle/>
                    <a:p>
                      <a:r>
                        <a:rPr lang="en-US" dirty="0"/>
                        <a:t>January 30, 2024</a:t>
                      </a:r>
                    </a:p>
                  </a:txBody>
                  <a:tcPr/>
                </a:tc>
                <a:extLst>
                  <a:ext uri="{0D108BD9-81ED-4DB2-BD59-A6C34878D82A}">
                    <a16:rowId xmlns:a16="http://schemas.microsoft.com/office/drawing/2014/main" val="3657907783"/>
                  </a:ext>
                </a:extLst>
              </a:tr>
              <a:tr h="370840">
                <a:tc>
                  <a:txBody>
                    <a:bodyPr/>
                    <a:lstStyle/>
                    <a:p>
                      <a:r>
                        <a:rPr lang="en-US" dirty="0"/>
                        <a:t>Comeback analysis and monthly comeback report</a:t>
                      </a:r>
                    </a:p>
                  </a:txBody>
                  <a:tcPr/>
                </a:tc>
                <a:tc>
                  <a:txBody>
                    <a:bodyPr/>
                    <a:lstStyle/>
                    <a:p>
                      <a:r>
                        <a:rPr lang="en-US" dirty="0"/>
                        <a:t>Service Manager/Shop Foreman</a:t>
                      </a:r>
                    </a:p>
                  </a:txBody>
                  <a:tcPr/>
                </a:tc>
                <a:tc>
                  <a:txBody>
                    <a:bodyPr/>
                    <a:lstStyle/>
                    <a:p>
                      <a:r>
                        <a:rPr lang="en-US" dirty="0"/>
                        <a:t>January 1, 2024</a:t>
                      </a:r>
                    </a:p>
                  </a:txBody>
                  <a:tcPr/>
                </a:tc>
                <a:extLst>
                  <a:ext uri="{0D108BD9-81ED-4DB2-BD59-A6C34878D82A}">
                    <a16:rowId xmlns:a16="http://schemas.microsoft.com/office/drawing/2014/main" val="3798420282"/>
                  </a:ext>
                </a:extLst>
              </a:tr>
              <a:tr h="370840">
                <a:tc>
                  <a:txBody>
                    <a:bodyPr/>
                    <a:lstStyle/>
                    <a:p>
                      <a:r>
                        <a:rPr lang="en-US" dirty="0"/>
                        <a:t>More marketing (service all makes &amp; models, seasonal packages, weekday oil change specials, details)</a:t>
                      </a:r>
                    </a:p>
                  </a:txBody>
                  <a:tcPr/>
                </a:tc>
                <a:tc>
                  <a:txBody>
                    <a:bodyPr/>
                    <a:lstStyle/>
                    <a:p>
                      <a:r>
                        <a:rPr lang="en-US" dirty="0"/>
                        <a:t>Service Manager</a:t>
                      </a:r>
                    </a:p>
                  </a:txBody>
                  <a:tcPr/>
                </a:tc>
                <a:tc>
                  <a:txBody>
                    <a:bodyPr/>
                    <a:lstStyle/>
                    <a:p>
                      <a:r>
                        <a:rPr lang="en-US" dirty="0"/>
                        <a:t>January 1, 2024</a:t>
                      </a:r>
                    </a:p>
                  </a:txBody>
                  <a:tcPr/>
                </a:tc>
                <a:extLst>
                  <a:ext uri="{0D108BD9-81ED-4DB2-BD59-A6C34878D82A}">
                    <a16:rowId xmlns:a16="http://schemas.microsoft.com/office/drawing/2014/main" val="2677051400"/>
                  </a:ext>
                </a:extLst>
              </a:tr>
              <a:tr h="370840">
                <a:tc>
                  <a:txBody>
                    <a:bodyPr/>
                    <a:lstStyle/>
                    <a:p>
                      <a:r>
                        <a:rPr lang="en-US" dirty="0"/>
                        <a:t>Expense review – cut what we can</a:t>
                      </a:r>
                    </a:p>
                  </a:txBody>
                  <a:tcPr/>
                </a:tc>
                <a:tc>
                  <a:txBody>
                    <a:bodyPr/>
                    <a:lstStyle/>
                    <a:p>
                      <a:r>
                        <a:rPr lang="en-US" dirty="0"/>
                        <a:t>Service Manager/General Manager</a:t>
                      </a:r>
                    </a:p>
                  </a:txBody>
                  <a:tcPr/>
                </a:tc>
                <a:tc>
                  <a:txBody>
                    <a:bodyPr/>
                    <a:lstStyle/>
                    <a:p>
                      <a:r>
                        <a:rPr lang="en-US" dirty="0"/>
                        <a:t>January 30, 2024</a:t>
                      </a:r>
                    </a:p>
                  </a:txBody>
                  <a:tcPr/>
                </a:tc>
                <a:extLst>
                  <a:ext uri="{0D108BD9-81ED-4DB2-BD59-A6C34878D82A}">
                    <a16:rowId xmlns:a16="http://schemas.microsoft.com/office/drawing/2014/main" val="1811987337"/>
                  </a:ext>
                </a:extLst>
              </a:tr>
              <a:tr h="370840">
                <a:tc>
                  <a:txBody>
                    <a:bodyPr/>
                    <a:lstStyle/>
                    <a:p>
                      <a:r>
                        <a:rPr lang="en-US" dirty="0"/>
                        <a:t>Offer more manufacturer &amp; on-the-job training to younger techs</a:t>
                      </a:r>
                    </a:p>
                  </a:txBody>
                  <a:tcPr/>
                </a:tc>
                <a:tc>
                  <a:txBody>
                    <a:bodyPr/>
                    <a:lstStyle/>
                    <a:p>
                      <a:r>
                        <a:rPr lang="en-US" dirty="0"/>
                        <a:t>Service Manager/Shop Foreman</a:t>
                      </a:r>
                    </a:p>
                  </a:txBody>
                  <a:tcPr/>
                </a:tc>
                <a:tc>
                  <a:txBody>
                    <a:bodyPr/>
                    <a:lstStyle/>
                    <a:p>
                      <a:r>
                        <a:rPr lang="en-US" dirty="0"/>
                        <a:t>January 1, 2024</a:t>
                      </a:r>
                    </a:p>
                  </a:txBody>
                  <a:tcPr/>
                </a:tc>
                <a:extLst>
                  <a:ext uri="{0D108BD9-81ED-4DB2-BD59-A6C34878D82A}">
                    <a16:rowId xmlns:a16="http://schemas.microsoft.com/office/drawing/2014/main" val="2313784052"/>
                  </a:ext>
                </a:extLst>
              </a:tr>
              <a:tr h="370840">
                <a:tc>
                  <a:txBody>
                    <a:bodyPr/>
                    <a:lstStyle/>
                    <a:p>
                      <a:r>
                        <a:rPr lang="en-US" dirty="0"/>
                        <a:t>Enforce Advisors use noise diagnostic worksheets</a:t>
                      </a:r>
                    </a:p>
                  </a:txBody>
                  <a:tcPr/>
                </a:tc>
                <a:tc>
                  <a:txBody>
                    <a:bodyPr/>
                    <a:lstStyle/>
                    <a:p>
                      <a:r>
                        <a:rPr lang="en-US" dirty="0"/>
                        <a:t>Service Manager</a:t>
                      </a:r>
                    </a:p>
                  </a:txBody>
                  <a:tcPr/>
                </a:tc>
                <a:tc>
                  <a:txBody>
                    <a:bodyPr/>
                    <a:lstStyle/>
                    <a:p>
                      <a:r>
                        <a:rPr lang="en-US" dirty="0"/>
                        <a:t>January 1, 2024</a:t>
                      </a:r>
                    </a:p>
                  </a:txBody>
                  <a:tcPr/>
                </a:tc>
                <a:extLst>
                  <a:ext uri="{0D108BD9-81ED-4DB2-BD59-A6C34878D82A}">
                    <a16:rowId xmlns:a16="http://schemas.microsoft.com/office/drawing/2014/main" val="2611747991"/>
                  </a:ext>
                </a:extLst>
              </a:tr>
              <a:tr h="370840">
                <a:tc>
                  <a:txBody>
                    <a:bodyPr/>
                    <a:lstStyle/>
                    <a:p>
                      <a:r>
                        <a:rPr lang="en-US" dirty="0"/>
                        <a:t>Increase proficiency and set goals for improvement</a:t>
                      </a:r>
                    </a:p>
                  </a:txBody>
                  <a:tcPr/>
                </a:tc>
                <a:tc>
                  <a:txBody>
                    <a:bodyPr/>
                    <a:lstStyle/>
                    <a:p>
                      <a:r>
                        <a:rPr lang="en-US" dirty="0"/>
                        <a:t>Service Manager/Shop Foreman</a:t>
                      </a:r>
                    </a:p>
                  </a:txBody>
                  <a:tcPr/>
                </a:tc>
                <a:tc>
                  <a:txBody>
                    <a:bodyPr/>
                    <a:lstStyle/>
                    <a:p>
                      <a:r>
                        <a:rPr lang="en-US" dirty="0"/>
                        <a:t>January 30, 2024</a:t>
                      </a:r>
                    </a:p>
                  </a:txBody>
                  <a:tcPr/>
                </a:tc>
                <a:extLst>
                  <a:ext uri="{0D108BD9-81ED-4DB2-BD59-A6C34878D82A}">
                    <a16:rowId xmlns:a16="http://schemas.microsoft.com/office/drawing/2014/main" val="3313742366"/>
                  </a:ext>
                </a:extLst>
              </a:tr>
            </a:tbl>
          </a:graphicData>
        </a:graphic>
      </p:graphicFrame>
      <p:pic>
        <p:nvPicPr>
          <p:cNvPr id="15362" name="Picture 2" descr="Performance Appraisal Checklist For Manager And Employees">
            <a:extLst>
              <a:ext uri="{FF2B5EF4-FFF2-40B4-BE49-F238E27FC236}">
                <a16:creationId xmlns:a16="http://schemas.microsoft.com/office/drawing/2014/main" id="{E1761BCB-E09C-4FD5-8409-2F7CAE782CC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63001" y="276013"/>
            <a:ext cx="2392680" cy="13458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22556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A669E2-403D-46BA-978E-C9910D019CD6}"/>
              </a:ext>
            </a:extLst>
          </p:cNvPr>
          <p:cNvSpPr>
            <a:spLocks noGrp="1"/>
          </p:cNvSpPr>
          <p:nvPr>
            <p:ph type="title"/>
          </p:nvPr>
        </p:nvSpPr>
        <p:spPr/>
        <p:txBody>
          <a:bodyPr/>
          <a:lstStyle/>
          <a:p>
            <a:r>
              <a:rPr lang="en-US" b="1" dirty="0"/>
              <a:t>Homework Synopsis</a:t>
            </a:r>
          </a:p>
        </p:txBody>
      </p:sp>
      <p:sp>
        <p:nvSpPr>
          <p:cNvPr id="3" name="Content Placeholder 2">
            <a:extLst>
              <a:ext uri="{FF2B5EF4-FFF2-40B4-BE49-F238E27FC236}">
                <a16:creationId xmlns:a16="http://schemas.microsoft.com/office/drawing/2014/main" id="{8695E130-ABA2-4621-9F61-5DAE9C5C65C0}"/>
              </a:ext>
            </a:extLst>
          </p:cNvPr>
          <p:cNvSpPr>
            <a:spLocks noGrp="1"/>
          </p:cNvSpPr>
          <p:nvPr>
            <p:ph idx="1"/>
          </p:nvPr>
        </p:nvSpPr>
        <p:spPr/>
        <p:txBody>
          <a:bodyPr>
            <a:normAutofit fontScale="85000" lnSpcReduction="20000"/>
          </a:bodyPr>
          <a:lstStyle/>
          <a:p>
            <a:r>
              <a:rPr lang="en-US" dirty="0"/>
              <a:t>Our main concerns are technician proficiency, low facility utilization, inexperienced technicians &amp; service advisors, and high expenses.</a:t>
            </a:r>
          </a:p>
          <a:p>
            <a:r>
              <a:rPr lang="en-US" dirty="0"/>
              <a:t>By implementing video MPI’s, walk-arounds, comeback reports, doing more &amp; better marketing, and offering more training to the service team this should in turn increase our CSI, appointment count and reduce the number of one-line repair orders. This will result in more sold hours, better proficiency, more gross, and better facility utilization.</a:t>
            </a:r>
          </a:p>
          <a:p>
            <a:r>
              <a:rPr lang="en-US" dirty="0"/>
              <a:t>We have a new Service Manager starting January 1</a:t>
            </a:r>
            <a:r>
              <a:rPr lang="en-US" baseline="30000" dirty="0"/>
              <a:t>st</a:t>
            </a:r>
            <a:r>
              <a:rPr lang="en-US" dirty="0"/>
              <a:t>, 2024 so it may be difficult to fix every problem at once, but if we take tackle these items one at a time I believe we can overcome these obstacles.</a:t>
            </a:r>
          </a:p>
          <a:p>
            <a:r>
              <a:rPr lang="en-US" dirty="0"/>
              <a:t>Also, while the lack of experience of several members of our team might be a weakness now, I believe that as they gain more experience and have more training these individuals will become our strength as they are young and will hopefully be a part of our team for a long time.</a:t>
            </a:r>
          </a:p>
          <a:p>
            <a:r>
              <a:rPr lang="en-US" dirty="0"/>
              <a:t>We need to put a lot of our focus on controlling expenses. While gross profit percentage and personnel expense percentage is in-line with guide our other expenses are way too high currently.</a:t>
            </a:r>
          </a:p>
          <a:p>
            <a:r>
              <a:rPr lang="en-US" dirty="0"/>
              <a:t>By working on these areas and holding people accountable, we will create a great place for people to work that is also profitable.</a:t>
            </a:r>
          </a:p>
        </p:txBody>
      </p:sp>
      <p:pic>
        <p:nvPicPr>
          <p:cNvPr id="16386" name="Picture 2" descr="Pin on for the love of sports">
            <a:extLst>
              <a:ext uri="{FF2B5EF4-FFF2-40B4-BE49-F238E27FC236}">
                <a16:creationId xmlns:a16="http://schemas.microsoft.com/office/drawing/2014/main" id="{79E3241A-0044-4739-BE5C-62A705D110E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1393" t="27477" r="11393" b="24577"/>
          <a:stretch/>
        </p:blipFill>
        <p:spPr bwMode="auto">
          <a:xfrm>
            <a:off x="8758412" y="132940"/>
            <a:ext cx="2336308" cy="145075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95567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1708E6-BDC1-4520-BD6B-3C684D1852C5}"/>
              </a:ext>
            </a:extLst>
          </p:cNvPr>
          <p:cNvSpPr>
            <a:spLocks noGrp="1"/>
          </p:cNvSpPr>
          <p:nvPr>
            <p:ph type="title"/>
          </p:nvPr>
        </p:nvSpPr>
        <p:spPr/>
        <p:txBody>
          <a:bodyPr/>
          <a:lstStyle/>
          <a:p>
            <a:r>
              <a:rPr lang="en-US" b="1" dirty="0"/>
              <a:t>Marketing</a:t>
            </a:r>
          </a:p>
        </p:txBody>
      </p:sp>
      <p:sp>
        <p:nvSpPr>
          <p:cNvPr id="3" name="Content Placeholder 2">
            <a:extLst>
              <a:ext uri="{FF2B5EF4-FFF2-40B4-BE49-F238E27FC236}">
                <a16:creationId xmlns:a16="http://schemas.microsoft.com/office/drawing/2014/main" id="{CA6AB1AB-65A0-49F6-B003-7F660117E2B0}"/>
              </a:ext>
            </a:extLst>
          </p:cNvPr>
          <p:cNvSpPr>
            <a:spLocks noGrp="1"/>
          </p:cNvSpPr>
          <p:nvPr>
            <p:ph idx="1"/>
          </p:nvPr>
        </p:nvSpPr>
        <p:spPr/>
        <p:txBody>
          <a:bodyPr>
            <a:normAutofit fontScale="92500" lnSpcReduction="20000"/>
          </a:bodyPr>
          <a:lstStyle/>
          <a:p>
            <a:r>
              <a:rPr lang="en-US" dirty="0"/>
              <a:t>Current practices at our store include social media posts, email blasts, text blasts, online service specials, utilizing Volkswagen’s National Service Promotion, recurring On-Demand campaigns that send emails and mail targeting customers that purchased a VW from a 3rd party in the last 45 days, customers that missed a VW Care service, newly assigned customers to our area, customers that qualify for Service Retention Bonuses, and “Vehicle Birthdays”. We recently had a “Black Friday Bundle” special during the month of November. In December we are advertising detailing gift certificates that can be used as Christmas gifts. We also have a BDC that calls customers that have vehicles with open recalls or that are due for maintenance.</a:t>
            </a:r>
          </a:p>
          <a:p>
            <a:r>
              <a:rPr lang="en-US" dirty="0"/>
              <a:t>Some goals for improvement include starting to advertise that we service all makes &amp; models, detail specials, weekday oil change specials, and seasonal packages. We can also post more videos showing how to check oil level, tire pressures, etc. As discussed in class, we can also have salespeople start handing out business cards that offer free oil changes to gain new customers.</a:t>
            </a:r>
          </a:p>
          <a:p>
            <a:r>
              <a:rPr lang="en-US" dirty="0"/>
              <a:t>We also need to do a better job marketing our used cars. The lack of sales in our Used Car department has started to negatively impact the gross of our service department.</a:t>
            </a:r>
          </a:p>
          <a:p>
            <a:r>
              <a:rPr lang="en-US" dirty="0"/>
              <a:t>We need to be looking at our marketing expense monthly and constantly measuring it against the results.</a:t>
            </a:r>
          </a:p>
          <a:p>
            <a:endParaRPr lang="en-US" dirty="0"/>
          </a:p>
        </p:txBody>
      </p:sp>
      <p:pic>
        <p:nvPicPr>
          <p:cNvPr id="3074" name="Picture 2" descr="Unlock Brand's Potential with Social Media Marketing | REVE Chat">
            <a:extLst>
              <a:ext uri="{FF2B5EF4-FFF2-40B4-BE49-F238E27FC236}">
                <a16:creationId xmlns:a16="http://schemas.microsoft.com/office/drawing/2014/main" id="{402E123E-8CB0-4EE4-9AD4-3C3BA77D711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3542" t="5556" r="17500" b="8148"/>
          <a:stretch/>
        </p:blipFill>
        <p:spPr bwMode="auto">
          <a:xfrm>
            <a:off x="9086427" y="286603"/>
            <a:ext cx="2069253" cy="13677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3130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DEA406-F0D8-4160-8F11-7708215A4299}"/>
              </a:ext>
            </a:extLst>
          </p:cNvPr>
          <p:cNvSpPr>
            <a:spLocks noGrp="1"/>
          </p:cNvSpPr>
          <p:nvPr>
            <p:ph type="title"/>
          </p:nvPr>
        </p:nvSpPr>
        <p:spPr/>
        <p:txBody>
          <a:bodyPr/>
          <a:lstStyle/>
          <a:p>
            <a:r>
              <a:rPr lang="en-US" b="1" dirty="0"/>
              <a:t>Analyze Cost of Labor</a:t>
            </a:r>
          </a:p>
        </p:txBody>
      </p:sp>
      <p:sp>
        <p:nvSpPr>
          <p:cNvPr id="4" name="Content Placeholder 3">
            <a:extLst>
              <a:ext uri="{FF2B5EF4-FFF2-40B4-BE49-F238E27FC236}">
                <a16:creationId xmlns:a16="http://schemas.microsoft.com/office/drawing/2014/main" id="{C8964075-20A1-4894-A79E-9A632F8132FA}"/>
              </a:ext>
            </a:extLst>
          </p:cNvPr>
          <p:cNvSpPr>
            <a:spLocks noGrp="1"/>
          </p:cNvSpPr>
          <p:nvPr>
            <p:ph sz="half" idx="2"/>
          </p:nvPr>
        </p:nvSpPr>
        <p:spPr/>
        <p:txBody>
          <a:bodyPr>
            <a:normAutofit fontScale="92500" lnSpcReduction="20000"/>
          </a:bodyPr>
          <a:lstStyle/>
          <a:p>
            <a:r>
              <a:rPr lang="en-US" dirty="0"/>
              <a:t>Currently, we staff five technicians that are paid off flat-rate hours turned and three technicians that are paid hourly. Two of these hourly technicians are apprentices we plan to move up in the future. We’ve done a good job achieving an 82.58 overall gross profit percentage. We have achieved this by holding the Service Advisors accountable, limiting discounting, removing the ability for Advisors to adjust shop charges, daily RO reviews by the Service Manager, weekly Advisor meetings, charging internal the retail rate, and applying for warranty rate increases yearly. One future change will be transitioning our hourly techs to flat-rate. Another change is that we will have a new Service Manager starting January 1</a:t>
            </a:r>
            <a:r>
              <a:rPr lang="en-US" baseline="30000" dirty="0"/>
              <a:t>st</a:t>
            </a:r>
            <a:r>
              <a:rPr lang="en-US" dirty="0"/>
              <a:t>, 2024, so we need to ensure we continue to keep everyone accountable and not allow our gross profit percentage to fall.</a:t>
            </a:r>
          </a:p>
        </p:txBody>
      </p:sp>
      <p:pic>
        <p:nvPicPr>
          <p:cNvPr id="5" name="Picture 4">
            <a:extLst>
              <a:ext uri="{FF2B5EF4-FFF2-40B4-BE49-F238E27FC236}">
                <a16:creationId xmlns:a16="http://schemas.microsoft.com/office/drawing/2014/main" id="{4A74DDD4-09B0-4009-8CB7-1CE8168BF7D4}"/>
              </a:ext>
            </a:extLst>
          </p:cNvPr>
          <p:cNvPicPr>
            <a:picLocks noChangeAspect="1"/>
          </p:cNvPicPr>
          <p:nvPr/>
        </p:nvPicPr>
        <p:blipFill>
          <a:blip r:embed="rId2"/>
          <a:stretch>
            <a:fillRect/>
          </a:stretch>
        </p:blipFill>
        <p:spPr>
          <a:xfrm>
            <a:off x="516466" y="2471334"/>
            <a:ext cx="4972744" cy="2772162"/>
          </a:xfrm>
          <a:prstGeom prst="rect">
            <a:avLst/>
          </a:prstGeom>
        </p:spPr>
      </p:pic>
      <p:pic>
        <p:nvPicPr>
          <p:cNvPr id="4098" name="Picture 2" descr="Technician Spotlight - Ken W">
            <a:extLst>
              <a:ext uri="{FF2B5EF4-FFF2-40B4-BE49-F238E27FC236}">
                <a16:creationId xmlns:a16="http://schemas.microsoft.com/office/drawing/2014/main" id="{9B66B17C-4418-4C26-A1A4-89E485B86E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24702" y="96110"/>
            <a:ext cx="2330978" cy="15544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46976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603475-F381-4BF2-98DD-9F0B97D20C51}"/>
              </a:ext>
            </a:extLst>
          </p:cNvPr>
          <p:cNvSpPr>
            <a:spLocks noGrp="1"/>
          </p:cNvSpPr>
          <p:nvPr>
            <p:ph type="title"/>
          </p:nvPr>
        </p:nvSpPr>
        <p:spPr/>
        <p:txBody>
          <a:bodyPr/>
          <a:lstStyle/>
          <a:p>
            <a:r>
              <a:rPr lang="en-US" b="1" dirty="0"/>
              <a:t>Changes in Expense Structure</a:t>
            </a:r>
          </a:p>
        </p:txBody>
      </p:sp>
      <p:sp>
        <p:nvSpPr>
          <p:cNvPr id="4" name="Content Placeholder 3">
            <a:extLst>
              <a:ext uri="{FF2B5EF4-FFF2-40B4-BE49-F238E27FC236}">
                <a16:creationId xmlns:a16="http://schemas.microsoft.com/office/drawing/2014/main" id="{B2493E29-F2DF-4389-B346-86073D011443}"/>
              </a:ext>
            </a:extLst>
          </p:cNvPr>
          <p:cNvSpPr>
            <a:spLocks noGrp="1"/>
          </p:cNvSpPr>
          <p:nvPr>
            <p:ph sz="half" idx="2"/>
          </p:nvPr>
        </p:nvSpPr>
        <p:spPr>
          <a:xfrm>
            <a:off x="6096000" y="1845734"/>
            <a:ext cx="5262881" cy="4326466"/>
          </a:xfrm>
        </p:spPr>
        <p:txBody>
          <a:bodyPr>
            <a:normAutofit fontScale="85000" lnSpcReduction="10000"/>
          </a:bodyPr>
          <a:lstStyle/>
          <a:p>
            <a:r>
              <a:rPr lang="en-US" dirty="0"/>
              <a:t>Obviously, our net profit here is negative so there is work to be done. When expenses are out of line we need to look at gross 1</a:t>
            </a:r>
            <a:r>
              <a:rPr lang="en-US" baseline="30000" dirty="0"/>
              <a:t>st</a:t>
            </a:r>
            <a:r>
              <a:rPr lang="en-US" dirty="0"/>
              <a:t>. Our GP% is good, but we are not doing a good job selling all the available hours. 44% of our repair orders are one-line repair orders. Two of our advisors are very new, so training will be a must going forward to make sure we are limiting one-line repair orders and selling all the available hours possible because once those hours gone you can’t get them back! Our personnel expense is close to guide, but I think this can still be improved by cutting down on non-productive staff in the service drive to get us closer to the ratio of productive to non-productive staff of 1:1.5. Unapplied labor is too high for us as well. This is due to our hourly technicians and we are selling so few used cars currently that we don’t have enough internal work. Semi-fixed and fixed expenses are way above the guide of 25-30%. Going forward we need to perform an expense review immediately to see what can be cut and continue to review expenses on a weekly basis until we get closer to guide.</a:t>
            </a:r>
          </a:p>
        </p:txBody>
      </p:sp>
      <p:pic>
        <p:nvPicPr>
          <p:cNvPr id="6" name="Picture 5">
            <a:extLst>
              <a:ext uri="{FF2B5EF4-FFF2-40B4-BE49-F238E27FC236}">
                <a16:creationId xmlns:a16="http://schemas.microsoft.com/office/drawing/2014/main" id="{6371DC76-A38C-4786-97E2-4F5DBD9EE4E2}"/>
              </a:ext>
            </a:extLst>
          </p:cNvPr>
          <p:cNvPicPr>
            <a:picLocks noChangeAspect="1"/>
          </p:cNvPicPr>
          <p:nvPr/>
        </p:nvPicPr>
        <p:blipFill>
          <a:blip r:embed="rId2"/>
          <a:stretch>
            <a:fillRect/>
          </a:stretch>
        </p:blipFill>
        <p:spPr>
          <a:xfrm>
            <a:off x="1375583" y="2361781"/>
            <a:ext cx="3581900" cy="2991267"/>
          </a:xfrm>
          <a:prstGeom prst="rect">
            <a:avLst/>
          </a:prstGeom>
        </p:spPr>
      </p:pic>
      <p:pic>
        <p:nvPicPr>
          <p:cNvPr id="5122" name="Picture 2" descr="Assets vs. Expenses: Learning The Difference | QuickBooks">
            <a:extLst>
              <a:ext uri="{FF2B5EF4-FFF2-40B4-BE49-F238E27FC236}">
                <a16:creationId xmlns:a16="http://schemas.microsoft.com/office/drawing/2014/main" id="{475233CC-95EB-402E-882E-0E177D119E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90947" y="178229"/>
            <a:ext cx="1464733" cy="14647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06312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EEF003-3D08-45D5-A462-0C97588867CA}"/>
              </a:ext>
            </a:extLst>
          </p:cNvPr>
          <p:cNvSpPr>
            <a:spLocks noGrp="1"/>
          </p:cNvSpPr>
          <p:nvPr>
            <p:ph type="title"/>
          </p:nvPr>
        </p:nvSpPr>
        <p:spPr/>
        <p:txBody>
          <a:bodyPr/>
          <a:lstStyle/>
          <a:p>
            <a:r>
              <a:rPr lang="en-US" b="1" dirty="0"/>
              <a:t>Productivity</a:t>
            </a:r>
          </a:p>
        </p:txBody>
      </p:sp>
      <p:sp>
        <p:nvSpPr>
          <p:cNvPr id="4" name="Content Placeholder 3">
            <a:extLst>
              <a:ext uri="{FF2B5EF4-FFF2-40B4-BE49-F238E27FC236}">
                <a16:creationId xmlns:a16="http://schemas.microsoft.com/office/drawing/2014/main" id="{0F7807FB-A3EC-4236-BF5D-F2E15C1CF26B}"/>
              </a:ext>
            </a:extLst>
          </p:cNvPr>
          <p:cNvSpPr>
            <a:spLocks noGrp="1"/>
          </p:cNvSpPr>
          <p:nvPr>
            <p:ph sz="half" idx="2"/>
          </p:nvPr>
        </p:nvSpPr>
        <p:spPr>
          <a:xfrm>
            <a:off x="6217919" y="1845735"/>
            <a:ext cx="5126351" cy="4140198"/>
          </a:xfrm>
        </p:spPr>
        <p:txBody>
          <a:bodyPr>
            <a:normAutofit fontScale="85000" lnSpcReduction="10000"/>
          </a:bodyPr>
          <a:lstStyle/>
          <a:p>
            <a:r>
              <a:rPr lang="en-US" dirty="0"/>
              <a:t>Currently, our technician proficiency is well below the guide of 125%. This is due to several things. We have two new advisors without a lot of experience and in need of training. We need to do a better job on our MPI process to make sure we are recommending everything vehicles need, so we sell more hours. We have a low appointment count currently, so we need to start advertising that we service all makes and models to fill the shop with more hours. Another area of focus is used cars. We are selling so few at our store that it’s beginning to affect service. We had to place our used car technician on a temporary guarantee because we don’t have enough hours coming through the shop for him. Selling more used cars is a huge focus in 2024 and will benefit service as well. We recently moved our shop foreman to a pay plan based of proficiency and expect to see results from this as well. Proficiency needs to be measured on a daily basis to make sure we are improving in this area.</a:t>
            </a:r>
          </a:p>
        </p:txBody>
      </p:sp>
      <p:pic>
        <p:nvPicPr>
          <p:cNvPr id="5" name="Picture 4">
            <a:extLst>
              <a:ext uri="{FF2B5EF4-FFF2-40B4-BE49-F238E27FC236}">
                <a16:creationId xmlns:a16="http://schemas.microsoft.com/office/drawing/2014/main" id="{09EBDB59-8211-4AD1-A625-09DB8708B6E0}"/>
              </a:ext>
            </a:extLst>
          </p:cNvPr>
          <p:cNvPicPr>
            <a:picLocks noChangeAspect="1"/>
          </p:cNvPicPr>
          <p:nvPr/>
        </p:nvPicPr>
        <p:blipFill>
          <a:blip r:embed="rId2"/>
          <a:stretch>
            <a:fillRect/>
          </a:stretch>
        </p:blipFill>
        <p:spPr>
          <a:xfrm>
            <a:off x="390540" y="1845735"/>
            <a:ext cx="5126351" cy="4357066"/>
          </a:xfrm>
          <a:prstGeom prst="rect">
            <a:avLst/>
          </a:prstGeom>
        </p:spPr>
      </p:pic>
      <p:pic>
        <p:nvPicPr>
          <p:cNvPr id="6146" name="Picture 2" descr="The Pandemic Has Been Great for Productivity, But… | TLNT">
            <a:extLst>
              <a:ext uri="{FF2B5EF4-FFF2-40B4-BE49-F238E27FC236}">
                <a16:creationId xmlns:a16="http://schemas.microsoft.com/office/drawing/2014/main" id="{935F8871-2C0B-4791-8EB9-E76DF631E61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06653" y="59972"/>
            <a:ext cx="1949027" cy="16241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9434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0E719A-1F80-4A48-804E-9BDFB78AE98F}"/>
              </a:ext>
            </a:extLst>
          </p:cNvPr>
          <p:cNvSpPr>
            <a:spLocks noGrp="1"/>
          </p:cNvSpPr>
          <p:nvPr>
            <p:ph type="title"/>
          </p:nvPr>
        </p:nvSpPr>
        <p:spPr/>
        <p:txBody>
          <a:bodyPr/>
          <a:lstStyle/>
          <a:p>
            <a:r>
              <a:rPr lang="en-US" b="1" dirty="0"/>
              <a:t>Facility</a:t>
            </a:r>
          </a:p>
        </p:txBody>
      </p:sp>
      <p:sp>
        <p:nvSpPr>
          <p:cNvPr id="4" name="Content Placeholder 3">
            <a:extLst>
              <a:ext uri="{FF2B5EF4-FFF2-40B4-BE49-F238E27FC236}">
                <a16:creationId xmlns:a16="http://schemas.microsoft.com/office/drawing/2014/main" id="{7C8DAE4A-58DF-4A1D-A49A-47C88E2849C9}"/>
              </a:ext>
            </a:extLst>
          </p:cNvPr>
          <p:cNvSpPr>
            <a:spLocks noGrp="1"/>
          </p:cNvSpPr>
          <p:nvPr>
            <p:ph sz="half" idx="2"/>
          </p:nvPr>
        </p:nvSpPr>
        <p:spPr/>
        <p:txBody>
          <a:bodyPr>
            <a:normAutofit lnSpcReduction="10000"/>
          </a:bodyPr>
          <a:lstStyle/>
          <a:p>
            <a:r>
              <a:rPr lang="en-US" dirty="0"/>
              <a:t>Currently, we have twelve racks, one alignment rack and five flat stalls. Four of the five flat stalls are used as detail bays. Some of our technicians have two racks and some have one. I don’t think we need to hire any more technicians right away. Instead I think we need to focus on making the ones we have more proficient. As we get more proficient our facility utilization will increase. One other area for improvement is to utilize the detail bays more effectively. We are trying different detail specials and packages to make them more appealing to our customers. We have to review facility potential on a monthly basis to make sure we are getting closer to the guide of 75%.</a:t>
            </a:r>
          </a:p>
        </p:txBody>
      </p:sp>
      <p:pic>
        <p:nvPicPr>
          <p:cNvPr id="5" name="Picture 4">
            <a:extLst>
              <a:ext uri="{FF2B5EF4-FFF2-40B4-BE49-F238E27FC236}">
                <a16:creationId xmlns:a16="http://schemas.microsoft.com/office/drawing/2014/main" id="{2821ECFD-C77F-4E64-9848-B678AC51103C}"/>
              </a:ext>
            </a:extLst>
          </p:cNvPr>
          <p:cNvPicPr>
            <a:picLocks noChangeAspect="1"/>
          </p:cNvPicPr>
          <p:nvPr/>
        </p:nvPicPr>
        <p:blipFill>
          <a:blip r:embed="rId2"/>
          <a:stretch>
            <a:fillRect/>
          </a:stretch>
        </p:blipFill>
        <p:spPr>
          <a:xfrm>
            <a:off x="1615830" y="1845735"/>
            <a:ext cx="3263349" cy="4101236"/>
          </a:xfrm>
          <a:prstGeom prst="rect">
            <a:avLst/>
          </a:prstGeom>
        </p:spPr>
      </p:pic>
      <p:pic>
        <p:nvPicPr>
          <p:cNvPr id="7170" name="Picture 2" descr="Photo">
            <a:extLst>
              <a:ext uri="{FF2B5EF4-FFF2-40B4-BE49-F238E27FC236}">
                <a16:creationId xmlns:a16="http://schemas.microsoft.com/office/drawing/2014/main" id="{AAA188EA-8BAB-4E17-9D30-227A5AE382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66936" y="178228"/>
            <a:ext cx="2188744" cy="14580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4176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331CEB-6715-41C9-8E1F-CF36810ACFE6}"/>
              </a:ext>
            </a:extLst>
          </p:cNvPr>
          <p:cNvSpPr>
            <a:spLocks noGrp="1"/>
          </p:cNvSpPr>
          <p:nvPr>
            <p:ph type="title"/>
          </p:nvPr>
        </p:nvSpPr>
        <p:spPr/>
        <p:txBody>
          <a:bodyPr/>
          <a:lstStyle/>
          <a:p>
            <a:r>
              <a:rPr lang="en-US" b="1" dirty="0"/>
              <a:t>Repair Order Analysis</a:t>
            </a:r>
          </a:p>
        </p:txBody>
      </p:sp>
      <p:sp>
        <p:nvSpPr>
          <p:cNvPr id="4" name="Content Placeholder 3">
            <a:extLst>
              <a:ext uri="{FF2B5EF4-FFF2-40B4-BE49-F238E27FC236}">
                <a16:creationId xmlns:a16="http://schemas.microsoft.com/office/drawing/2014/main" id="{93874799-CAC2-459E-B671-27B111262BE7}"/>
              </a:ext>
            </a:extLst>
          </p:cNvPr>
          <p:cNvSpPr>
            <a:spLocks noGrp="1"/>
          </p:cNvSpPr>
          <p:nvPr>
            <p:ph sz="half" idx="2"/>
          </p:nvPr>
        </p:nvSpPr>
        <p:spPr/>
        <p:txBody>
          <a:bodyPr>
            <a:normAutofit fontScale="85000" lnSpcReduction="10000"/>
          </a:bodyPr>
          <a:lstStyle/>
          <a:p>
            <a:r>
              <a:rPr lang="en-US" dirty="0"/>
              <a:t>After performing the repair order analysis my Service Manager and I discussed how several RO’s had missing customer information (addresses/emails). Some were missing signatures. Others had mileage in and out that was incorrect. Others had missing punch times by the technician. We talked about the importance of correcting these items. We discussed how our CP ELR is a little lower than our goal. Our cost percentage of sales is good, however we need to work on our work mix. NADA guide is 40% and we are currently at 53.39%, making our competitive and maintenance categories lower than they should be. This is likely due to the fact we are servicing a lot of older vehicles. We believe we are servicing more older vehicles because we have been selling less vehicles for the last few years. As inventory grows we should sell more vehicles which should mean more maintenance &amp; competitive items will be sold in the service department.</a:t>
            </a:r>
          </a:p>
        </p:txBody>
      </p:sp>
      <p:pic>
        <p:nvPicPr>
          <p:cNvPr id="1026" name="Picture 2" descr="Data Analysis vs. Data Analytics: 5 Key Differences | Upwork">
            <a:extLst>
              <a:ext uri="{FF2B5EF4-FFF2-40B4-BE49-F238E27FC236}">
                <a16:creationId xmlns:a16="http://schemas.microsoft.com/office/drawing/2014/main" id="{7C1C7517-93A8-4FB1-A7B3-7B949B1C382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86800" y="93141"/>
            <a:ext cx="2466445" cy="157479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E1CC2836-BF00-4B27-A4E8-DC2461D220CE}"/>
              </a:ext>
            </a:extLst>
          </p:cNvPr>
          <p:cNvPicPr>
            <a:picLocks noChangeAspect="1"/>
          </p:cNvPicPr>
          <p:nvPr/>
        </p:nvPicPr>
        <p:blipFill>
          <a:blip r:embed="rId3"/>
          <a:stretch>
            <a:fillRect/>
          </a:stretch>
        </p:blipFill>
        <p:spPr>
          <a:xfrm>
            <a:off x="752520" y="1845734"/>
            <a:ext cx="4530680" cy="4362877"/>
          </a:xfrm>
          <a:prstGeom prst="rect">
            <a:avLst/>
          </a:prstGeom>
        </p:spPr>
      </p:pic>
    </p:spTree>
    <p:extLst>
      <p:ext uri="{BB962C8B-B14F-4D97-AF65-F5344CB8AC3E}">
        <p14:creationId xmlns:p14="http://schemas.microsoft.com/office/powerpoint/2010/main" val="9542198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4A0BA-55EB-40B5-99AF-74B10A6F2670}"/>
              </a:ext>
            </a:extLst>
          </p:cNvPr>
          <p:cNvSpPr>
            <a:spLocks noGrp="1"/>
          </p:cNvSpPr>
          <p:nvPr>
            <p:ph type="title"/>
          </p:nvPr>
        </p:nvSpPr>
        <p:spPr/>
        <p:txBody>
          <a:bodyPr/>
          <a:lstStyle/>
          <a:p>
            <a:r>
              <a:rPr lang="en-US" b="1" dirty="0"/>
              <a:t>SWOT Analysis - Strengths</a:t>
            </a:r>
          </a:p>
        </p:txBody>
      </p:sp>
      <p:sp>
        <p:nvSpPr>
          <p:cNvPr id="3" name="Content Placeholder 2">
            <a:extLst>
              <a:ext uri="{FF2B5EF4-FFF2-40B4-BE49-F238E27FC236}">
                <a16:creationId xmlns:a16="http://schemas.microsoft.com/office/drawing/2014/main" id="{5B66DF7E-FC0B-4827-87FA-477B6BF17673}"/>
              </a:ext>
            </a:extLst>
          </p:cNvPr>
          <p:cNvSpPr>
            <a:spLocks noGrp="1"/>
          </p:cNvSpPr>
          <p:nvPr>
            <p:ph idx="1"/>
          </p:nvPr>
        </p:nvSpPr>
        <p:spPr/>
        <p:txBody>
          <a:bodyPr>
            <a:normAutofit fontScale="92500" lnSpcReduction="20000"/>
          </a:bodyPr>
          <a:lstStyle/>
          <a:p>
            <a:pPr>
              <a:buFont typeface="Arial" panose="020B0604020202020204" pitchFamily="34" charset="0"/>
              <a:buChar char="•"/>
            </a:pPr>
            <a:r>
              <a:rPr lang="en-US" dirty="0"/>
              <a:t>Teamwork/comradery between technicians &amp; advisors</a:t>
            </a:r>
          </a:p>
          <a:p>
            <a:pPr>
              <a:buFont typeface="Arial" panose="020B0604020202020204" pitchFamily="34" charset="0"/>
              <a:buChar char="•"/>
            </a:pPr>
            <a:r>
              <a:rPr lang="en-US" dirty="0"/>
              <a:t>BDC is an asset</a:t>
            </a:r>
          </a:p>
          <a:p>
            <a:pPr>
              <a:buFont typeface="Arial" panose="020B0604020202020204" pitchFamily="34" charset="0"/>
              <a:buChar char="•"/>
            </a:pPr>
            <a:r>
              <a:rPr lang="en-US" dirty="0"/>
              <a:t>Lots of available loaners/dedicated shuttle driver</a:t>
            </a:r>
          </a:p>
          <a:p>
            <a:pPr>
              <a:buFont typeface="Arial" panose="020B0604020202020204" pitchFamily="34" charset="0"/>
              <a:buChar char="•"/>
            </a:pPr>
            <a:r>
              <a:rPr lang="en-US" dirty="0"/>
              <a:t>Weekly meetings with advisors, technicians, and team leaders</a:t>
            </a:r>
          </a:p>
          <a:p>
            <a:pPr>
              <a:buFont typeface="Arial" panose="020B0604020202020204" pitchFamily="34" charset="0"/>
              <a:buChar char="•"/>
            </a:pPr>
            <a:r>
              <a:rPr lang="en-US" dirty="0"/>
              <a:t>Company outings</a:t>
            </a:r>
          </a:p>
          <a:p>
            <a:pPr>
              <a:buFont typeface="Arial" panose="020B0604020202020204" pitchFamily="34" charset="0"/>
              <a:buChar char="•"/>
            </a:pPr>
            <a:r>
              <a:rPr lang="en-US" dirty="0"/>
              <a:t>Some technicians have a lot of experience</a:t>
            </a:r>
          </a:p>
          <a:p>
            <a:pPr>
              <a:buFont typeface="Arial" panose="020B0604020202020204" pitchFamily="34" charset="0"/>
              <a:buChar char="•"/>
            </a:pPr>
            <a:r>
              <a:rPr lang="en-US" dirty="0"/>
              <a:t>Gross profit percentage is 82.58% overall</a:t>
            </a:r>
          </a:p>
          <a:p>
            <a:pPr>
              <a:buFont typeface="Arial" panose="020B0604020202020204" pitchFamily="34" charset="0"/>
              <a:buChar char="•"/>
            </a:pPr>
            <a:r>
              <a:rPr lang="en-US" dirty="0"/>
              <a:t>Warranty labor rate is strong</a:t>
            </a:r>
          </a:p>
          <a:p>
            <a:pPr>
              <a:buFont typeface="Arial" panose="020B0604020202020204" pitchFamily="34" charset="0"/>
              <a:buChar char="•"/>
            </a:pPr>
            <a:r>
              <a:rPr lang="en-US" dirty="0"/>
              <a:t>We are not in need of technicians currently</a:t>
            </a:r>
          </a:p>
          <a:p>
            <a:pPr>
              <a:buFont typeface="Arial" panose="020B0604020202020204" pitchFamily="34" charset="0"/>
              <a:buChar char="•"/>
            </a:pPr>
            <a:r>
              <a:rPr lang="en-US" dirty="0"/>
              <a:t>Low policy-less than 2%</a:t>
            </a:r>
          </a:p>
          <a:p>
            <a:pPr>
              <a:buFont typeface="Arial" panose="020B0604020202020204" pitchFamily="34" charset="0"/>
              <a:buChar char="•"/>
            </a:pPr>
            <a:endParaRPr lang="en-US" dirty="0"/>
          </a:p>
        </p:txBody>
      </p:sp>
      <p:pic>
        <p:nvPicPr>
          <p:cNvPr id="10244" name="Picture 4" descr="Strength Based Therapy: What is it and why do we need it? - Lone Star  Circle of Care">
            <a:extLst>
              <a:ext uri="{FF2B5EF4-FFF2-40B4-BE49-F238E27FC236}">
                <a16:creationId xmlns:a16="http://schemas.microsoft.com/office/drawing/2014/main" id="{EC54CAD7-465B-4ACA-AB1F-704D919AEB6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77637" y="178229"/>
            <a:ext cx="1278043" cy="13816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78425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4A0BA-55EB-40B5-99AF-74B10A6F2670}"/>
              </a:ext>
            </a:extLst>
          </p:cNvPr>
          <p:cNvSpPr>
            <a:spLocks noGrp="1"/>
          </p:cNvSpPr>
          <p:nvPr>
            <p:ph type="title"/>
          </p:nvPr>
        </p:nvSpPr>
        <p:spPr/>
        <p:txBody>
          <a:bodyPr/>
          <a:lstStyle/>
          <a:p>
            <a:r>
              <a:rPr lang="en-US" b="1" dirty="0"/>
              <a:t>SWOT Analysis - Weaknesses</a:t>
            </a:r>
          </a:p>
        </p:txBody>
      </p:sp>
      <p:sp>
        <p:nvSpPr>
          <p:cNvPr id="3" name="Content Placeholder 2">
            <a:extLst>
              <a:ext uri="{FF2B5EF4-FFF2-40B4-BE49-F238E27FC236}">
                <a16:creationId xmlns:a16="http://schemas.microsoft.com/office/drawing/2014/main" id="{5B66DF7E-FC0B-4827-87FA-477B6BF17673}"/>
              </a:ext>
            </a:extLst>
          </p:cNvPr>
          <p:cNvSpPr>
            <a:spLocks noGrp="1"/>
          </p:cNvSpPr>
          <p:nvPr>
            <p:ph idx="1"/>
          </p:nvPr>
        </p:nvSpPr>
        <p:spPr/>
        <p:txBody>
          <a:bodyPr>
            <a:normAutofit/>
          </a:bodyPr>
          <a:lstStyle/>
          <a:p>
            <a:pPr>
              <a:buFont typeface="Arial" panose="020B0604020202020204" pitchFamily="34" charset="0"/>
              <a:buChar char="•"/>
            </a:pPr>
            <a:r>
              <a:rPr lang="en-US" dirty="0"/>
              <a:t>Advisors not getting enough information from customers</a:t>
            </a:r>
          </a:p>
          <a:p>
            <a:pPr>
              <a:buFont typeface="Arial" panose="020B0604020202020204" pitchFamily="34" charset="0"/>
              <a:buChar char="•"/>
            </a:pPr>
            <a:r>
              <a:rPr lang="en-US" dirty="0"/>
              <a:t>Communication between technicians and advisors</a:t>
            </a:r>
          </a:p>
          <a:p>
            <a:pPr>
              <a:buFont typeface="Arial" panose="020B0604020202020204" pitchFamily="34" charset="0"/>
              <a:buChar char="•"/>
            </a:pPr>
            <a:r>
              <a:rPr lang="en-US" dirty="0"/>
              <a:t>Communication between advisors and customers</a:t>
            </a:r>
          </a:p>
          <a:p>
            <a:pPr>
              <a:buFont typeface="Arial" panose="020B0604020202020204" pitchFamily="34" charset="0"/>
              <a:buChar char="•"/>
            </a:pPr>
            <a:r>
              <a:rPr lang="en-US" dirty="0"/>
              <a:t>Several inexperienced technicians which has resulted in comebacks</a:t>
            </a:r>
          </a:p>
          <a:p>
            <a:pPr>
              <a:buFont typeface="Arial" panose="020B0604020202020204" pitchFamily="34" charset="0"/>
              <a:buChar char="•"/>
            </a:pPr>
            <a:r>
              <a:rPr lang="en-US" dirty="0"/>
              <a:t>Inexperienced Service Advisors</a:t>
            </a:r>
          </a:p>
          <a:p>
            <a:pPr>
              <a:buFont typeface="Arial" panose="020B0604020202020204" pitchFamily="34" charset="0"/>
              <a:buChar char="•"/>
            </a:pPr>
            <a:r>
              <a:rPr lang="en-US" dirty="0"/>
              <a:t>Technicians missing things during MPI</a:t>
            </a:r>
          </a:p>
          <a:p>
            <a:pPr>
              <a:buFont typeface="Arial" panose="020B0604020202020204" pitchFamily="34" charset="0"/>
              <a:buChar char="•"/>
            </a:pPr>
            <a:r>
              <a:rPr lang="en-US" dirty="0"/>
              <a:t>Proficiency of 67.97% (Guide is 125%!)</a:t>
            </a:r>
          </a:p>
          <a:p>
            <a:pPr>
              <a:buFont typeface="Arial" panose="020B0604020202020204" pitchFamily="34" charset="0"/>
              <a:buChar char="•"/>
            </a:pPr>
            <a:r>
              <a:rPr lang="en-US" dirty="0"/>
              <a:t>44% of repair orders are one-item RO’s</a:t>
            </a:r>
          </a:p>
          <a:p>
            <a:pPr>
              <a:buFont typeface="Arial" panose="020B0604020202020204" pitchFamily="34" charset="0"/>
              <a:buChar char="•"/>
            </a:pPr>
            <a:r>
              <a:rPr lang="en-US" dirty="0"/>
              <a:t>Walk-around process</a:t>
            </a:r>
          </a:p>
          <a:p>
            <a:pPr>
              <a:buFont typeface="Arial" panose="020B0604020202020204" pitchFamily="34" charset="0"/>
              <a:buChar char="•"/>
            </a:pPr>
            <a:endParaRPr lang="en-US" dirty="0"/>
          </a:p>
        </p:txBody>
      </p:sp>
      <p:pic>
        <p:nvPicPr>
          <p:cNvPr id="9218" name="Picture 2" descr="Addressing Weaknesses in Training and Life - Robertson Training Systems">
            <a:extLst>
              <a:ext uri="{FF2B5EF4-FFF2-40B4-BE49-F238E27FC236}">
                <a16:creationId xmlns:a16="http://schemas.microsoft.com/office/drawing/2014/main" id="{F46B946E-5C62-40A7-AE3B-28EBB19988C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54255" y="178229"/>
            <a:ext cx="2040465" cy="13556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734397"/>
      </p:ext>
    </p:extLst>
  </p:cSld>
  <p:clrMapOvr>
    <a:masterClrMapping/>
  </p:clrMapOvr>
</p:sld>
</file>

<file path=ppt/theme/theme1.xml><?xml version="1.0" encoding="utf-8"?>
<a:theme xmlns:a="http://schemas.openxmlformats.org/drawingml/2006/main" name="Retrospect">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docProps/app.xml><?xml version="1.0" encoding="utf-8"?>
<Properties xmlns="http://schemas.openxmlformats.org/officeDocument/2006/extended-properties" xmlns:vt="http://schemas.openxmlformats.org/officeDocument/2006/docPropsVTypes">
  <Template>Retrospect</Template>
  <TotalTime>306</TotalTime>
  <Words>1989</Words>
  <Application>Microsoft Office PowerPoint</Application>
  <PresentationFormat>Widescreen</PresentationFormat>
  <Paragraphs>118</Paragraphs>
  <Slides>16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Calibri</vt:lpstr>
      <vt:lpstr>Calibri Light</vt:lpstr>
      <vt:lpstr>Retrospect</vt:lpstr>
      <vt:lpstr>NADA Service Homework</vt:lpstr>
      <vt:lpstr>Marketing</vt:lpstr>
      <vt:lpstr>Analyze Cost of Labor</vt:lpstr>
      <vt:lpstr>Changes in Expense Structure</vt:lpstr>
      <vt:lpstr>Productivity</vt:lpstr>
      <vt:lpstr>Facility</vt:lpstr>
      <vt:lpstr>Repair Order Analysis</vt:lpstr>
      <vt:lpstr>SWOT Analysis - Strengths</vt:lpstr>
      <vt:lpstr>SWOT Analysis - Weaknesses</vt:lpstr>
      <vt:lpstr>SWOT Analysis - Opportunities</vt:lpstr>
      <vt:lpstr>SWOT Analysis - Threats</vt:lpstr>
      <vt:lpstr>SWOT Analysis</vt:lpstr>
      <vt:lpstr>SWOT Analysis - Strategies</vt:lpstr>
      <vt:lpstr>SWOT Analysis - Tactics</vt:lpstr>
      <vt:lpstr>SWOT Analysis – Action Plan</vt:lpstr>
      <vt:lpstr>Homework Synopsis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Jason Bickett</dc:creator>
  <cp:lastModifiedBy>Jason Bickett</cp:lastModifiedBy>
  <cp:revision>45</cp:revision>
  <dcterms:created xsi:type="dcterms:W3CDTF">2023-12-09T18:39:53Z</dcterms:created>
  <dcterms:modified xsi:type="dcterms:W3CDTF">2023-12-22T18:44:30Z</dcterms:modified>
</cp:coreProperties>
</file>