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smtClean="0"/>
              <a:t>STEVEN BENNETT</a:t>
            </a:r>
          </a:p>
          <a:p>
            <a:pPr algn="ctr"/>
            <a:r>
              <a:rPr lang="en-US" sz="3200" dirty="0" smtClean="0"/>
              <a:t>ROTHROCK MOTOR SALES INC</a:t>
            </a:r>
          </a:p>
          <a:p>
            <a:pPr algn="ctr"/>
            <a:r>
              <a:rPr lang="en-US" sz="3200" dirty="0" smtClean="0"/>
              <a:t>N432</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Opportunities</a:t>
            </a:r>
          </a:p>
          <a:p>
            <a:pPr lvl="1"/>
            <a:r>
              <a:rPr lang="en-US" dirty="0" smtClean="0"/>
              <a:t>Massive growth in our area with housing complexes being built everywhere</a:t>
            </a:r>
          </a:p>
          <a:p>
            <a:pPr lvl="1"/>
            <a:r>
              <a:rPr lang="en-US" dirty="0" smtClean="0"/>
              <a:t>Service advisors can be easily trained for sales</a:t>
            </a:r>
          </a:p>
          <a:p>
            <a:pPr lvl="1"/>
            <a:r>
              <a:rPr lang="en-US" dirty="0" smtClean="0"/>
              <a:t>Install competitive pricing and why customer should service with us as a franchise dealership in drive and waiting rooms</a:t>
            </a:r>
          </a:p>
          <a:p>
            <a:pPr lvl="1"/>
            <a:r>
              <a:rPr lang="en-US" dirty="0" smtClean="0"/>
              <a:t>Major highway in front of our store can be easily marketed on promoting that we service all makes and models</a:t>
            </a:r>
          </a:p>
          <a:p>
            <a:pPr lvl="1"/>
            <a:r>
              <a:rPr lang="en-US" dirty="0" smtClean="0"/>
              <a:t>Change hours of operation to mirror sales</a:t>
            </a:r>
          </a:p>
          <a:p>
            <a:pPr lvl="1"/>
            <a:r>
              <a:rPr lang="en-US" dirty="0" smtClean="0"/>
              <a:t>Prospect business fleets locally and offer to pick up and drop off their cars after we service them</a:t>
            </a:r>
          </a:p>
          <a:p>
            <a:pPr marL="457200" lvl="1" indent="0">
              <a:buNone/>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Threats</a:t>
            </a:r>
          </a:p>
          <a:p>
            <a:pPr lvl="1"/>
            <a:r>
              <a:rPr lang="en-US" dirty="0" smtClean="0"/>
              <a:t>Hiring technicians that don’t demand a crazy wage based upon experience/skill</a:t>
            </a:r>
          </a:p>
          <a:p>
            <a:pPr lvl="1"/>
            <a:r>
              <a:rPr lang="en-US" dirty="0" smtClean="0"/>
              <a:t>Economic conditions</a:t>
            </a:r>
          </a:p>
          <a:p>
            <a:pPr lvl="1"/>
            <a:r>
              <a:rPr lang="en-US" dirty="0" smtClean="0"/>
              <a:t>Election year</a:t>
            </a:r>
          </a:p>
          <a:p>
            <a:pPr lvl="1"/>
            <a:r>
              <a:rPr lang="en-US" dirty="0" smtClean="0"/>
              <a:t>Very high saturation of franchise dealerships and non-franchise shops (31 in a one mile radius)</a:t>
            </a:r>
          </a:p>
          <a:p>
            <a:pPr lvl="1"/>
            <a:r>
              <a:rPr lang="en-US" dirty="0" smtClean="0"/>
              <a:t>Independent shops open longer hours and on Sundays</a:t>
            </a:r>
          </a:p>
          <a:p>
            <a:pPr lvl="1"/>
            <a:r>
              <a:rPr lang="en-US" dirty="0" smtClean="0"/>
              <a:t>Manufacturers constantly changing the goal post to earn additional money from them for the department</a:t>
            </a:r>
          </a:p>
          <a:p>
            <a:pPr marL="457200" lvl="1" indent="0">
              <a:buNone/>
            </a:pPr>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Objectives</a:t>
            </a:r>
          </a:p>
          <a:p>
            <a:pPr lvl="1"/>
            <a:r>
              <a:rPr lang="en-US" dirty="0" smtClean="0"/>
              <a:t>Have parts counter-people deliver parts to techs </a:t>
            </a:r>
          </a:p>
          <a:p>
            <a:pPr lvl="1"/>
            <a:r>
              <a:rPr lang="en-US" dirty="0" smtClean="0"/>
              <a:t>Improve tech proficiency to reach 100% and higher</a:t>
            </a:r>
          </a:p>
          <a:p>
            <a:pPr lvl="1"/>
            <a:r>
              <a:rPr lang="en-US" dirty="0" smtClean="0"/>
              <a:t>Increase internal labor rate to match door rate</a:t>
            </a:r>
          </a:p>
          <a:p>
            <a:pPr lvl="1"/>
            <a:r>
              <a:rPr lang="en-US" dirty="0" smtClean="0"/>
              <a:t>Increase facility utilization to 75% and higher</a:t>
            </a:r>
          </a:p>
          <a:p>
            <a:pPr lvl="1"/>
            <a:r>
              <a:rPr lang="en-US" dirty="0" smtClean="0"/>
              <a:t>Keep morale up during slow times in the shop</a:t>
            </a:r>
          </a:p>
          <a:p>
            <a:pPr lvl="1"/>
            <a:r>
              <a:rPr lang="en-US" dirty="0" smtClean="0"/>
              <a:t>Train advisors to sell!</a:t>
            </a:r>
          </a:p>
          <a:p>
            <a:pPr lvl="1"/>
            <a:r>
              <a:rPr lang="en-US" dirty="0" smtClean="0"/>
              <a:t>Implement video MPI software</a:t>
            </a: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80412"/>
            <a:ext cx="8596668" cy="4944887"/>
          </a:xfrm>
        </p:spPr>
        <p:txBody>
          <a:bodyPr/>
          <a:lstStyle/>
          <a:p>
            <a:r>
              <a:rPr lang="en-US" dirty="0" smtClean="0"/>
              <a:t>Strategies</a:t>
            </a:r>
          </a:p>
          <a:p>
            <a:pPr lvl="1"/>
            <a:r>
              <a:rPr lang="en-US" dirty="0"/>
              <a:t>No longer allow advisors to discount without management approval</a:t>
            </a:r>
          </a:p>
          <a:p>
            <a:pPr lvl="1"/>
            <a:r>
              <a:rPr lang="en-US" dirty="0" smtClean="0"/>
              <a:t>Shop competitor’s prices every 90 days </a:t>
            </a:r>
            <a:r>
              <a:rPr lang="en-US" dirty="0" smtClean="0"/>
              <a:t>and post our competitive pricing board in service drive and waiting room</a:t>
            </a:r>
          </a:p>
          <a:p>
            <a:pPr lvl="1"/>
            <a:r>
              <a:rPr lang="en-US" dirty="0" smtClean="0"/>
              <a:t>Increase number of tech hours produced through daily and weekly review of what they produced before leaving</a:t>
            </a:r>
          </a:p>
          <a:p>
            <a:pPr lvl="1"/>
            <a:r>
              <a:rPr lang="en-US" dirty="0" smtClean="0"/>
              <a:t>Market that we work on ALL makes and models in order to increase workload and sales</a:t>
            </a:r>
          </a:p>
          <a:p>
            <a:pPr lvl="1"/>
            <a:r>
              <a:rPr lang="en-US" dirty="0" smtClean="0"/>
              <a:t>Have weekly training sessions with advisors on how to sell whether in person or over the phone</a:t>
            </a:r>
          </a:p>
          <a:p>
            <a:pPr lvl="1"/>
            <a:r>
              <a:rPr lang="en-US" dirty="0" smtClean="0"/>
              <a:t>Research/demo/and implement video MPI software to create customer confidence and increase sales incrementally</a:t>
            </a:r>
          </a:p>
          <a:p>
            <a:pPr lvl="1"/>
            <a:r>
              <a:rPr lang="en-US" dirty="0" smtClean="0"/>
              <a:t>Increase internal labor rate to match posted door rate immediately</a:t>
            </a:r>
          </a:p>
          <a:p>
            <a:pPr lvl="1"/>
            <a:r>
              <a:rPr lang="en-US" dirty="0" smtClean="0"/>
              <a:t>Align pay plans for techs to have bonuses based on proficiency of 100% and GP % of sales</a:t>
            </a:r>
          </a:p>
          <a:p>
            <a:pPr lvl="1"/>
            <a:endParaRPr lang="en-US" dirty="0" smtClean="0"/>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smtClean="0"/>
              <a:t>Tactics</a:t>
            </a:r>
          </a:p>
          <a:p>
            <a:pPr lvl="1"/>
            <a:r>
              <a:rPr lang="en-US" dirty="0" smtClean="0"/>
              <a:t>Market more aggressively on social media with specials and discounts to attract more service customers</a:t>
            </a:r>
          </a:p>
          <a:p>
            <a:pPr lvl="1"/>
            <a:r>
              <a:rPr lang="en-US" dirty="0" smtClean="0"/>
              <a:t>Train weekly with advisors</a:t>
            </a:r>
          </a:p>
          <a:p>
            <a:pPr lvl="1"/>
            <a:r>
              <a:rPr lang="en-US" dirty="0" smtClean="0"/>
              <a:t>Have manager TO customers before we accept them saying “no” to work</a:t>
            </a:r>
          </a:p>
          <a:p>
            <a:pPr lvl="1"/>
            <a:r>
              <a:rPr lang="en-US" dirty="0" smtClean="0"/>
              <a:t>Service managers are the only people allowed to authorize discounts on labor work</a:t>
            </a:r>
          </a:p>
          <a:p>
            <a:pPr lvl="1"/>
            <a:r>
              <a:rPr lang="en-US" dirty="0" smtClean="0"/>
              <a:t>Review GP as % of sales, tech productivity, and facility utilization on a weekly basis to ensure we are optimizing and profiting the way we want to be</a:t>
            </a:r>
          </a:p>
          <a:p>
            <a:pPr lvl="1"/>
            <a:r>
              <a:rPr lang="en-US" dirty="0" smtClean="0"/>
              <a:t>Change hours of operation to match sales hours</a:t>
            </a:r>
            <a:endParaRPr lang="en-US" dirty="0" smtClean="0"/>
          </a:p>
          <a:p>
            <a:pPr marL="457200" lvl="1" indent="0">
              <a:buNone/>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97761402"/>
              </p:ext>
            </p:extLst>
          </p:nvPr>
        </p:nvGraphicFramePr>
        <p:xfrm>
          <a:off x="677334" y="1719742"/>
          <a:ext cx="9132492" cy="4970809"/>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47191">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47191">
                <a:tc>
                  <a:txBody>
                    <a:bodyPr/>
                    <a:lstStyle/>
                    <a:p>
                      <a:r>
                        <a:rPr lang="en-US" sz="1200" dirty="0" smtClean="0"/>
                        <a:t>Change hours of operation to match</a:t>
                      </a:r>
                      <a:r>
                        <a:rPr lang="en-US" sz="1200" baseline="0" dirty="0" smtClean="0"/>
                        <a:t> sales hours</a:t>
                      </a:r>
                      <a:endParaRPr lang="en-US" sz="1200" dirty="0"/>
                    </a:p>
                  </a:txBody>
                  <a:tcPr/>
                </a:tc>
                <a:tc>
                  <a:txBody>
                    <a:bodyPr/>
                    <a:lstStyle/>
                    <a:p>
                      <a:r>
                        <a:rPr lang="en-US" sz="1200" dirty="0" smtClean="0"/>
                        <a:t>GM/Director of fixed ops</a:t>
                      </a:r>
                      <a:endParaRPr lang="en-US" sz="1200" dirty="0"/>
                    </a:p>
                  </a:txBody>
                  <a:tcPr/>
                </a:tc>
                <a:tc>
                  <a:txBody>
                    <a:bodyPr/>
                    <a:lstStyle/>
                    <a:p>
                      <a:r>
                        <a:rPr lang="en-US" sz="1200" dirty="0" smtClean="0"/>
                        <a:t>3/1/24</a:t>
                      </a:r>
                      <a:endParaRPr lang="en-US" sz="1200" dirty="0"/>
                    </a:p>
                  </a:txBody>
                  <a:tcPr/>
                </a:tc>
                <a:extLst>
                  <a:ext uri="{0D108BD9-81ED-4DB2-BD59-A6C34878D82A}">
                    <a16:rowId xmlns:a16="http://schemas.microsoft.com/office/drawing/2014/main" val="2400365483"/>
                  </a:ext>
                </a:extLst>
              </a:tr>
              <a:tr h="547191">
                <a:tc>
                  <a:txBody>
                    <a:bodyPr/>
                    <a:lstStyle/>
                    <a:p>
                      <a:r>
                        <a:rPr lang="en-US" sz="1200" dirty="0" smtClean="0"/>
                        <a:t>Disallow</a:t>
                      </a:r>
                      <a:r>
                        <a:rPr lang="en-US" sz="1200" baseline="0" dirty="0" smtClean="0"/>
                        <a:t> discounting by ASMs</a:t>
                      </a:r>
                      <a:endParaRPr lang="en-US" sz="1200" dirty="0"/>
                    </a:p>
                  </a:txBody>
                  <a:tcPr/>
                </a:tc>
                <a:tc>
                  <a:txBody>
                    <a:bodyPr/>
                    <a:lstStyle/>
                    <a:p>
                      <a:r>
                        <a:rPr lang="en-US" sz="1200" dirty="0" smtClean="0"/>
                        <a:t>Director of fixed ops/Service</a:t>
                      </a:r>
                      <a:r>
                        <a:rPr lang="en-US" sz="1200" baseline="0" dirty="0" smtClean="0"/>
                        <a:t> manager</a:t>
                      </a:r>
                      <a:endParaRPr lang="en-US" sz="1200" dirty="0"/>
                    </a:p>
                  </a:txBody>
                  <a:tcPr/>
                </a:tc>
                <a:tc>
                  <a:txBody>
                    <a:bodyPr/>
                    <a:lstStyle/>
                    <a:p>
                      <a:r>
                        <a:rPr lang="en-US" sz="1200" dirty="0" smtClean="0"/>
                        <a:t>2/1/24</a:t>
                      </a:r>
                    </a:p>
                    <a:p>
                      <a:endParaRPr lang="en-US" sz="1200" dirty="0"/>
                    </a:p>
                  </a:txBody>
                  <a:tcPr/>
                </a:tc>
                <a:extLst>
                  <a:ext uri="{0D108BD9-81ED-4DB2-BD59-A6C34878D82A}">
                    <a16:rowId xmlns:a16="http://schemas.microsoft.com/office/drawing/2014/main" val="107845787"/>
                  </a:ext>
                </a:extLst>
              </a:tr>
              <a:tr h="781702">
                <a:tc>
                  <a:txBody>
                    <a:bodyPr/>
                    <a:lstStyle/>
                    <a:p>
                      <a:r>
                        <a:rPr lang="en-US" sz="1200" dirty="0" smtClean="0"/>
                        <a:t>Market we service all makes and models on all mediums</a:t>
                      </a:r>
                      <a:r>
                        <a:rPr lang="en-US" sz="1200" baseline="0" dirty="0" smtClean="0"/>
                        <a:t> </a:t>
                      </a:r>
                    </a:p>
                  </a:txBody>
                  <a:tcPr/>
                </a:tc>
                <a:tc>
                  <a:txBody>
                    <a:bodyPr/>
                    <a:lstStyle/>
                    <a:p>
                      <a:r>
                        <a:rPr lang="en-US" sz="1200" dirty="0" smtClean="0"/>
                        <a:t>GM/Director of fixed ops</a:t>
                      </a:r>
                      <a:endParaRPr lang="en-US" sz="1200" dirty="0"/>
                    </a:p>
                  </a:txBody>
                  <a:tcPr/>
                </a:tc>
                <a:tc>
                  <a:txBody>
                    <a:bodyPr/>
                    <a:lstStyle/>
                    <a:p>
                      <a:r>
                        <a:rPr lang="en-US" sz="1200" dirty="0" smtClean="0"/>
                        <a:t>2/1/24</a:t>
                      </a:r>
                    </a:p>
                    <a:p>
                      <a:endParaRPr lang="en-US" sz="1200" dirty="0"/>
                    </a:p>
                  </a:txBody>
                  <a:tcPr/>
                </a:tc>
                <a:extLst>
                  <a:ext uri="{0D108BD9-81ED-4DB2-BD59-A6C34878D82A}">
                    <a16:rowId xmlns:a16="http://schemas.microsoft.com/office/drawing/2014/main" val="1530126605"/>
                  </a:ext>
                </a:extLst>
              </a:tr>
              <a:tr h="1016213">
                <a:tc>
                  <a:txBody>
                    <a:bodyPr/>
                    <a:lstStyle/>
                    <a:p>
                      <a:r>
                        <a:rPr lang="en-US" sz="1200" dirty="0" smtClean="0"/>
                        <a:t>Install</a:t>
                      </a:r>
                      <a:r>
                        <a:rPr lang="en-US" sz="1200" baseline="0" dirty="0" smtClean="0"/>
                        <a:t> pricing board and why service at a franchise dealership board in service drives and waiting rooms</a:t>
                      </a:r>
                      <a:endParaRPr lang="en-US" sz="1200" dirty="0"/>
                    </a:p>
                  </a:txBody>
                  <a:tcPr/>
                </a:tc>
                <a:tc>
                  <a:txBody>
                    <a:bodyPr/>
                    <a:lstStyle/>
                    <a:p>
                      <a:r>
                        <a:rPr lang="en-US" sz="1200" dirty="0" smtClean="0"/>
                        <a:t>Service Manager/Director of fixed ops</a:t>
                      </a:r>
                      <a:endParaRPr lang="en-US" sz="1200" dirty="0"/>
                    </a:p>
                  </a:txBody>
                  <a:tcPr/>
                </a:tc>
                <a:tc>
                  <a:txBody>
                    <a:bodyPr/>
                    <a:lstStyle/>
                    <a:p>
                      <a:r>
                        <a:rPr lang="en-US" sz="1200" dirty="0" smtClean="0"/>
                        <a:t>2/1/24</a:t>
                      </a:r>
                    </a:p>
                  </a:txBody>
                  <a:tcPr/>
                </a:tc>
                <a:extLst>
                  <a:ext uri="{0D108BD9-81ED-4DB2-BD59-A6C34878D82A}">
                    <a16:rowId xmlns:a16="http://schemas.microsoft.com/office/drawing/2014/main" val="1950345431"/>
                  </a:ext>
                </a:extLst>
              </a:tr>
              <a:tr h="341152">
                <a:tc>
                  <a:txBody>
                    <a:bodyPr/>
                    <a:lstStyle/>
                    <a:p>
                      <a:r>
                        <a:rPr lang="en-US" sz="1200" dirty="0" smtClean="0"/>
                        <a:t>Change tech pay plan to include bonuses for proficiency</a:t>
                      </a:r>
                      <a:r>
                        <a:rPr lang="en-US" sz="1200" baseline="0" dirty="0" smtClean="0"/>
                        <a:t> @ 100% and more and GP as % of sales of 80% and more</a:t>
                      </a:r>
                      <a:endParaRPr lang="en-US" sz="1200" dirty="0"/>
                    </a:p>
                  </a:txBody>
                  <a:tcPr/>
                </a:tc>
                <a:tc>
                  <a:txBody>
                    <a:bodyPr/>
                    <a:lstStyle/>
                    <a:p>
                      <a:r>
                        <a:rPr lang="en-US" sz="1200" dirty="0" smtClean="0"/>
                        <a:t>GM/Director</a:t>
                      </a:r>
                      <a:r>
                        <a:rPr lang="en-US" sz="1200" baseline="0" dirty="0" smtClean="0"/>
                        <a:t> of fixed ops</a:t>
                      </a:r>
                      <a:endParaRPr lang="en-US" sz="1200" dirty="0"/>
                    </a:p>
                  </a:txBody>
                  <a:tcPr/>
                </a:tc>
                <a:tc>
                  <a:txBody>
                    <a:bodyPr/>
                    <a:lstStyle/>
                    <a:p>
                      <a:r>
                        <a:rPr lang="en-US" sz="1200" dirty="0" smtClean="0"/>
                        <a:t>3/1/24</a:t>
                      </a:r>
                    </a:p>
                    <a:p>
                      <a:endParaRPr lang="en-US" sz="1200" dirty="0"/>
                    </a:p>
                  </a:txBody>
                  <a:tcPr/>
                </a:tc>
                <a:extLst>
                  <a:ext uri="{0D108BD9-81ED-4DB2-BD59-A6C34878D82A}">
                    <a16:rowId xmlns:a16="http://schemas.microsoft.com/office/drawing/2014/main" val="1960891333"/>
                  </a:ext>
                </a:extLst>
              </a:tr>
              <a:tr h="341152">
                <a:tc>
                  <a:txBody>
                    <a:bodyPr/>
                    <a:lstStyle/>
                    <a:p>
                      <a:r>
                        <a:rPr lang="en-US" sz="1200" dirty="0" smtClean="0"/>
                        <a:t>Sales training</a:t>
                      </a:r>
                      <a:r>
                        <a:rPr lang="en-US" sz="1200" baseline="0" dirty="0" smtClean="0"/>
                        <a:t> with ASMs</a:t>
                      </a:r>
                      <a:endParaRPr lang="en-US" sz="1200" dirty="0"/>
                    </a:p>
                  </a:txBody>
                  <a:tcPr/>
                </a:tc>
                <a:tc>
                  <a:txBody>
                    <a:bodyPr/>
                    <a:lstStyle/>
                    <a:p>
                      <a:r>
                        <a:rPr lang="en-US" sz="1200" dirty="0" smtClean="0"/>
                        <a:t>Service Manager</a:t>
                      </a:r>
                      <a:endParaRPr lang="en-US" sz="1200" dirty="0"/>
                    </a:p>
                  </a:txBody>
                  <a:tcPr/>
                </a:tc>
                <a:tc>
                  <a:txBody>
                    <a:bodyPr/>
                    <a:lstStyle/>
                    <a:p>
                      <a:r>
                        <a:rPr lang="en-US" sz="1200" dirty="0" smtClean="0"/>
                        <a:t>Weekly</a:t>
                      </a:r>
                      <a:endParaRPr lang="en-US" sz="1200" dirty="0"/>
                    </a:p>
                  </a:txBody>
                  <a:tcPr/>
                </a:tc>
                <a:extLst>
                  <a:ext uri="{0D108BD9-81ED-4DB2-BD59-A6C34878D82A}">
                    <a16:rowId xmlns:a16="http://schemas.microsoft.com/office/drawing/2014/main" val="4137224325"/>
                  </a:ext>
                </a:extLst>
              </a:tr>
              <a:tr h="341152">
                <a:tc>
                  <a:txBody>
                    <a:bodyPr/>
                    <a:lstStyle/>
                    <a:p>
                      <a:r>
                        <a:rPr lang="en-US" sz="1200" dirty="0" smtClean="0"/>
                        <a:t>Install</a:t>
                      </a:r>
                      <a:r>
                        <a:rPr lang="en-US" sz="1200" baseline="0" dirty="0" smtClean="0"/>
                        <a:t> process for video MPI software for techs to use 100% of the time</a:t>
                      </a:r>
                      <a:endParaRPr lang="en-US" sz="1200" dirty="0"/>
                    </a:p>
                  </a:txBody>
                  <a:tcPr/>
                </a:tc>
                <a:tc>
                  <a:txBody>
                    <a:bodyPr/>
                    <a:lstStyle/>
                    <a:p>
                      <a:r>
                        <a:rPr lang="en-US" sz="1200" dirty="0" smtClean="0"/>
                        <a:t>Director of fixed ops/Service manager</a:t>
                      </a:r>
                      <a:endParaRPr lang="en-US" sz="1200" dirty="0"/>
                    </a:p>
                  </a:txBody>
                  <a:tcPr/>
                </a:tc>
                <a:tc>
                  <a:txBody>
                    <a:bodyPr/>
                    <a:lstStyle/>
                    <a:p>
                      <a:r>
                        <a:rPr lang="en-US" sz="1200" dirty="0" smtClean="0"/>
                        <a:t>3/1/24</a:t>
                      </a:r>
                      <a:endParaRPr lang="en-US" sz="1200"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00295"/>
            <a:ext cx="8596668" cy="5209562"/>
          </a:xfrm>
        </p:spPr>
        <p:txBody>
          <a:bodyPr>
            <a:normAutofit fontScale="70000" lnSpcReduction="20000"/>
          </a:bodyPr>
          <a:lstStyle/>
          <a:p>
            <a:r>
              <a:rPr lang="en-US" dirty="0" smtClean="0"/>
              <a:t>Synopsis</a:t>
            </a:r>
          </a:p>
          <a:p>
            <a:pPr lvl="1"/>
            <a:r>
              <a:rPr lang="en-US" dirty="0" smtClean="0"/>
              <a:t>There are many things that we do right in our service department and many things that would require a little but of effort and realignment in order to get to the levels of proficiency and profitability we are seeking.  </a:t>
            </a:r>
          </a:p>
          <a:p>
            <a:pPr lvl="1"/>
            <a:r>
              <a:rPr lang="en-US" dirty="0" smtClean="0"/>
              <a:t>We need to market more aggressively on social media platforms such as Facebook and Instagram in order to extend our reach to our current customer base, and also reach a new customer base.  In that marketing, it needs to be made know that we service ALL makes and models and that we are competitively priced in the marketplace.  In addition, we need to show the benefits or servicing at a franchise dealership rather than a small local shop.  This also all needs to be posted in our service drive and waiting room for everyone to clearly see.</a:t>
            </a:r>
          </a:p>
          <a:p>
            <a:pPr lvl="1"/>
            <a:r>
              <a:rPr lang="en-US" dirty="0" smtClean="0"/>
              <a:t>One area where we miss sales is by not being open the same hours as the sales department.  Most people are able to do service work after 5pm during the week and on Saturdays in our area.  We close at 6pm </a:t>
            </a:r>
            <a:r>
              <a:rPr lang="en-US" dirty="0"/>
              <a:t>d</a:t>
            </a:r>
            <a:r>
              <a:rPr lang="en-US" dirty="0" smtClean="0"/>
              <a:t>uring the week while sales stays open until 8pm and we have a skeleton crew until 3pm on Saturdays while sales is open until 5 pm.  That needs to be changed in order to accommodate more of our customers and gain new customers during peak hours.</a:t>
            </a:r>
          </a:p>
          <a:p>
            <a:pPr lvl="1"/>
            <a:r>
              <a:rPr lang="en-US" dirty="0" smtClean="0"/>
              <a:t>Video MPI technology is potentially my favorite avenue for selling labor work and parts.  Customers want to feel like they aren’t being taken advantage of and want a sense of transparency.  This makes it personalized, transparent, honest, upfront, etc.  Being able to see what a new filter looks like vs what your current filter looks like is a no brainer.  We will research, demo, and implement this technology in order to sell more and increase tech proficiency and overall shop utilization.  </a:t>
            </a:r>
          </a:p>
          <a:p>
            <a:pPr lvl="1"/>
            <a:r>
              <a:rPr lang="en-US" dirty="0" smtClean="0"/>
              <a:t>Technician pay plans must be aligned with overall success of the department so implementing a bonus program to match 80% GP as a % of sales and 100% tech proficiency is important.  They will work harder in order to earn more which will benefit the store exponentially.  </a:t>
            </a:r>
          </a:p>
          <a:p>
            <a:pPr lvl="1"/>
            <a:r>
              <a:rPr lang="en-US" dirty="0" smtClean="0"/>
              <a:t>Sales training for advisors is just as important as training sales people.  Once training is implemented, sales and gross can only climb!!!</a:t>
            </a:r>
          </a:p>
          <a:p>
            <a:pPr lvl="1"/>
            <a:r>
              <a:rPr lang="en-US" dirty="0" smtClean="0"/>
              <a:t>Not allowing discounts for the ASMs will make them be more creative and fight harder to keep our money we deserve!  Managers will be the only people allowed to make discounts and it will have to be for good reason.</a:t>
            </a:r>
          </a:p>
          <a:p>
            <a:pPr lvl="1"/>
            <a:r>
              <a:rPr lang="en-US" dirty="0" smtClean="0"/>
              <a:t>All in all, I believe these are very attainable and easy steps that can be taken to improve and increase the overall health and success of our service department.  With the right training, persistence, dedication, and accountability I’m confident we can take the next step towards being a very profitable and well run service center! </a:t>
            </a:r>
          </a:p>
          <a:p>
            <a:pPr marL="457200" lvl="1"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42613"/>
            <a:ext cx="8596668" cy="654342"/>
          </a:xfrm>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sz="3100" b="1" u="sng" dirty="0" smtClean="0">
                <a:solidFill>
                  <a:srgbClr val="000000"/>
                </a:solidFill>
                <a:latin typeface="Calibri" panose="020F0502020204030204" pitchFamily="34" charset="0"/>
              </a:rPr>
              <a:t>Marketing</a:t>
            </a:r>
            <a:r>
              <a:rPr lang="en-US" b="0" i="0" u="none" strike="noStrike" baseline="0" dirty="0" smtClean="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906011"/>
            <a:ext cx="8596668" cy="5620624"/>
          </a:xfrm>
        </p:spPr>
        <p:txBody>
          <a:bodyPr>
            <a:normAutofit fontScale="92500" lnSpcReduction="20000"/>
          </a:bodyPr>
          <a:lstStyle/>
          <a:p>
            <a:r>
              <a:rPr lang="en-US" sz="900" b="0" i="0" u="none" strike="noStrike" baseline="0" dirty="0" smtClean="0">
                <a:solidFill>
                  <a:srgbClr val="221E1F"/>
                </a:solidFill>
                <a:latin typeface="Calibri" panose="020F0502020204030204" pitchFamily="34" charset="0"/>
              </a:rPr>
              <a:t>Current practices</a:t>
            </a:r>
          </a:p>
          <a:p>
            <a:pPr lvl="1"/>
            <a:r>
              <a:rPr lang="en-US" sz="900" dirty="0" smtClean="0">
                <a:solidFill>
                  <a:srgbClr val="221E1F"/>
                </a:solidFill>
                <a:latin typeface="Calibri" panose="020F0502020204030204" pitchFamily="34" charset="0"/>
              </a:rPr>
              <a:t>Utilizing manufacturer programs (Nissan and CDJR) to boost retention and loyalty</a:t>
            </a:r>
          </a:p>
          <a:p>
            <a:pPr lvl="1"/>
            <a:r>
              <a:rPr lang="en-US" sz="900" dirty="0" smtClean="0">
                <a:solidFill>
                  <a:srgbClr val="221E1F"/>
                </a:solidFill>
                <a:latin typeface="Calibri" panose="020F0502020204030204" pitchFamily="34" charset="0"/>
              </a:rPr>
              <a:t>Traditional such as billboard and radio/</a:t>
            </a:r>
            <a:r>
              <a:rPr lang="en-US" sz="900" dirty="0" err="1" smtClean="0">
                <a:solidFill>
                  <a:srgbClr val="221E1F"/>
                </a:solidFill>
                <a:latin typeface="Calibri" panose="020F0502020204030204" pitchFamily="34" charset="0"/>
              </a:rPr>
              <a:t>tv</a:t>
            </a:r>
            <a:endParaRPr lang="en-US" sz="900" dirty="0" smtClean="0">
              <a:solidFill>
                <a:srgbClr val="221E1F"/>
              </a:solidFill>
              <a:latin typeface="Calibri" panose="020F0502020204030204" pitchFamily="34" charset="0"/>
            </a:endParaRPr>
          </a:p>
          <a:p>
            <a:pPr lvl="1"/>
            <a:r>
              <a:rPr lang="en-US" sz="900" b="0" i="0" u="none" strike="noStrike" baseline="0" dirty="0" smtClean="0">
                <a:solidFill>
                  <a:srgbClr val="221E1F"/>
                </a:solidFill>
                <a:latin typeface="Calibri" panose="020F0502020204030204" pitchFamily="34" charset="0"/>
              </a:rPr>
              <a:t>Google search optimization through Marketing</a:t>
            </a:r>
            <a:r>
              <a:rPr lang="en-US" sz="900" b="0" i="0" u="none" strike="noStrike" dirty="0" smtClean="0">
                <a:solidFill>
                  <a:srgbClr val="221E1F"/>
                </a:solidFill>
                <a:latin typeface="Calibri" panose="020F0502020204030204" pitchFamily="34" charset="0"/>
              </a:rPr>
              <a:t> company</a:t>
            </a:r>
          </a:p>
          <a:p>
            <a:pPr lvl="1"/>
            <a:r>
              <a:rPr lang="en-US" sz="900" baseline="0" dirty="0" smtClean="0">
                <a:solidFill>
                  <a:srgbClr val="221E1F"/>
                </a:solidFill>
                <a:latin typeface="Calibri" panose="020F0502020204030204" pitchFamily="34" charset="0"/>
              </a:rPr>
              <a:t>DMS</a:t>
            </a:r>
            <a:r>
              <a:rPr lang="en-US" sz="900" dirty="0" smtClean="0">
                <a:solidFill>
                  <a:srgbClr val="221E1F"/>
                </a:solidFill>
                <a:latin typeface="Calibri" panose="020F0502020204030204" pitchFamily="34" charset="0"/>
              </a:rPr>
              <a:t> partner mailers</a:t>
            </a:r>
            <a:r>
              <a:rPr lang="en-US" sz="900" b="0" i="0" u="none" strike="noStrike" baseline="0" dirty="0" smtClean="0">
                <a:solidFill>
                  <a:srgbClr val="221E1F"/>
                </a:solidFill>
                <a:latin typeface="Calibri" panose="020F0502020204030204" pitchFamily="34" charset="0"/>
              </a:rPr>
              <a:t> </a:t>
            </a:r>
            <a:endParaRPr lang="en-US" sz="900" b="0" i="0" u="none" strike="noStrike" baseline="0" dirty="0">
              <a:solidFill>
                <a:srgbClr val="221E1F"/>
              </a:solidFill>
              <a:latin typeface="Calibri" panose="020F0502020204030204" pitchFamily="34" charset="0"/>
            </a:endParaRPr>
          </a:p>
          <a:p>
            <a:r>
              <a:rPr lang="en-US" sz="900" b="0" i="0" u="none" strike="noStrike" baseline="0" dirty="0">
                <a:solidFill>
                  <a:srgbClr val="221E1F"/>
                </a:solidFill>
                <a:latin typeface="Calibri" panose="020F0502020204030204" pitchFamily="34" charset="0"/>
              </a:rPr>
              <a:t>Goals for improvement </a:t>
            </a:r>
            <a:endParaRPr lang="en-US" sz="900" b="0" i="0" u="none" strike="noStrike" baseline="0" dirty="0" smtClean="0">
              <a:solidFill>
                <a:srgbClr val="221E1F"/>
              </a:solidFill>
              <a:latin typeface="Calibri" panose="020F0502020204030204" pitchFamily="34" charset="0"/>
            </a:endParaRPr>
          </a:p>
          <a:p>
            <a:pPr lvl="1"/>
            <a:r>
              <a:rPr lang="en-US" sz="900" dirty="0" smtClean="0">
                <a:solidFill>
                  <a:srgbClr val="221E1F"/>
                </a:solidFill>
                <a:latin typeface="Calibri" panose="020F0502020204030204" pitchFamily="34" charset="0"/>
              </a:rPr>
              <a:t>Improve sales to service handoff</a:t>
            </a:r>
          </a:p>
          <a:p>
            <a:pPr lvl="1"/>
            <a:r>
              <a:rPr lang="en-US" sz="900" b="0" i="0" u="none" strike="noStrike" baseline="0" dirty="0" smtClean="0">
                <a:solidFill>
                  <a:srgbClr val="221E1F"/>
                </a:solidFill>
                <a:latin typeface="Calibri" panose="020F0502020204030204" pitchFamily="34" charset="0"/>
              </a:rPr>
              <a:t>More</a:t>
            </a:r>
            <a:r>
              <a:rPr lang="en-US" sz="900" b="0" i="0" u="none" strike="noStrike" dirty="0" smtClean="0">
                <a:solidFill>
                  <a:srgbClr val="221E1F"/>
                </a:solidFill>
                <a:latin typeface="Calibri" panose="020F0502020204030204" pitchFamily="34" charset="0"/>
              </a:rPr>
              <a:t> creative digital marketing through Facebook, Instagram, and optimizing our Google ad words and search even more than current</a:t>
            </a:r>
          </a:p>
          <a:p>
            <a:pPr lvl="1"/>
            <a:r>
              <a:rPr lang="en-US" sz="900" baseline="0" dirty="0" smtClean="0">
                <a:solidFill>
                  <a:srgbClr val="221E1F"/>
                </a:solidFill>
                <a:latin typeface="Calibri" panose="020F0502020204030204" pitchFamily="34" charset="0"/>
              </a:rPr>
              <a:t>More advertising spend</a:t>
            </a:r>
            <a:r>
              <a:rPr lang="en-US" sz="900" dirty="0" smtClean="0">
                <a:solidFill>
                  <a:srgbClr val="221E1F"/>
                </a:solidFill>
                <a:latin typeface="Calibri" panose="020F0502020204030204" pitchFamily="34" charset="0"/>
              </a:rPr>
              <a:t> directly linked to service department</a:t>
            </a:r>
          </a:p>
          <a:p>
            <a:pPr lvl="1"/>
            <a:r>
              <a:rPr lang="en-US" sz="900" dirty="0" smtClean="0">
                <a:solidFill>
                  <a:srgbClr val="221E1F"/>
                </a:solidFill>
                <a:latin typeface="Calibri" panose="020F0502020204030204" pitchFamily="34" charset="0"/>
              </a:rPr>
              <a:t>Broadening offerings in service department to make it a true “one stop shop”</a:t>
            </a:r>
          </a:p>
          <a:p>
            <a:pPr lvl="1"/>
            <a:r>
              <a:rPr lang="en-US" sz="900" dirty="0" smtClean="0">
                <a:solidFill>
                  <a:srgbClr val="221E1F"/>
                </a:solidFill>
                <a:latin typeface="Calibri" panose="020F0502020204030204" pitchFamily="34" charset="0"/>
              </a:rPr>
              <a:t>Business cards given to every customer for referrals </a:t>
            </a:r>
          </a:p>
          <a:p>
            <a:pPr lvl="1"/>
            <a:r>
              <a:rPr lang="en-US" sz="900" dirty="0" smtClean="0">
                <a:solidFill>
                  <a:srgbClr val="221E1F"/>
                </a:solidFill>
                <a:latin typeface="Calibri" panose="020F0502020204030204" pitchFamily="34" charset="0"/>
              </a:rPr>
              <a:t>Signage detailing the benefits of servicing at a franchise dealership vs a 3</a:t>
            </a:r>
            <a:r>
              <a:rPr lang="en-US" sz="900" baseline="30000" dirty="0" smtClean="0">
                <a:solidFill>
                  <a:srgbClr val="221E1F"/>
                </a:solidFill>
                <a:latin typeface="Calibri" panose="020F0502020204030204" pitchFamily="34" charset="0"/>
              </a:rPr>
              <a:t>rd</a:t>
            </a:r>
            <a:r>
              <a:rPr lang="en-US" sz="900" dirty="0" smtClean="0">
                <a:solidFill>
                  <a:srgbClr val="221E1F"/>
                </a:solidFill>
                <a:latin typeface="Calibri" panose="020F0502020204030204" pitchFamily="34" charset="0"/>
              </a:rPr>
              <a:t> party service center</a:t>
            </a:r>
          </a:p>
          <a:p>
            <a:r>
              <a:rPr lang="en-US" sz="900" b="0" i="0" u="none" strike="noStrike" baseline="0" dirty="0" smtClean="0">
                <a:solidFill>
                  <a:srgbClr val="221E1F"/>
                </a:solidFill>
                <a:latin typeface="Calibri" panose="020F0502020204030204" pitchFamily="34" charset="0"/>
              </a:rPr>
              <a:t>Plans </a:t>
            </a:r>
            <a:r>
              <a:rPr lang="en-US" sz="900" b="0" i="0" u="none" strike="noStrike" baseline="0" dirty="0">
                <a:solidFill>
                  <a:srgbClr val="221E1F"/>
                </a:solidFill>
                <a:latin typeface="Calibri" panose="020F0502020204030204" pitchFamily="34" charset="0"/>
              </a:rPr>
              <a:t>to achieve your goals </a:t>
            </a:r>
            <a:endParaRPr lang="en-US" sz="900" b="0" i="0" u="none" strike="noStrike" baseline="0" dirty="0" smtClean="0">
              <a:solidFill>
                <a:srgbClr val="221E1F"/>
              </a:solidFill>
              <a:latin typeface="Calibri" panose="020F0502020204030204" pitchFamily="34" charset="0"/>
            </a:endParaRPr>
          </a:p>
          <a:p>
            <a:pPr lvl="1"/>
            <a:r>
              <a:rPr lang="en-US" sz="900" dirty="0" smtClean="0">
                <a:solidFill>
                  <a:srgbClr val="221E1F"/>
                </a:solidFill>
                <a:latin typeface="Calibri" panose="020F0502020204030204" pitchFamily="34" charset="0"/>
              </a:rPr>
              <a:t>Realign ad spend to give some of the budget to the service department specifically in order to gain new customers and retain current customers</a:t>
            </a:r>
          </a:p>
          <a:p>
            <a:pPr lvl="1"/>
            <a:r>
              <a:rPr lang="en-US" sz="900" b="0" i="0" u="none" strike="noStrike" baseline="0" dirty="0" smtClean="0">
                <a:solidFill>
                  <a:srgbClr val="221E1F"/>
                </a:solidFill>
                <a:latin typeface="Calibri" panose="020F0502020204030204" pitchFamily="34" charset="0"/>
              </a:rPr>
              <a:t>Implement</a:t>
            </a:r>
            <a:r>
              <a:rPr lang="en-US" sz="900" b="0" i="0" u="none" strike="noStrike" dirty="0" smtClean="0">
                <a:solidFill>
                  <a:srgbClr val="221E1F"/>
                </a:solidFill>
                <a:latin typeface="Calibri" panose="020F0502020204030204" pitchFamily="34" charset="0"/>
              </a:rPr>
              <a:t> service introduction 100% of the time during the sale</a:t>
            </a:r>
          </a:p>
          <a:p>
            <a:pPr lvl="1"/>
            <a:r>
              <a:rPr lang="en-US" sz="900" baseline="0" dirty="0" smtClean="0">
                <a:solidFill>
                  <a:srgbClr val="221E1F"/>
                </a:solidFill>
                <a:latin typeface="Calibri" panose="020F0502020204030204" pitchFamily="34" charset="0"/>
              </a:rPr>
              <a:t>Post</a:t>
            </a:r>
            <a:r>
              <a:rPr lang="en-US" sz="900" dirty="0" smtClean="0">
                <a:solidFill>
                  <a:srgbClr val="221E1F"/>
                </a:solidFill>
                <a:latin typeface="Calibri" panose="020F0502020204030204" pitchFamily="34" charset="0"/>
              </a:rPr>
              <a:t> service specials weekly on Facebook and Instagram to drive customers to the store</a:t>
            </a:r>
          </a:p>
          <a:p>
            <a:pPr lvl="1"/>
            <a:r>
              <a:rPr lang="en-US" sz="900" dirty="0" smtClean="0">
                <a:solidFill>
                  <a:srgbClr val="221E1F"/>
                </a:solidFill>
                <a:latin typeface="Calibri" panose="020F0502020204030204" pitchFamily="34" charset="0"/>
              </a:rPr>
              <a:t>Every manager and advisor will give a business card to every customer in order to gain the “households” business</a:t>
            </a:r>
          </a:p>
          <a:p>
            <a:pPr lvl="1"/>
            <a:r>
              <a:rPr lang="en-US" sz="900" dirty="0" smtClean="0">
                <a:solidFill>
                  <a:srgbClr val="221E1F"/>
                </a:solidFill>
                <a:latin typeface="Calibri" panose="020F0502020204030204" pitchFamily="34" charset="0"/>
              </a:rPr>
              <a:t>Install signs in service department and waiting areas detailing the benefits of servicing at our store</a:t>
            </a:r>
          </a:p>
          <a:p>
            <a:r>
              <a:rPr lang="en-US" sz="900" b="0" i="0" u="none" strike="noStrike" baseline="0" dirty="0" smtClean="0">
                <a:solidFill>
                  <a:srgbClr val="221E1F"/>
                </a:solidFill>
                <a:latin typeface="Calibri" panose="020F0502020204030204" pitchFamily="34" charset="0"/>
              </a:rPr>
              <a:t>Plans </a:t>
            </a:r>
            <a:r>
              <a:rPr lang="en-US" sz="900" b="0" i="0" u="none" strike="noStrike" baseline="0" dirty="0">
                <a:solidFill>
                  <a:srgbClr val="221E1F"/>
                </a:solidFill>
                <a:latin typeface="Calibri" panose="020F0502020204030204" pitchFamily="34" charset="0"/>
              </a:rPr>
              <a:t>to evaluate your changes </a:t>
            </a:r>
            <a:endParaRPr lang="en-US" sz="900" b="0" i="0" u="none" strike="noStrike" baseline="0" dirty="0" smtClean="0">
              <a:solidFill>
                <a:srgbClr val="221E1F"/>
              </a:solidFill>
              <a:latin typeface="Calibri" panose="020F0502020204030204" pitchFamily="34" charset="0"/>
            </a:endParaRPr>
          </a:p>
          <a:p>
            <a:pPr lvl="1"/>
            <a:r>
              <a:rPr lang="en-US" sz="900" b="0" i="0" u="none" strike="noStrike" baseline="0" dirty="0" smtClean="0">
                <a:solidFill>
                  <a:srgbClr val="221E1F"/>
                </a:solidFill>
                <a:latin typeface="Calibri" panose="020F0502020204030204" pitchFamily="34" charset="0"/>
              </a:rPr>
              <a:t>Track</a:t>
            </a:r>
            <a:r>
              <a:rPr lang="en-US" sz="900" b="0" i="0" u="none" strike="noStrike" dirty="0" smtClean="0">
                <a:solidFill>
                  <a:srgbClr val="221E1F"/>
                </a:solidFill>
                <a:latin typeface="Calibri" panose="020F0502020204030204" pitchFamily="34" charset="0"/>
              </a:rPr>
              <a:t> manufacturer service retention models to ensure an increase from 1 </a:t>
            </a:r>
            <a:r>
              <a:rPr lang="en-US" sz="900" b="0" i="0" u="none" strike="noStrike" dirty="0" err="1" smtClean="0">
                <a:solidFill>
                  <a:srgbClr val="221E1F"/>
                </a:solidFill>
                <a:latin typeface="Calibri" panose="020F0502020204030204" pitchFamily="34" charset="0"/>
              </a:rPr>
              <a:t>yr</a:t>
            </a:r>
            <a:r>
              <a:rPr lang="en-US" sz="900" b="0" i="0" u="none" strike="noStrike" dirty="0" smtClean="0">
                <a:solidFill>
                  <a:srgbClr val="221E1F"/>
                </a:solidFill>
                <a:latin typeface="Calibri" panose="020F0502020204030204" pitchFamily="34" charset="0"/>
              </a:rPr>
              <a:t>, 2yr, etc.</a:t>
            </a:r>
          </a:p>
          <a:p>
            <a:pPr lvl="1"/>
            <a:r>
              <a:rPr lang="en-US" sz="900" dirty="0" smtClean="0">
                <a:solidFill>
                  <a:srgbClr val="221E1F"/>
                </a:solidFill>
                <a:latin typeface="Calibri" panose="020F0502020204030204" pitchFamily="34" charset="0"/>
              </a:rPr>
              <a:t>Ensure advisors ask how new customer heard about us to make sure increased marketing money is used properly</a:t>
            </a:r>
          </a:p>
          <a:p>
            <a:pPr lvl="1"/>
            <a:r>
              <a:rPr lang="en-US" sz="900" b="0" i="0" u="none" strike="noStrike" dirty="0" smtClean="0">
                <a:solidFill>
                  <a:srgbClr val="221E1F"/>
                </a:solidFill>
                <a:latin typeface="Calibri" panose="020F0502020204030204" pitchFamily="34" charset="0"/>
              </a:rPr>
              <a:t>Make sure Facebook and Instagram content is uploaded weekly and track engagement and click through</a:t>
            </a:r>
          </a:p>
          <a:p>
            <a:pPr lvl="1"/>
            <a:r>
              <a:rPr lang="en-US" sz="900" dirty="0" smtClean="0">
                <a:solidFill>
                  <a:srgbClr val="221E1F"/>
                </a:solidFill>
                <a:latin typeface="Calibri" panose="020F0502020204030204" pitchFamily="34" charset="0"/>
              </a:rPr>
              <a:t>Track “intro to service” portion of manufacturer surveys to make sure we are over 95%</a:t>
            </a:r>
          </a:p>
          <a:p>
            <a:pPr lvl="1"/>
            <a:r>
              <a:rPr lang="en-US" sz="900" b="0" i="0" u="none" strike="noStrike" dirty="0" smtClean="0">
                <a:solidFill>
                  <a:srgbClr val="221E1F"/>
                </a:solidFill>
                <a:latin typeface="Calibri" panose="020F0502020204030204" pitchFamily="34" charset="0"/>
              </a:rPr>
              <a:t>Have signs installed in waiting area and behind advisor desks explaining benefits of servicing at our store vs non franchise service facility</a:t>
            </a:r>
          </a:p>
          <a:p>
            <a:pPr lvl="1"/>
            <a:endParaRPr lang="en-US" sz="800" b="0" i="0" u="none" strike="noStrike" dirty="0" smtClean="0">
              <a:solidFill>
                <a:srgbClr val="221E1F"/>
              </a:solidFill>
              <a:latin typeface="Calibri" panose="020F0502020204030204" pitchFamily="34" charset="0"/>
            </a:endParaRPr>
          </a:p>
          <a:p>
            <a:pPr lvl="1"/>
            <a:endParaRPr lang="en-US" sz="800" b="0" i="0" u="none" strike="noStrike" dirty="0" smtClean="0">
              <a:solidFill>
                <a:srgbClr val="221E1F"/>
              </a:solidFill>
              <a:latin typeface="Calibri" panose="020F0502020204030204" pitchFamily="34" charset="0"/>
            </a:endParaRPr>
          </a:p>
          <a:p>
            <a:pPr lvl="1"/>
            <a:endParaRPr lang="en-US" sz="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243897"/>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Techs paid flat rate </a:t>
            </a:r>
          </a:p>
          <a:p>
            <a:pPr lvl="1"/>
            <a:r>
              <a:rPr lang="en-US" dirty="0" smtClean="0">
                <a:solidFill>
                  <a:srgbClr val="221E1F"/>
                </a:solidFill>
                <a:latin typeface="Calibri" panose="020F0502020204030204" pitchFamily="34" charset="0"/>
              </a:rPr>
              <a:t>Ideal work mix of 60% customer pay and 40% warranty/internal is right in line with our stores production of 58% customer pay and 42% warranty/internal</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Gross % of sales is in line @ 76.64%</a:t>
            </a:r>
          </a:p>
          <a:p>
            <a:pPr lvl="1"/>
            <a:r>
              <a:rPr lang="en-US" b="0" i="0" u="none" strike="noStrike" baseline="0" dirty="0" smtClean="0">
                <a:solidFill>
                  <a:srgbClr val="221E1F"/>
                </a:solidFill>
                <a:latin typeface="Calibri" panose="020F0502020204030204" pitchFamily="34" charset="0"/>
              </a:rPr>
              <a:t>Increase</a:t>
            </a:r>
            <a:r>
              <a:rPr lang="en-US" b="0" i="0" u="none" strike="noStrike" dirty="0" smtClean="0">
                <a:solidFill>
                  <a:srgbClr val="221E1F"/>
                </a:solidFill>
                <a:latin typeface="Calibri" panose="020F0502020204030204" pitchFamily="34" charset="0"/>
              </a:rPr>
              <a:t> ELR from $118 to $130 in order to get closer to 80% gross as % of sales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Increase internal labor rate to match customer pay rate which will boost our ELR to increase our gross as % of sales</a:t>
            </a:r>
          </a:p>
          <a:p>
            <a:pPr lvl="1"/>
            <a:r>
              <a:rPr lang="en-US" dirty="0" smtClean="0">
                <a:solidFill>
                  <a:srgbClr val="221E1F"/>
                </a:solidFill>
                <a:latin typeface="Calibri" panose="020F0502020204030204" pitchFamily="34" charset="0"/>
              </a:rPr>
              <a:t>Pay techs based upon a % of labor sales in order to have accountability and boost the store from 76.64% to 80%</a:t>
            </a:r>
            <a:endParaRPr lang="en-US" dirty="0" smtClean="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Plans </a:t>
            </a:r>
            <a:r>
              <a:rPr lang="en-US" sz="1800" b="0" i="0" u="none" strike="noStrike" baseline="0" dirty="0">
                <a:solidFill>
                  <a:srgbClr val="221E1F"/>
                </a:solidFill>
                <a:latin typeface="Calibri" panose="020F0502020204030204" pitchFamily="34" charset="0"/>
              </a:rPr>
              <a:t>to evaluate your changes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Immediately change internal labor rate to match customer pay rate and track its effect on gross as % of sales</a:t>
            </a:r>
          </a:p>
          <a:p>
            <a:pPr lvl="1"/>
            <a:r>
              <a:rPr lang="en-US" dirty="0" smtClean="0">
                <a:solidFill>
                  <a:srgbClr val="221E1F"/>
                </a:solidFill>
                <a:latin typeface="Calibri" panose="020F0502020204030204" pitchFamily="34" charset="0"/>
              </a:rPr>
              <a:t>Track how techs perform based upon being paid on labor sales in order to help achieve 20% cost of labor</a:t>
            </a:r>
          </a:p>
          <a:p>
            <a:pPr marL="457200" lvl="1" indent="0">
              <a:buNone/>
            </a:pPr>
            <a:endParaRPr lang="en-US" b="0" i="0" u="none" strike="noStrike" baseline="0" dirty="0" smtClean="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5" name="Content Placeholder 4"/>
          <p:cNvGraphicFramePr>
            <a:graphicFrameLocks noGrp="1"/>
          </p:cNvGraphicFramePr>
          <p:nvPr>
            <p:ph sz="quarter" idx="4"/>
            <p:extLst>
              <p:ext uri="{D42A27DB-BD31-4B8C-83A1-F6EECF244321}">
                <p14:modId xmlns:p14="http://schemas.microsoft.com/office/powerpoint/2010/main" val="1511913391"/>
              </p:ext>
            </p:extLst>
          </p:nvPr>
        </p:nvGraphicFramePr>
        <p:xfrm>
          <a:off x="5247329" y="2150606"/>
          <a:ext cx="4186237" cy="1625406"/>
        </p:xfrm>
        <a:graphic>
          <a:graphicData uri="http://schemas.openxmlformats.org/drawingml/2006/table">
            <a:tbl>
              <a:tblPr/>
              <a:tblGrid>
                <a:gridCol w="444802">
                  <a:extLst>
                    <a:ext uri="{9D8B030D-6E8A-4147-A177-3AD203B41FA5}">
                      <a16:colId xmlns:a16="http://schemas.microsoft.com/office/drawing/2014/main" val="3860108492"/>
                    </a:ext>
                  </a:extLst>
                </a:gridCol>
                <a:gridCol w="1271856">
                  <a:extLst>
                    <a:ext uri="{9D8B030D-6E8A-4147-A177-3AD203B41FA5}">
                      <a16:colId xmlns:a16="http://schemas.microsoft.com/office/drawing/2014/main" val="1090821322"/>
                    </a:ext>
                  </a:extLst>
                </a:gridCol>
                <a:gridCol w="806204">
                  <a:extLst>
                    <a:ext uri="{9D8B030D-6E8A-4147-A177-3AD203B41FA5}">
                      <a16:colId xmlns:a16="http://schemas.microsoft.com/office/drawing/2014/main" val="634053841"/>
                    </a:ext>
                  </a:extLst>
                </a:gridCol>
                <a:gridCol w="708904">
                  <a:extLst>
                    <a:ext uri="{9D8B030D-6E8A-4147-A177-3AD203B41FA5}">
                      <a16:colId xmlns:a16="http://schemas.microsoft.com/office/drawing/2014/main" val="3324437982"/>
                    </a:ext>
                  </a:extLst>
                </a:gridCol>
                <a:gridCol w="509669">
                  <a:extLst>
                    <a:ext uri="{9D8B030D-6E8A-4147-A177-3AD203B41FA5}">
                      <a16:colId xmlns:a16="http://schemas.microsoft.com/office/drawing/2014/main" val="3969504447"/>
                    </a:ext>
                  </a:extLst>
                </a:gridCol>
                <a:gridCol w="444802">
                  <a:extLst>
                    <a:ext uri="{9D8B030D-6E8A-4147-A177-3AD203B41FA5}">
                      <a16:colId xmlns:a16="http://schemas.microsoft.com/office/drawing/2014/main" val="3107876661"/>
                    </a:ext>
                  </a:extLst>
                </a:gridCol>
              </a:tblGrid>
              <a:tr h="125031">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tcPr>
                </a:tc>
                <a:tc gridSpan="5">
                  <a:txBody>
                    <a:bodyPr/>
                    <a:lstStyle/>
                    <a:p>
                      <a:pPr algn="ctr" fontAlgn="b"/>
                      <a:r>
                        <a:rPr lang="en-US" sz="700" b="1" i="0" u="none" strike="noStrike" dirty="0">
                          <a:effectLst/>
                          <a:latin typeface="Arial" panose="020B0604020202020204" pitchFamily="34" charset="0"/>
                        </a:rPr>
                        <a:t>Service Department Sales And Gross  (Labor Only)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19425402"/>
                  </a:ext>
                </a:extLst>
              </a:tr>
              <a:tr h="180601">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3305705"/>
                  </a:ext>
                </a:extLst>
              </a:tr>
              <a:tr h="243117">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6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565106057"/>
                  </a:ext>
                </a:extLst>
              </a:tr>
              <a:tr h="118085">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157,467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121,031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76.86%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57.78%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73681569"/>
                  </a:ext>
                </a:extLst>
              </a:tr>
              <a:tr h="118085">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Customer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3989020"/>
                  </a:ext>
                </a:extLst>
              </a:tr>
              <a:tr h="118085">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86123042"/>
                  </a:ext>
                </a:extLst>
              </a:tr>
              <a:tr h="118085">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60,730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47,684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78.52%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22.29%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29093265"/>
                  </a:ext>
                </a:extLst>
              </a:tr>
              <a:tr h="118085">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99192870"/>
                  </a:ext>
                </a:extLst>
              </a:tr>
              <a:tr h="118085">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54,317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40,138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73.90%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19.93%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32449245"/>
                  </a:ext>
                </a:extLst>
              </a:tr>
              <a:tr h="125031">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707804560"/>
                  </a:ext>
                </a:extLst>
              </a:tr>
              <a:tr h="118085">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7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88834267"/>
                  </a:ext>
                </a:extLst>
              </a:tr>
              <a:tr h="125031">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7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            272,514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         208,853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a:effectLst/>
                          <a:latin typeface="Arial" panose="020B0604020202020204" pitchFamily="34" charset="0"/>
                        </a:rPr>
                        <a:t>76.64%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7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52752004"/>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1080"/>
            <a:ext cx="4184035" cy="4936498"/>
          </a:xfrm>
        </p:spPr>
        <p:txBody>
          <a:bodyPr>
            <a:normAutofit fontScale="4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Personnel expense is in line @ 48.56%</a:t>
            </a:r>
          </a:p>
          <a:p>
            <a:pPr lvl="1"/>
            <a:r>
              <a:rPr lang="en-US" b="0" i="0" u="none" strike="noStrike" baseline="0" dirty="0" smtClean="0">
                <a:solidFill>
                  <a:srgbClr val="221E1F"/>
                </a:solidFill>
                <a:latin typeface="Calibri" panose="020F0502020204030204" pitchFamily="34" charset="0"/>
              </a:rPr>
              <a:t>The</a:t>
            </a:r>
            <a:r>
              <a:rPr lang="en-US" b="0" i="0" u="none" strike="noStrike" dirty="0" smtClean="0">
                <a:solidFill>
                  <a:srgbClr val="221E1F"/>
                </a:solidFill>
                <a:latin typeface="Calibri" panose="020F0502020204030204" pitchFamily="34" charset="0"/>
              </a:rPr>
              <a:t> other expenses total 63.7% which is way out of line since it should be 25-30%</a:t>
            </a:r>
          </a:p>
          <a:p>
            <a:pPr lvl="1"/>
            <a:r>
              <a:rPr lang="en-US" baseline="0" dirty="0" smtClean="0">
                <a:solidFill>
                  <a:srgbClr val="221E1F"/>
                </a:solidFill>
                <a:latin typeface="Calibri" panose="020F0502020204030204" pitchFamily="34" charset="0"/>
              </a:rPr>
              <a:t>We</a:t>
            </a:r>
            <a:r>
              <a:rPr lang="en-US" dirty="0" smtClean="0">
                <a:solidFill>
                  <a:srgbClr val="221E1F"/>
                </a:solidFill>
                <a:latin typeface="Calibri" panose="020F0502020204030204" pitchFamily="34" charset="0"/>
              </a:rPr>
              <a:t> only sold 50% of the available hours!!! Yikes…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In order to get expenses in line, we need to sell more of the available hours which based on our gross as % of sales of 76.6% will help get the overall department gross profit % in line</a:t>
            </a:r>
          </a:p>
          <a:p>
            <a:pPr lvl="1"/>
            <a:r>
              <a:rPr lang="en-US" b="0" i="0" u="none" strike="noStrike" baseline="0" dirty="0" smtClean="0">
                <a:solidFill>
                  <a:srgbClr val="221E1F"/>
                </a:solidFill>
                <a:latin typeface="Calibri" panose="020F0502020204030204" pitchFamily="34" charset="0"/>
              </a:rPr>
              <a:t>If we are at 100% tech efficiency,</a:t>
            </a:r>
            <a:r>
              <a:rPr lang="en-US" dirty="0">
                <a:solidFill>
                  <a:srgbClr val="221E1F"/>
                </a:solidFill>
                <a:latin typeface="Calibri" panose="020F0502020204030204" pitchFamily="34" charset="0"/>
              </a:rPr>
              <a:t> </a:t>
            </a:r>
            <a:r>
              <a:rPr lang="en-US" dirty="0" smtClean="0">
                <a:solidFill>
                  <a:srgbClr val="221E1F"/>
                </a:solidFill>
                <a:latin typeface="Calibri" panose="020F0502020204030204" pitchFamily="34" charset="0"/>
              </a:rPr>
              <a:t>Department gross would be over $400,000!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Sell more hours through:</a:t>
            </a:r>
          </a:p>
          <a:p>
            <a:pPr lvl="2"/>
            <a:r>
              <a:rPr lang="en-US" dirty="0" smtClean="0">
                <a:solidFill>
                  <a:srgbClr val="221E1F"/>
                </a:solidFill>
                <a:latin typeface="Calibri" panose="020F0502020204030204" pitchFamily="34" charset="0"/>
              </a:rPr>
              <a:t>Advisors</a:t>
            </a:r>
            <a:r>
              <a:rPr lang="en-US" b="0" i="0" u="none" strike="noStrike" dirty="0" smtClean="0">
                <a:solidFill>
                  <a:srgbClr val="221E1F"/>
                </a:solidFill>
                <a:latin typeface="Calibri" panose="020F0502020204030204" pitchFamily="34" charset="0"/>
              </a:rPr>
              <a:t> getting sales training</a:t>
            </a:r>
          </a:p>
          <a:p>
            <a:pPr lvl="2"/>
            <a:r>
              <a:rPr lang="en-US" baseline="0" dirty="0" smtClean="0">
                <a:solidFill>
                  <a:srgbClr val="221E1F"/>
                </a:solidFill>
                <a:latin typeface="Calibri" panose="020F0502020204030204" pitchFamily="34" charset="0"/>
              </a:rPr>
              <a:t>Implement</a:t>
            </a:r>
            <a:r>
              <a:rPr lang="en-US" dirty="0" smtClean="0">
                <a:solidFill>
                  <a:srgbClr val="221E1F"/>
                </a:solidFill>
                <a:latin typeface="Calibri" panose="020F0502020204030204" pitchFamily="34" charset="0"/>
              </a:rPr>
              <a:t> video usage for techs in order to have credibility and transparency to sell more hours</a:t>
            </a:r>
          </a:p>
          <a:p>
            <a:pPr lvl="2"/>
            <a:r>
              <a:rPr lang="en-US" b="0" i="0" u="none" strike="noStrike" baseline="0" dirty="0" smtClean="0">
                <a:solidFill>
                  <a:srgbClr val="221E1F"/>
                </a:solidFill>
                <a:latin typeface="Calibri" panose="020F0502020204030204" pitchFamily="34" charset="0"/>
              </a:rPr>
              <a:t>Prospecting local business fleets</a:t>
            </a:r>
          </a:p>
          <a:p>
            <a:pPr lvl="2"/>
            <a:r>
              <a:rPr lang="en-US" dirty="0" smtClean="0">
                <a:solidFill>
                  <a:srgbClr val="221E1F"/>
                </a:solidFill>
                <a:latin typeface="Calibri" panose="020F0502020204030204" pitchFamily="34" charset="0"/>
              </a:rPr>
              <a:t>Advertise we service all makes and models!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Track advisor sales to see </a:t>
            </a:r>
            <a:r>
              <a:rPr lang="en-US" dirty="0" err="1" smtClean="0">
                <a:solidFill>
                  <a:srgbClr val="221E1F"/>
                </a:solidFill>
                <a:latin typeface="Calibri" panose="020F0502020204030204" pitchFamily="34" charset="0"/>
              </a:rPr>
              <a:t>MoM</a:t>
            </a:r>
            <a:r>
              <a:rPr lang="en-US" dirty="0" smtClean="0">
                <a:solidFill>
                  <a:srgbClr val="221E1F"/>
                </a:solidFill>
                <a:latin typeface="Calibri" panose="020F0502020204030204" pitchFamily="34" charset="0"/>
              </a:rPr>
              <a:t> increase </a:t>
            </a:r>
          </a:p>
          <a:p>
            <a:pPr lvl="1"/>
            <a:r>
              <a:rPr lang="en-US" b="0" i="0" u="none" strike="noStrike" baseline="0" dirty="0" smtClean="0">
                <a:solidFill>
                  <a:srgbClr val="221E1F"/>
                </a:solidFill>
                <a:latin typeface="Calibri" panose="020F0502020204030204" pitchFamily="34" charset="0"/>
              </a:rPr>
              <a:t>See</a:t>
            </a:r>
            <a:r>
              <a:rPr lang="en-US" b="0" i="0" u="none" strike="noStrike" dirty="0" smtClean="0">
                <a:solidFill>
                  <a:srgbClr val="221E1F"/>
                </a:solidFill>
                <a:latin typeface="Calibri" panose="020F0502020204030204" pitchFamily="34" charset="0"/>
              </a:rPr>
              <a:t> how video usage has had an increase on sales </a:t>
            </a:r>
            <a:r>
              <a:rPr lang="en-US" b="0" i="0" u="none" strike="noStrike" dirty="0" err="1" smtClean="0">
                <a:solidFill>
                  <a:srgbClr val="221E1F"/>
                </a:solidFill>
                <a:latin typeface="Calibri" panose="020F0502020204030204" pitchFamily="34" charset="0"/>
              </a:rPr>
              <a:t>MoM</a:t>
            </a:r>
            <a:endParaRPr lang="en-US" b="0" i="0" u="none" strike="noStrike"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Track number of unique customers we have serviced throughout the month to ensure we are growing our customer base by servicing all makes/models and local business fleets</a:t>
            </a:r>
          </a:p>
          <a:p>
            <a:pPr marL="457200" lvl="1" indent="0">
              <a:buNone/>
            </a:pP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3233110933"/>
              </p:ext>
            </p:extLst>
          </p:nvPr>
        </p:nvGraphicFramePr>
        <p:xfrm>
          <a:off x="5475419" y="2160589"/>
          <a:ext cx="4184649" cy="2221630"/>
        </p:xfrm>
        <a:graphic>
          <a:graphicData uri="http://schemas.openxmlformats.org/drawingml/2006/table">
            <a:tbl>
              <a:tblPr/>
              <a:tblGrid>
                <a:gridCol w="326650">
                  <a:extLst>
                    <a:ext uri="{9D8B030D-6E8A-4147-A177-3AD203B41FA5}">
                      <a16:colId xmlns:a16="http://schemas.microsoft.com/office/drawing/2014/main" val="1487392889"/>
                    </a:ext>
                  </a:extLst>
                </a:gridCol>
                <a:gridCol w="1412540">
                  <a:extLst>
                    <a:ext uri="{9D8B030D-6E8A-4147-A177-3AD203B41FA5}">
                      <a16:colId xmlns:a16="http://schemas.microsoft.com/office/drawing/2014/main" val="2743509155"/>
                    </a:ext>
                  </a:extLst>
                </a:gridCol>
                <a:gridCol w="1024091">
                  <a:extLst>
                    <a:ext uri="{9D8B030D-6E8A-4147-A177-3AD203B41FA5}">
                      <a16:colId xmlns:a16="http://schemas.microsoft.com/office/drawing/2014/main" val="4166615822"/>
                    </a:ext>
                  </a:extLst>
                </a:gridCol>
                <a:gridCol w="723927">
                  <a:extLst>
                    <a:ext uri="{9D8B030D-6E8A-4147-A177-3AD203B41FA5}">
                      <a16:colId xmlns:a16="http://schemas.microsoft.com/office/drawing/2014/main" val="2979346916"/>
                    </a:ext>
                  </a:extLst>
                </a:gridCol>
                <a:gridCol w="697441">
                  <a:extLst>
                    <a:ext uri="{9D8B030D-6E8A-4147-A177-3AD203B41FA5}">
                      <a16:colId xmlns:a16="http://schemas.microsoft.com/office/drawing/2014/main" val="2775444207"/>
                    </a:ext>
                  </a:extLst>
                </a:gridCol>
              </a:tblGrid>
              <a:tr h="158688">
                <a:tc gridSpan="5">
                  <a:txBody>
                    <a:bodyPr/>
                    <a:lstStyle/>
                    <a:p>
                      <a:pPr algn="ctr" fontAlgn="b"/>
                      <a:r>
                        <a:rPr lang="en-US" sz="900" b="1" i="0" u="none" strike="noStrike">
                          <a:effectLst/>
                          <a:latin typeface="Arial" panose="020B0604020202020204" pitchFamily="34" charset="0"/>
                        </a:rPr>
                        <a:t>Service Department Profit Centering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5805962"/>
                  </a:ext>
                </a:extLst>
              </a:tr>
              <a:tr h="229215">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8258794"/>
                  </a:ext>
                </a:extLst>
              </a:tr>
              <a:tr h="308559">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8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8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2674707499"/>
                  </a:ext>
                </a:extLst>
              </a:tr>
              <a:tr h="14987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208,853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108546858"/>
                  </a:ext>
                </a:extLst>
              </a:tr>
              <a:tr h="14987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30,233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14.48%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14687274"/>
                  </a:ext>
                </a:extLst>
              </a:tr>
              <a:tr h="14987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91784381"/>
                  </a:ext>
                </a:extLst>
              </a:tr>
              <a:tr h="14987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101,425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48.56%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20521070"/>
                  </a:ext>
                </a:extLst>
              </a:tr>
              <a:tr h="14987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54,220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25.96%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357655857"/>
                  </a:ext>
                </a:extLst>
              </a:tr>
              <a:tr h="14987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48,585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23.26%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19719456"/>
                  </a:ext>
                </a:extLst>
              </a:tr>
              <a:tr h="15868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02799714"/>
                  </a:ext>
                </a:extLst>
              </a:tr>
              <a:tr h="149872">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9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44627938"/>
                  </a:ext>
                </a:extLst>
              </a:tr>
              <a:tr h="15868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9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234,463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112.26%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95699483"/>
                  </a:ext>
                </a:extLst>
              </a:tr>
              <a:tr h="158688">
                <a:tc>
                  <a:txBody>
                    <a:bodyPr/>
                    <a:lstStyle/>
                    <a:p>
                      <a:pPr algn="l" fontAlgn="b"/>
                      <a:r>
                        <a:rPr lang="en-US" sz="9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9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900" b="0" i="0" u="none" strike="noStrike">
                          <a:effectLst/>
                          <a:latin typeface="Arial" panose="020B0604020202020204" pitchFamily="34" charset="0"/>
                        </a:rPr>
                        <a:t> $             (25,610)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effectLst/>
                          <a:latin typeface="Arial" panose="020B0604020202020204" pitchFamily="34" charset="0"/>
                        </a:rPr>
                        <a:t>-12.26%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264636624"/>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364874"/>
            <a:ext cx="4184035" cy="5287596"/>
          </a:xfrm>
        </p:spPr>
        <p:txBody>
          <a:bodyPr>
            <a:normAutofit fontScale="4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a:t>
            </a:r>
            <a:r>
              <a:rPr lang="en-US" sz="1800" b="0" i="0" u="none" strike="noStrike" baseline="0" dirty="0" smtClean="0">
                <a:solidFill>
                  <a:srgbClr val="221E1F"/>
                </a:solidFill>
                <a:latin typeface="Calibri" panose="020F0502020204030204" pitchFamily="34" charset="0"/>
              </a:rPr>
              <a:t>practices</a:t>
            </a:r>
          </a:p>
          <a:p>
            <a:pPr lvl="1"/>
            <a:r>
              <a:rPr lang="en-US" b="0" i="0" u="none" strike="noStrike" baseline="0" dirty="0" smtClean="0">
                <a:solidFill>
                  <a:srgbClr val="221E1F"/>
                </a:solidFill>
                <a:latin typeface="Calibri" panose="020F0502020204030204" pitchFamily="34" charset="0"/>
              </a:rPr>
              <a:t> Tech</a:t>
            </a:r>
            <a:r>
              <a:rPr lang="en-US" b="0" i="0" u="none" strike="noStrike" dirty="0" smtClean="0">
                <a:solidFill>
                  <a:srgbClr val="221E1F"/>
                </a:solidFill>
                <a:latin typeface="Calibri" panose="020F0502020204030204" pitchFamily="34" charset="0"/>
              </a:rPr>
              <a:t> proficiency @ 50.27%</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Get tech proficiency to 100% in order to maximize gross profit potential in service department </a:t>
            </a:r>
          </a:p>
          <a:p>
            <a:pPr lvl="1"/>
            <a:r>
              <a:rPr lang="en-US" b="0" i="0" u="none" strike="noStrike" baseline="0" dirty="0" smtClean="0">
                <a:solidFill>
                  <a:srgbClr val="221E1F"/>
                </a:solidFill>
                <a:latin typeface="Calibri" panose="020F0502020204030204" pitchFamily="34" charset="0"/>
              </a:rPr>
              <a:t>Increase fill rate in parts</a:t>
            </a:r>
          </a:p>
          <a:p>
            <a:pPr lvl="1"/>
            <a:r>
              <a:rPr lang="en-US" dirty="0" smtClean="0">
                <a:solidFill>
                  <a:srgbClr val="221E1F"/>
                </a:solidFill>
                <a:latin typeface="Calibri" panose="020F0502020204030204" pitchFamily="34" charset="0"/>
              </a:rPr>
              <a:t>Have parts counterperson take parts to techs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Training and clearly set goals with each technician</a:t>
            </a:r>
          </a:p>
          <a:p>
            <a:pPr lvl="1"/>
            <a:r>
              <a:rPr lang="en-US" b="0" i="0" u="none" strike="noStrike" baseline="0" dirty="0" smtClean="0">
                <a:solidFill>
                  <a:srgbClr val="221E1F"/>
                </a:solidFill>
                <a:latin typeface="Calibri" panose="020F0502020204030204" pitchFamily="34" charset="0"/>
              </a:rPr>
              <a:t>Pay</a:t>
            </a:r>
            <a:r>
              <a:rPr lang="en-US" b="0" i="0" u="none" strike="noStrike" dirty="0" smtClean="0">
                <a:solidFill>
                  <a:srgbClr val="221E1F"/>
                </a:solidFill>
                <a:latin typeface="Calibri" panose="020F0502020204030204" pitchFamily="34" charset="0"/>
              </a:rPr>
              <a:t> techs a bonus based upon a graduating scale starting at 100% proficiency</a:t>
            </a:r>
          </a:p>
          <a:p>
            <a:pPr lvl="1"/>
            <a:r>
              <a:rPr lang="en-US" b="0" i="0" u="none" strike="noStrike" dirty="0" smtClean="0">
                <a:solidFill>
                  <a:srgbClr val="221E1F"/>
                </a:solidFill>
                <a:latin typeface="Calibri" panose="020F0502020204030204" pitchFamily="34" charset="0"/>
              </a:rPr>
              <a:t># parking spots make it quick for techs to find a car</a:t>
            </a:r>
          </a:p>
          <a:p>
            <a:pPr lvl="1"/>
            <a:r>
              <a:rPr lang="en-US" b="0" i="0" u="none" strike="noStrike" dirty="0" smtClean="0">
                <a:solidFill>
                  <a:srgbClr val="221E1F"/>
                </a:solidFill>
                <a:latin typeface="Calibri" panose="020F0502020204030204" pitchFamily="34" charset="0"/>
              </a:rPr>
              <a:t>Use video to sell work on cars</a:t>
            </a:r>
          </a:p>
          <a:p>
            <a:pPr lvl="1"/>
            <a:r>
              <a:rPr lang="en-US" b="0" i="0" u="none" strike="noStrike" dirty="0" smtClean="0">
                <a:solidFill>
                  <a:srgbClr val="221E1F"/>
                </a:solidFill>
                <a:latin typeface="Calibri" panose="020F0502020204030204" pitchFamily="34" charset="0"/>
              </a:rPr>
              <a:t>Stock 100 most commonly used parts and also package parts commonly used together for ease of use</a:t>
            </a:r>
          </a:p>
          <a:p>
            <a:pPr lvl="1"/>
            <a:r>
              <a:rPr lang="en-US" dirty="0" smtClean="0">
                <a:solidFill>
                  <a:srgbClr val="221E1F"/>
                </a:solidFill>
                <a:latin typeface="Calibri" panose="020F0502020204030204" pitchFamily="34" charset="0"/>
              </a:rPr>
              <a:t>Keep tool room organized and clutter free</a:t>
            </a:r>
            <a:endParaRPr lang="en-US" b="0" i="0" u="none" strike="noStrike" dirty="0" smtClean="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Plans </a:t>
            </a:r>
            <a:r>
              <a:rPr lang="en-US" sz="1800" b="0" i="0" u="none" strike="noStrike" baseline="0" dirty="0">
                <a:solidFill>
                  <a:srgbClr val="221E1F"/>
                </a:solidFill>
                <a:latin typeface="Calibri" panose="020F0502020204030204" pitchFamily="34" charset="0"/>
              </a:rPr>
              <a:t>to evaluate your changes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Ensure video is being used 100% of the time</a:t>
            </a:r>
          </a:p>
          <a:p>
            <a:pPr lvl="1"/>
            <a:r>
              <a:rPr lang="en-US" b="0" i="0" u="none" strike="noStrike" baseline="0" dirty="0" smtClean="0">
                <a:solidFill>
                  <a:srgbClr val="221E1F"/>
                </a:solidFill>
                <a:latin typeface="Calibri" panose="020F0502020204030204" pitchFamily="34" charset="0"/>
              </a:rPr>
              <a:t>Re-write </a:t>
            </a:r>
            <a:r>
              <a:rPr lang="en-US" b="0" i="0" u="none" strike="noStrike" baseline="0" dirty="0" err="1" smtClean="0">
                <a:solidFill>
                  <a:srgbClr val="221E1F"/>
                </a:solidFill>
                <a:latin typeface="Calibri" panose="020F0502020204030204" pitchFamily="34" charset="0"/>
              </a:rPr>
              <a:t>payplan</a:t>
            </a:r>
            <a:r>
              <a:rPr lang="en-US" b="0" i="0" u="none" strike="noStrike" dirty="0" smtClean="0">
                <a:solidFill>
                  <a:srgbClr val="221E1F"/>
                </a:solidFill>
                <a:latin typeface="Calibri" panose="020F0502020204030204" pitchFamily="34" charset="0"/>
              </a:rPr>
              <a:t> to include a bonus for proficiency levels starting at 100% </a:t>
            </a:r>
          </a:p>
          <a:p>
            <a:pPr lvl="1"/>
            <a:r>
              <a:rPr lang="en-US" baseline="0" dirty="0" smtClean="0">
                <a:solidFill>
                  <a:srgbClr val="221E1F"/>
                </a:solidFill>
                <a:latin typeface="Calibri" panose="020F0502020204030204" pitchFamily="34" charset="0"/>
              </a:rPr>
              <a:t>Have</a:t>
            </a:r>
            <a:r>
              <a:rPr lang="en-US" dirty="0" smtClean="0">
                <a:solidFill>
                  <a:srgbClr val="221E1F"/>
                </a:solidFill>
                <a:latin typeface="Calibri" panose="020F0502020204030204" pitchFamily="34" charset="0"/>
              </a:rPr>
              <a:t> weekly meeting with each tech checking on their proficiency and how it matches their monthly goal set</a:t>
            </a:r>
          </a:p>
          <a:p>
            <a:pPr lvl="1"/>
            <a:r>
              <a:rPr lang="en-US" dirty="0" smtClean="0">
                <a:solidFill>
                  <a:srgbClr val="221E1F"/>
                </a:solidFill>
                <a:latin typeface="Calibri" panose="020F0502020204030204" pitchFamily="34" charset="0"/>
              </a:rPr>
              <a:t>Make sure parking lot gets numbered for ease of access for techs to find cars quickly</a:t>
            </a:r>
          </a:p>
          <a:p>
            <a:pPr lvl="1"/>
            <a:r>
              <a:rPr lang="en-US" dirty="0" smtClean="0">
                <a:solidFill>
                  <a:srgbClr val="221E1F"/>
                </a:solidFill>
                <a:latin typeface="Calibri" panose="020F0502020204030204" pitchFamily="34" charset="0"/>
              </a:rPr>
              <a:t>Track proficiency weekly and help techs that aren’t at 100% through training</a:t>
            </a:r>
          </a:p>
          <a:p>
            <a:pPr lvl="1"/>
            <a:r>
              <a:rPr lang="en-US" b="0" i="0" u="none" strike="noStrike" baseline="0" dirty="0" smtClean="0">
                <a:solidFill>
                  <a:srgbClr val="221E1F"/>
                </a:solidFill>
                <a:latin typeface="Calibri" panose="020F0502020204030204" pitchFamily="34" charset="0"/>
              </a:rPr>
              <a:t>Check tool room</a:t>
            </a:r>
            <a:r>
              <a:rPr lang="en-US" b="0" i="0" u="none" strike="noStrike" dirty="0" smtClean="0">
                <a:solidFill>
                  <a:srgbClr val="221E1F"/>
                </a:solidFill>
                <a:latin typeface="Calibri" panose="020F0502020204030204" pitchFamily="34" charset="0"/>
              </a:rPr>
              <a:t> monthly to make sure it is clean and orderly</a:t>
            </a:r>
            <a:endParaRPr lang="en-US" b="0" i="0" u="none" strike="noStrike" baseline="0" dirty="0">
              <a:solidFill>
                <a:srgbClr val="221E1F"/>
              </a:solidFill>
              <a:latin typeface="Calibri" panose="020F0502020204030204" pitchFamily="34" charset="0"/>
            </a:endParaRPr>
          </a:p>
          <a:p>
            <a:endParaRPr lang="en-US" dirty="0"/>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1722414153"/>
              </p:ext>
            </p:extLst>
          </p:nvPr>
        </p:nvGraphicFramePr>
        <p:xfrm>
          <a:off x="5050173" y="377502"/>
          <a:ext cx="4899170" cy="5855517"/>
        </p:xfrm>
        <a:graphic>
          <a:graphicData uri="http://schemas.openxmlformats.org/drawingml/2006/table">
            <a:tbl>
              <a:tblPr/>
              <a:tblGrid>
                <a:gridCol w="139056">
                  <a:extLst>
                    <a:ext uri="{9D8B030D-6E8A-4147-A177-3AD203B41FA5}">
                      <a16:colId xmlns:a16="http://schemas.microsoft.com/office/drawing/2014/main" val="4188639044"/>
                    </a:ext>
                  </a:extLst>
                </a:gridCol>
                <a:gridCol w="888742">
                  <a:extLst>
                    <a:ext uri="{9D8B030D-6E8A-4147-A177-3AD203B41FA5}">
                      <a16:colId xmlns:a16="http://schemas.microsoft.com/office/drawing/2014/main" val="381383601"/>
                    </a:ext>
                  </a:extLst>
                </a:gridCol>
                <a:gridCol w="862544">
                  <a:extLst>
                    <a:ext uri="{9D8B030D-6E8A-4147-A177-3AD203B41FA5}">
                      <a16:colId xmlns:a16="http://schemas.microsoft.com/office/drawing/2014/main" val="4292718198"/>
                    </a:ext>
                  </a:extLst>
                </a:gridCol>
                <a:gridCol w="257956">
                  <a:extLst>
                    <a:ext uri="{9D8B030D-6E8A-4147-A177-3AD203B41FA5}">
                      <a16:colId xmlns:a16="http://schemas.microsoft.com/office/drawing/2014/main" val="3572993843"/>
                    </a:ext>
                  </a:extLst>
                </a:gridCol>
                <a:gridCol w="477623">
                  <a:extLst>
                    <a:ext uri="{9D8B030D-6E8A-4147-A177-3AD203B41FA5}">
                      <a16:colId xmlns:a16="http://schemas.microsoft.com/office/drawing/2014/main" val="1140324981"/>
                    </a:ext>
                  </a:extLst>
                </a:gridCol>
                <a:gridCol w="233774">
                  <a:extLst>
                    <a:ext uri="{9D8B030D-6E8A-4147-A177-3AD203B41FA5}">
                      <a16:colId xmlns:a16="http://schemas.microsoft.com/office/drawing/2014/main" val="4201689350"/>
                    </a:ext>
                  </a:extLst>
                </a:gridCol>
                <a:gridCol w="652955">
                  <a:extLst>
                    <a:ext uri="{9D8B030D-6E8A-4147-A177-3AD203B41FA5}">
                      <a16:colId xmlns:a16="http://schemas.microsoft.com/office/drawing/2014/main" val="3971802506"/>
                    </a:ext>
                  </a:extLst>
                </a:gridCol>
                <a:gridCol w="201529">
                  <a:extLst>
                    <a:ext uri="{9D8B030D-6E8A-4147-A177-3AD203B41FA5}">
                      <a16:colId xmlns:a16="http://schemas.microsoft.com/office/drawing/2014/main" val="1750968200"/>
                    </a:ext>
                  </a:extLst>
                </a:gridCol>
                <a:gridCol w="669076">
                  <a:extLst>
                    <a:ext uri="{9D8B030D-6E8A-4147-A177-3AD203B41FA5}">
                      <a16:colId xmlns:a16="http://schemas.microsoft.com/office/drawing/2014/main" val="2074180058"/>
                    </a:ext>
                  </a:extLst>
                </a:gridCol>
                <a:gridCol w="515915">
                  <a:extLst>
                    <a:ext uri="{9D8B030D-6E8A-4147-A177-3AD203B41FA5}">
                      <a16:colId xmlns:a16="http://schemas.microsoft.com/office/drawing/2014/main" val="3167268416"/>
                    </a:ext>
                  </a:extLst>
                </a:gridCol>
              </a:tblGrid>
              <a:tr h="1688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947954978"/>
                  </a:ext>
                </a:extLst>
              </a:tr>
              <a:tr h="23449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gridSpan="7">
                  <a:txBody>
                    <a:bodyPr/>
                    <a:lstStyle/>
                    <a:p>
                      <a:pPr algn="ctr" fontAlgn="b"/>
                      <a:r>
                        <a:rPr lang="en-US" sz="800" b="1" i="0" u="none" strike="noStrike">
                          <a:effectLst/>
                          <a:latin typeface="Arial" panose="020B0604020202020204" pitchFamily="34" charset="0"/>
                        </a:rPr>
                        <a:t>SERVICE INVENTORY ANALYSIS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17940242"/>
                  </a:ext>
                </a:extLst>
              </a:tr>
              <a:tr h="17821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32388623"/>
                  </a:ext>
                </a:extLst>
              </a:tr>
              <a:tr h="27646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5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8631596"/>
                  </a:ext>
                </a:extLst>
              </a:tr>
              <a:tr h="19352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157,467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118.37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1330.3</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55133997"/>
                  </a:ext>
                </a:extLst>
              </a:tr>
              <a:tr h="19352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21502748"/>
                  </a:ext>
                </a:extLst>
              </a:tr>
              <a:tr h="19352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92590444"/>
                  </a:ext>
                </a:extLst>
              </a:tr>
              <a:tr h="19352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60,730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127.50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476.3</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94330691"/>
                  </a:ext>
                </a:extLst>
              </a:tr>
              <a:tr h="28139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54,317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110.00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493.8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71267918"/>
                  </a:ext>
                </a:extLst>
              </a:tr>
              <a:tr h="19352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850675"/>
                  </a:ext>
                </a:extLst>
              </a:tr>
              <a:tr h="187598">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272,514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2300.4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77792055"/>
                  </a:ext>
                </a:extLst>
              </a:tr>
              <a:tr h="431472">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55601622"/>
                  </a:ext>
                </a:extLst>
              </a:tr>
              <a:tr h="17821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56662044"/>
                  </a:ext>
                </a:extLst>
              </a:tr>
              <a:tr h="20635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                   272,514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2300.40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 $            118.46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54467433"/>
                  </a:ext>
                </a:extLst>
              </a:tr>
              <a:tr h="1688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4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93219675"/>
                  </a:ext>
                </a:extLst>
              </a:tr>
              <a:tr h="15945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26139592"/>
                  </a:ext>
                </a:extLst>
              </a:tr>
              <a:tr h="19697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26.00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5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22.0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4,576.0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2442634526"/>
                  </a:ext>
                </a:extLst>
              </a:tr>
              <a:tr h="1688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4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Hours Available to Sell</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extLst>
                  <a:ext uri="{0D108BD9-81ED-4DB2-BD59-A6C34878D82A}">
                    <a16:rowId xmlns:a16="http://schemas.microsoft.com/office/drawing/2014/main" val="391378197"/>
                  </a:ext>
                </a:extLst>
              </a:tr>
              <a:tr h="15945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58946768"/>
                  </a:ext>
                </a:extLst>
              </a:tr>
              <a:tr h="15945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4,576.0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 $     118.46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          542,090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      677,612.78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4335095"/>
                  </a:ext>
                </a:extLst>
              </a:tr>
              <a:tr h="15945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4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4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400" b="0" i="0" u="none" strike="noStrike">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extLst>
                  <a:ext uri="{0D108BD9-81ED-4DB2-BD59-A6C34878D82A}">
                    <a16:rowId xmlns:a16="http://schemas.microsoft.com/office/drawing/2014/main" val="856256476"/>
                  </a:ext>
                </a:extLst>
              </a:tr>
              <a:tr h="1688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49876375"/>
                  </a:ext>
                </a:extLst>
              </a:tr>
              <a:tr h="17821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8">
                  <a:txBody>
                    <a:bodyPr/>
                    <a:lstStyle/>
                    <a:p>
                      <a:pPr algn="l" fontAlgn="b"/>
                      <a:r>
                        <a:rPr lang="en-US" sz="5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91923315"/>
                  </a:ext>
                </a:extLst>
              </a:tr>
              <a:tr h="178216">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08272364"/>
                  </a:ext>
                </a:extLst>
              </a:tr>
              <a:tr h="19352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2,300.4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4,576.00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50.27%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72397184"/>
                  </a:ext>
                </a:extLst>
              </a:tr>
              <a:tr h="196975">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n-US" sz="4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4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ctr" fontAlgn="t"/>
                      <a:r>
                        <a:rPr lang="en-US" sz="4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99116764"/>
                  </a:ext>
                </a:extLst>
              </a:tr>
              <a:tr h="318913">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rowSpan="2" gridSpan="3">
                  <a:txBody>
                    <a:bodyPr/>
                    <a:lstStyle/>
                    <a:p>
                      <a:pPr algn="l" fontAlgn="b"/>
                      <a:r>
                        <a:rPr lang="en-US" sz="500" b="0" i="0" u="none" strike="noStrike">
                          <a:effectLst/>
                          <a:latin typeface="Arial" panose="020B0604020202020204" pitchFamily="34" charset="0"/>
                        </a:rPr>
                        <a:t>False False False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rowSpan="2" hMerge="1">
                  <a:txBody>
                    <a:bodyPr/>
                    <a:lstStyle/>
                    <a:p>
                      <a:endParaRPr lang="en-US"/>
                    </a:p>
                  </a:txBody>
                  <a:tcPr/>
                </a:tc>
                <a:tc rowSpan="2" hMerge="1">
                  <a:txBody>
                    <a:bodyPr/>
                    <a:lstStyle/>
                    <a:p>
                      <a:endParaRPr lang="en-US"/>
                    </a:p>
                  </a:txBody>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43788249"/>
                  </a:ext>
                </a:extLst>
              </a:tr>
              <a:tr h="1688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3"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79378265"/>
                  </a:ext>
                </a:extLst>
              </a:tr>
              <a:tr h="168837">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5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1666474"/>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77794"/>
            <a:ext cx="4184035" cy="4738447"/>
          </a:xfrm>
        </p:spPr>
        <p:txBody>
          <a:bodyPr>
            <a:normAutofit fontScale="4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Facility utilization is very low at 26.33% and guide is 75%</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Get facility utilization to 75% in order to maximize profit opportunity.  Facility potential of $1,034,900 x 75% = $776176 which is a $500,000 increase!!!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Increase proficiency to a minimum of 100%</a:t>
            </a:r>
          </a:p>
          <a:p>
            <a:pPr lvl="1"/>
            <a:r>
              <a:rPr lang="en-US" b="0" i="0" u="none" strike="noStrike" baseline="0" dirty="0" smtClean="0">
                <a:solidFill>
                  <a:srgbClr val="221E1F"/>
                </a:solidFill>
                <a:latin typeface="Calibri" panose="020F0502020204030204" pitchFamily="34" charset="0"/>
              </a:rPr>
              <a:t>Gain more business through</a:t>
            </a:r>
            <a:r>
              <a:rPr lang="en-US" b="0" i="0" u="none" strike="noStrike" dirty="0" smtClean="0">
                <a:solidFill>
                  <a:srgbClr val="221E1F"/>
                </a:solidFill>
                <a:latin typeface="Calibri" panose="020F0502020204030204" pitchFamily="34" charset="0"/>
              </a:rPr>
              <a:t> prospecting, current customers, and new customers</a:t>
            </a:r>
          </a:p>
          <a:p>
            <a:pPr lvl="1"/>
            <a:r>
              <a:rPr lang="en-US" baseline="0" dirty="0" smtClean="0">
                <a:solidFill>
                  <a:srgbClr val="221E1F"/>
                </a:solidFill>
                <a:latin typeface="Calibri" panose="020F0502020204030204" pitchFamily="34" charset="0"/>
              </a:rPr>
              <a:t>Have</a:t>
            </a:r>
            <a:r>
              <a:rPr lang="en-US" dirty="0" smtClean="0">
                <a:solidFill>
                  <a:srgbClr val="221E1F"/>
                </a:solidFill>
                <a:latin typeface="Calibri" panose="020F0502020204030204" pitchFamily="34" charset="0"/>
              </a:rPr>
              <a:t> non productive techs become productive through training, pay plan changes to align with GP % and proficiency %</a:t>
            </a:r>
          </a:p>
          <a:p>
            <a:pPr lvl="1"/>
            <a:r>
              <a:rPr lang="en-US" b="0" i="0" u="none" strike="noStrike" baseline="0" dirty="0" smtClean="0">
                <a:solidFill>
                  <a:srgbClr val="221E1F"/>
                </a:solidFill>
                <a:latin typeface="Calibri" panose="020F0502020204030204" pitchFamily="34" charset="0"/>
              </a:rPr>
              <a:t>Train</a:t>
            </a:r>
            <a:r>
              <a:rPr lang="en-US" dirty="0" smtClean="0">
                <a:solidFill>
                  <a:srgbClr val="221E1F"/>
                </a:solidFill>
                <a:latin typeface="Calibri" panose="020F0502020204030204" pitchFamily="34" charset="0"/>
              </a:rPr>
              <a:t>!</a:t>
            </a:r>
          </a:p>
          <a:p>
            <a:pPr lvl="1"/>
            <a:r>
              <a:rPr lang="en-US" b="0" i="0" u="none" strike="noStrike" baseline="0" dirty="0" smtClean="0">
                <a:solidFill>
                  <a:srgbClr val="221E1F"/>
                </a:solidFill>
                <a:latin typeface="Calibri" panose="020F0502020204030204" pitchFamily="34" charset="0"/>
              </a:rPr>
              <a:t>Get</a:t>
            </a:r>
            <a:r>
              <a:rPr lang="en-US" b="0" i="0" u="none" strike="noStrike" dirty="0" smtClean="0">
                <a:solidFill>
                  <a:srgbClr val="221E1F"/>
                </a:solidFill>
                <a:latin typeface="Calibri" panose="020F0502020204030204" pitchFamily="34" charset="0"/>
              </a:rPr>
              <a:t> more tools to make selling the labor hours easier.  Video MPI, signs showing our pricing vs competitors, signs showing why to service at a franchise store vs a non franchise store, visual aides for tires, brakes, filters, fluids, etc.</a:t>
            </a:r>
            <a:r>
              <a:rPr lang="en-US" dirty="0" smtClean="0">
                <a:solidFill>
                  <a:srgbClr val="221E1F"/>
                </a:solidFill>
                <a:latin typeface="Calibri" panose="020F0502020204030204" pitchFamily="34" charset="0"/>
              </a:rPr>
              <a:t>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endParaRPr lang="en-US" sz="1800" b="0" i="0" u="none" strike="noStrike" baseline="0" dirty="0" smtClean="0">
              <a:solidFill>
                <a:srgbClr val="221E1F"/>
              </a:solidFill>
              <a:latin typeface="Calibri" panose="020F0502020204030204" pitchFamily="34" charset="0"/>
            </a:endParaRPr>
          </a:p>
          <a:p>
            <a:pPr lvl="1"/>
            <a:r>
              <a:rPr lang="en-US" dirty="0" smtClean="0">
                <a:solidFill>
                  <a:srgbClr val="221E1F"/>
                </a:solidFill>
                <a:latin typeface="Calibri" panose="020F0502020204030204" pitchFamily="34" charset="0"/>
              </a:rPr>
              <a:t>Constantly track sales from advisors</a:t>
            </a:r>
          </a:p>
          <a:p>
            <a:pPr lvl="1"/>
            <a:r>
              <a:rPr lang="en-US" b="0" i="0" u="none" strike="noStrike" baseline="0" dirty="0" smtClean="0">
                <a:solidFill>
                  <a:srgbClr val="221E1F"/>
                </a:solidFill>
                <a:latin typeface="Calibri" panose="020F0502020204030204" pitchFamily="34" charset="0"/>
              </a:rPr>
              <a:t>Implement</a:t>
            </a:r>
            <a:r>
              <a:rPr lang="en-US" b="0" i="0" u="none" strike="noStrike" dirty="0" smtClean="0">
                <a:solidFill>
                  <a:srgbClr val="221E1F"/>
                </a:solidFill>
                <a:latin typeface="Calibri" panose="020F0502020204030204" pitchFamily="34" charset="0"/>
              </a:rPr>
              <a:t> video for MPI and track its usage by techs</a:t>
            </a:r>
          </a:p>
          <a:p>
            <a:pPr lvl="1"/>
            <a:r>
              <a:rPr lang="en-US" baseline="0" dirty="0" smtClean="0">
                <a:solidFill>
                  <a:srgbClr val="221E1F"/>
                </a:solidFill>
                <a:latin typeface="Calibri" panose="020F0502020204030204" pitchFamily="34" charset="0"/>
              </a:rPr>
              <a:t>Have</a:t>
            </a:r>
            <a:r>
              <a:rPr lang="en-US" dirty="0" smtClean="0">
                <a:solidFill>
                  <a:srgbClr val="221E1F"/>
                </a:solidFill>
                <a:latin typeface="Calibri" panose="020F0502020204030204" pitchFamily="34" charset="0"/>
              </a:rPr>
              <a:t> weekly training to teach how to sell</a:t>
            </a:r>
          </a:p>
          <a:p>
            <a:pPr lvl="1"/>
            <a:r>
              <a:rPr lang="en-US" b="0" i="0" u="none" strike="noStrike" baseline="0" dirty="0" smtClean="0">
                <a:solidFill>
                  <a:srgbClr val="221E1F"/>
                </a:solidFill>
                <a:latin typeface="Calibri" panose="020F0502020204030204" pitchFamily="34" charset="0"/>
              </a:rPr>
              <a:t>Track</a:t>
            </a:r>
            <a:r>
              <a:rPr lang="en-US" b="0" i="0" u="none" strike="noStrike" dirty="0" smtClean="0">
                <a:solidFill>
                  <a:srgbClr val="221E1F"/>
                </a:solidFill>
                <a:latin typeface="Calibri" panose="020F0502020204030204" pitchFamily="34" charset="0"/>
              </a:rPr>
              <a:t> proficiency of techs weekly </a:t>
            </a:r>
          </a:p>
          <a:p>
            <a:pPr lvl="1"/>
            <a:r>
              <a:rPr lang="en-US" baseline="0" dirty="0" smtClean="0">
                <a:solidFill>
                  <a:srgbClr val="221E1F"/>
                </a:solidFill>
                <a:latin typeface="Calibri" panose="020F0502020204030204" pitchFamily="34" charset="0"/>
              </a:rPr>
              <a:t>Align</a:t>
            </a:r>
            <a:r>
              <a:rPr lang="en-US" dirty="0" smtClean="0">
                <a:solidFill>
                  <a:srgbClr val="221E1F"/>
                </a:solidFill>
                <a:latin typeface="Calibri" panose="020F0502020204030204" pitchFamily="34" charset="0"/>
              </a:rPr>
              <a:t> pay plans with incentives to achieve metrics we want as a store</a:t>
            </a:r>
            <a:endParaRPr lang="en-US" b="0" i="0" u="none" strike="noStrike" baseline="0" dirty="0">
              <a:solidFill>
                <a:srgbClr val="221E1F"/>
              </a:solidFill>
              <a:latin typeface="Calibri" panose="020F0502020204030204" pitchFamily="34" charset="0"/>
            </a:endParaRPr>
          </a:p>
          <a:p>
            <a:endParaRPr lang="en-US" dirty="0"/>
          </a:p>
        </p:txBody>
      </p:sp>
      <p:pic>
        <p:nvPicPr>
          <p:cNvPr id="12" name="Content Placeholder 11"/>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5089352" y="1670474"/>
            <a:ext cx="4184650" cy="3838208"/>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434517"/>
            <a:ext cx="4184035" cy="4606844"/>
          </a:xfrm>
        </p:spPr>
        <p:txBody>
          <a:bodyPr>
            <a:normAutofit fontScale="62500" lnSpcReduction="20000"/>
          </a:bodyPr>
          <a:lstStyle/>
          <a:p>
            <a:r>
              <a:rPr lang="en-US" dirty="0" smtClean="0"/>
              <a:t>Competitive/Maintenance RO’s are @ 47.99% and Repair RO’s are at 52.01%.  Out of 100 RO’s, we are servicing cars over 4 years old 60% of the time which leads to more repair RO’s which is good and bad.  On one hand, repair RO’s bring $147 FRH on average but they also take longer and allow for less work to be completed in the shop overall.  Our maintenance RO’s are $35 less than our ELR on average which says we are either discounting or undercutting our potential labor profit on that type of work since it should be at or above our posted door rate.  We need to ensure that we are reviewing RO’s with advisors to make sure they are charging the proper rate when thi</a:t>
            </a:r>
            <a:r>
              <a:rPr lang="en-US" dirty="0" smtClean="0"/>
              <a:t>s type of work is being completed.  Our competitive RO’s aren’t too far off from our ELR at $126 FRH on average which could mean we aren’t priced competitively and we are losing fast/easy business to the competition.  We also could have a low amount of competitive/maintenance RO’s due to not selling maintenance plans on the sales side at purchase and Nissan not giving any type of free maintenance at time of sale.  We need to make sure we stay in touch with these new customers to ensure they come to our store for service so they are more likely to come back for the next service and also to buy another car from us.  Our one line RO’s are at 25% which is high based on the standard being 10-15%.  This tells me that we need to train advisors on selling recommended work that needs to be done.  This can be accomplished through sales training and the implementation of video MPI.  I believe those two items will create credibility, accountability, and transparency which will make buyers more likely to spend money and purchase recommended service.</a:t>
            </a:r>
            <a:endParaRPr lang="en-US" dirty="0"/>
          </a:p>
        </p:txBody>
      </p:sp>
      <p:graphicFrame>
        <p:nvGraphicFramePr>
          <p:cNvPr id="5" name="Content Placeholder 4"/>
          <p:cNvGraphicFramePr>
            <a:graphicFrameLocks noGrp="1"/>
          </p:cNvGraphicFramePr>
          <p:nvPr>
            <p:ph sz="half" idx="2"/>
            <p:extLst>
              <p:ext uri="{D42A27DB-BD31-4B8C-83A1-F6EECF244321}">
                <p14:modId xmlns:p14="http://schemas.microsoft.com/office/powerpoint/2010/main" val="3924334655"/>
              </p:ext>
            </p:extLst>
          </p:nvPr>
        </p:nvGraphicFramePr>
        <p:xfrm>
          <a:off x="5788404" y="1270000"/>
          <a:ext cx="3685456" cy="4115291"/>
        </p:xfrm>
        <a:graphic>
          <a:graphicData uri="http://schemas.openxmlformats.org/drawingml/2006/table">
            <a:tbl>
              <a:tblPr/>
              <a:tblGrid>
                <a:gridCol w="685584">
                  <a:extLst>
                    <a:ext uri="{9D8B030D-6E8A-4147-A177-3AD203B41FA5}">
                      <a16:colId xmlns:a16="http://schemas.microsoft.com/office/drawing/2014/main" val="1863147755"/>
                    </a:ext>
                  </a:extLst>
                </a:gridCol>
                <a:gridCol w="365725">
                  <a:extLst>
                    <a:ext uri="{9D8B030D-6E8A-4147-A177-3AD203B41FA5}">
                      <a16:colId xmlns:a16="http://schemas.microsoft.com/office/drawing/2014/main" val="3690453678"/>
                    </a:ext>
                  </a:extLst>
                </a:gridCol>
                <a:gridCol w="416649">
                  <a:extLst>
                    <a:ext uri="{9D8B030D-6E8A-4147-A177-3AD203B41FA5}">
                      <a16:colId xmlns:a16="http://schemas.microsoft.com/office/drawing/2014/main" val="1606960756"/>
                    </a:ext>
                  </a:extLst>
                </a:gridCol>
                <a:gridCol w="106477">
                  <a:extLst>
                    <a:ext uri="{9D8B030D-6E8A-4147-A177-3AD203B41FA5}">
                      <a16:colId xmlns:a16="http://schemas.microsoft.com/office/drawing/2014/main" val="2548181006"/>
                    </a:ext>
                  </a:extLst>
                </a:gridCol>
                <a:gridCol w="413563">
                  <a:extLst>
                    <a:ext uri="{9D8B030D-6E8A-4147-A177-3AD203B41FA5}">
                      <a16:colId xmlns:a16="http://schemas.microsoft.com/office/drawing/2014/main" val="3224308162"/>
                    </a:ext>
                  </a:extLst>
                </a:gridCol>
                <a:gridCol w="106477">
                  <a:extLst>
                    <a:ext uri="{9D8B030D-6E8A-4147-A177-3AD203B41FA5}">
                      <a16:colId xmlns:a16="http://schemas.microsoft.com/office/drawing/2014/main" val="3789526515"/>
                    </a:ext>
                  </a:extLst>
                </a:gridCol>
                <a:gridCol w="356466">
                  <a:extLst>
                    <a:ext uri="{9D8B030D-6E8A-4147-A177-3AD203B41FA5}">
                      <a16:colId xmlns:a16="http://schemas.microsoft.com/office/drawing/2014/main" val="400210663"/>
                    </a:ext>
                  </a:extLst>
                </a:gridCol>
                <a:gridCol w="421278">
                  <a:extLst>
                    <a:ext uri="{9D8B030D-6E8A-4147-A177-3AD203B41FA5}">
                      <a16:colId xmlns:a16="http://schemas.microsoft.com/office/drawing/2014/main" val="835648244"/>
                    </a:ext>
                  </a:extLst>
                </a:gridCol>
                <a:gridCol w="393502">
                  <a:extLst>
                    <a:ext uri="{9D8B030D-6E8A-4147-A177-3AD203B41FA5}">
                      <a16:colId xmlns:a16="http://schemas.microsoft.com/office/drawing/2014/main" val="2449668392"/>
                    </a:ext>
                  </a:extLst>
                </a:gridCol>
                <a:gridCol w="419735">
                  <a:extLst>
                    <a:ext uri="{9D8B030D-6E8A-4147-A177-3AD203B41FA5}">
                      <a16:colId xmlns:a16="http://schemas.microsoft.com/office/drawing/2014/main" val="2071081649"/>
                    </a:ext>
                  </a:extLst>
                </a:gridCol>
              </a:tblGrid>
              <a:tr h="175756">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38668433"/>
                  </a:ext>
                </a:extLst>
              </a:tr>
              <a:tr h="118404">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48760710"/>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535860745"/>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2567456"/>
                  </a:ext>
                </a:extLst>
              </a:tr>
              <a:tr h="177606">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5,868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46.50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126.19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71579053"/>
                  </a:ext>
                </a:extLst>
              </a:tr>
              <a:tr h="177606">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4,124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95.90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75501301"/>
                  </a:ext>
                </a:extLst>
              </a:tr>
              <a:tr h="177606">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14,340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147.83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63123078"/>
                  </a:ext>
                </a:extLst>
              </a:tr>
              <a:tr h="177606">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24,331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186.50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dirty="0">
                          <a:effectLst/>
                          <a:latin typeface="Arial" panose="020B0604020202020204" pitchFamily="34" charset="0"/>
                        </a:rPr>
                        <a:t>130.46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27015622"/>
                  </a:ext>
                </a:extLst>
              </a:tr>
              <a:tr h="53281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129.50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63958649"/>
                  </a:ext>
                </a:extLst>
              </a:tr>
              <a:tr h="355213">
                <a:tc gridSpan="2">
                  <a:txBody>
                    <a:bodyPr/>
                    <a:lstStyle/>
                    <a:p>
                      <a:pPr algn="ctr" fontAlgn="b"/>
                      <a:r>
                        <a:rPr lang="en-US" sz="600" b="0" i="0" u="none" strike="noStrike">
                          <a:effectLs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0.96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67581108"/>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46876329"/>
                  </a:ext>
                </a:extLst>
              </a:tr>
              <a:tr h="115629">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41238841"/>
                  </a:ext>
                </a:extLst>
              </a:tr>
              <a:tr h="97128">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4531.66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18.62%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38583618"/>
                  </a:ext>
                </a:extLst>
              </a:tr>
              <a:tr h="97128">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4531.66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24.30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00907186"/>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18511197"/>
                  </a:ext>
                </a:extLst>
              </a:tr>
              <a:tr h="115629">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20311691"/>
                  </a:ext>
                </a:extLst>
              </a:tr>
              <a:tr h="97128">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24,331.21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243.31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29613000"/>
                  </a:ext>
                </a:extLst>
              </a:tr>
              <a:tr h="92503">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186.50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07053583"/>
                  </a:ext>
                </a:extLst>
              </a:tr>
              <a:tr h="92503">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27325391"/>
                  </a:ext>
                </a:extLst>
              </a:tr>
              <a:tr h="92503">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46.50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24.93%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64405841"/>
                  </a:ext>
                </a:extLst>
              </a:tr>
              <a:tr h="92503">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23.06%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69910367"/>
                  </a:ext>
                </a:extLst>
              </a:tr>
              <a:tr h="92503">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97.00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52.01%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72621320"/>
                  </a:ext>
                </a:extLst>
              </a:tr>
              <a:tr h="97128">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42599315"/>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57090011"/>
                  </a:ext>
                </a:extLst>
              </a:tr>
              <a:tr h="115629">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639052365"/>
                  </a:ext>
                </a:extLst>
              </a:tr>
              <a:tr h="106379">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4039988198"/>
                  </a:ext>
                </a:extLst>
              </a:tr>
              <a:tr h="97128">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71337265"/>
                  </a:ext>
                </a:extLst>
              </a:tr>
              <a:tr h="101754">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60.00%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2454213859"/>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26129"/>
            <a:ext cx="8596668" cy="4615234"/>
          </a:xfrm>
        </p:spPr>
        <p:txBody>
          <a:bodyPr/>
          <a:lstStyle/>
          <a:p>
            <a:r>
              <a:rPr lang="en-US" dirty="0" smtClean="0"/>
              <a:t>Strengths</a:t>
            </a:r>
          </a:p>
          <a:p>
            <a:pPr lvl="1"/>
            <a:r>
              <a:rPr lang="en-US" dirty="0" smtClean="0"/>
              <a:t>65% - 5 year new car retention in our store </a:t>
            </a:r>
          </a:p>
          <a:p>
            <a:pPr lvl="1"/>
            <a:r>
              <a:rPr lang="en-US" dirty="0" smtClean="0"/>
              <a:t>Very large/dense population in the Lehigh Valley PA which means there are many customers available who need to service their vehicles</a:t>
            </a:r>
          </a:p>
          <a:p>
            <a:pPr lvl="1"/>
            <a:r>
              <a:rPr lang="en-US" dirty="0" smtClean="0"/>
              <a:t>We have a master level shop foreman in our Nissan and CDJR shops which allows for training and leadership</a:t>
            </a:r>
          </a:p>
          <a:p>
            <a:pPr lvl="1"/>
            <a:r>
              <a:rPr lang="en-US" dirty="0" smtClean="0"/>
              <a:t>Competitive pay plans for technicians</a:t>
            </a:r>
          </a:p>
          <a:p>
            <a:pPr lvl="1"/>
            <a:r>
              <a:rPr lang="en-US" dirty="0" smtClean="0"/>
              <a:t>Brand new facilities built </a:t>
            </a:r>
            <a:r>
              <a:rPr lang="en-US" dirty="0" smtClean="0"/>
              <a:t>7 years ago</a:t>
            </a:r>
          </a:p>
          <a:p>
            <a:pPr lvl="1"/>
            <a:r>
              <a:rPr lang="en-US" dirty="0" smtClean="0"/>
              <a:t>Director of fixed ops graduated from NADA Academy</a:t>
            </a:r>
          </a:p>
          <a:p>
            <a:pPr lvl="1"/>
            <a:r>
              <a:rPr lang="en-US" dirty="0" smtClean="0"/>
              <a:t>Tenured advisor staff in both Nissan and CDJR</a:t>
            </a:r>
          </a:p>
          <a:p>
            <a:pPr lvl="1"/>
            <a:r>
              <a:rPr lang="en-US" dirty="0" smtClean="0"/>
              <a:t>CSI is high in both Nissan and CDJR based on national numbers</a:t>
            </a:r>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smtClean="0"/>
              <a:t>Weaknesses</a:t>
            </a:r>
          </a:p>
          <a:p>
            <a:pPr lvl="1"/>
            <a:r>
              <a:rPr lang="en-US" dirty="0" smtClean="0"/>
              <a:t>Service hours DO NOT match sales hours</a:t>
            </a:r>
          </a:p>
          <a:p>
            <a:pPr lvl="1"/>
            <a:r>
              <a:rPr lang="en-US" dirty="0" smtClean="0"/>
              <a:t>Parts counter-people do not deliver parts to techs</a:t>
            </a:r>
          </a:p>
          <a:p>
            <a:pPr lvl="1"/>
            <a:r>
              <a:rPr lang="en-US" dirty="0" smtClean="0"/>
              <a:t>Service advisors have freedom to discount work</a:t>
            </a:r>
          </a:p>
          <a:p>
            <a:pPr lvl="1"/>
            <a:r>
              <a:rPr lang="en-US" dirty="0" smtClean="0"/>
              <a:t>Tech pay doesn’t have any ties to proficiency or GP % of sales</a:t>
            </a:r>
          </a:p>
          <a:p>
            <a:pPr lvl="1"/>
            <a:r>
              <a:rPr lang="en-US" dirty="0" smtClean="0"/>
              <a:t>We do not have video software for MPI’s</a:t>
            </a:r>
          </a:p>
          <a:p>
            <a:pPr lvl="1"/>
            <a:r>
              <a:rPr lang="en-US" dirty="0" smtClean="0"/>
              <a:t>We do not market that we work on all makes and models</a:t>
            </a:r>
          </a:p>
          <a:p>
            <a:pPr lvl="1"/>
            <a:r>
              <a:rPr lang="en-US" dirty="0" smtClean="0"/>
              <a:t>We have no signage showing how competitive we are in the market and why customers should service at a franchise dealership vs non-franchise shops</a:t>
            </a:r>
          </a:p>
          <a:p>
            <a:pPr lvl="1"/>
            <a:r>
              <a:rPr lang="en-US" dirty="0" smtClean="0"/>
              <a:t>Very minimal marketing budget for service department</a:t>
            </a:r>
          </a:p>
          <a:p>
            <a:pPr lvl="1"/>
            <a:r>
              <a:rPr lang="en-US" dirty="0" smtClean="0"/>
              <a:t>Service advisors do not have any formal sales training</a:t>
            </a:r>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384</TotalTime>
  <Words>3170</Words>
  <Application>Microsoft Office PowerPoint</Application>
  <PresentationFormat>Widescreen</PresentationFormat>
  <Paragraphs>724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steven bennett</cp:lastModifiedBy>
  <cp:revision>45</cp:revision>
  <dcterms:created xsi:type="dcterms:W3CDTF">2022-12-04T13:10:55Z</dcterms:created>
  <dcterms:modified xsi:type="dcterms:W3CDTF">2024-01-09T22:21:38Z</dcterms:modified>
</cp:coreProperties>
</file>