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0" d="100"/>
          <a:sy n="80" d="100"/>
        </p:scale>
        <p:origin x="58" y="1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oleObject" Target="file:///C:\Users\Jhutchinson\Downloads\RO%20Analysis%20by%20Tech%20231106.xlsm"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0866-434E-821D-D5C70AB92524}"/>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0866-434E-821D-D5C70AB92524}"/>
              </c:ext>
            </c:extLst>
          </c:dPt>
          <c:cat>
            <c:strRef>
              <c:f>'Summary Report'!$J$20:$J$22</c:f>
              <c:strCache>
                <c:ptCount val="3"/>
                <c:pt idx="0">
                  <c:v>Percent Competitive</c:v>
                </c:pt>
                <c:pt idx="1">
                  <c:v>Percent Maintenance </c:v>
                </c:pt>
                <c:pt idx="2">
                  <c:v>Percent Repair </c:v>
                </c:pt>
              </c:strCache>
            </c:strRef>
          </c:cat>
          <c:val>
            <c:numRef>
              <c:f>'Summary Report'!$I$20:$I$22</c:f>
              <c:numCache>
                <c:formatCode>0.00%</c:formatCode>
                <c:ptCount val="3"/>
                <c:pt idx="0">
                  <c:v>0.31363636363636371</c:v>
                </c:pt>
                <c:pt idx="1">
                  <c:v>0.11818181818181818</c:v>
                </c:pt>
                <c:pt idx="2">
                  <c:v>0.56818181818181823</c:v>
                </c:pt>
              </c:numCache>
            </c:numRef>
          </c:val>
          <c:extLst>
            <c:ext xmlns:c16="http://schemas.microsoft.com/office/drawing/2014/chart" uri="{C3380CC4-5D6E-409C-BE32-E72D297353CC}">
              <c16:uniqueId val="{00000004-0866-434E-821D-D5C70AB92524}"/>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12/16/2023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12/16/2023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7" name="Picture 4">
            <a:extLst>
              <a:ext uri="{FF2B5EF4-FFF2-40B4-BE49-F238E27FC236}">
                <a16:creationId xmlns:a16="http://schemas.microsoft.com/office/drawing/2014/main" id="{F93935A9-AA79-E890-4245-F3B680357FC0}"/>
              </a:ext>
            </a:extLst>
          </p:cNvPr>
          <p:cNvPicPr>
            <a:picLocks noChangeAspect="1"/>
          </p:cNvPicPr>
          <p:nvPr/>
        </p:nvPicPr>
        <p:blipFill rotWithShape="1">
          <a:blip r:embed="rId2">
            <a:duotone>
              <a:prstClr val="black"/>
              <a:prstClr val="white"/>
            </a:duotone>
          </a:blip>
          <a:srcRect l="1555" t="10000" r="5724"/>
          <a:stretch/>
        </p:blipFill>
        <p:spPr>
          <a:xfrm>
            <a:off x="5123543" y="-1"/>
            <a:ext cx="7065281" cy="6858001"/>
          </a:xfrm>
          <a:custGeom>
            <a:avLst/>
            <a:gdLst/>
            <a:ahLst/>
            <a:cxnLst/>
            <a:rect l="l" t="t" r="r" b="b"/>
            <a:pathLst>
              <a:path w="7065281" h="6858001">
                <a:moveTo>
                  <a:pt x="379987" y="0"/>
                </a:moveTo>
                <a:lnTo>
                  <a:pt x="7065281" y="0"/>
                </a:lnTo>
                <a:lnTo>
                  <a:pt x="7065281"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668866" y="1678666"/>
            <a:ext cx="5123515" cy="2369093"/>
          </a:xfrm>
        </p:spPr>
        <p:txBody>
          <a:bodyPr>
            <a:normAutofit/>
          </a:bodyPr>
          <a:lstStyle/>
          <a:p>
            <a:r>
              <a:rPr lang="en-US" sz="480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677335" y="4050831"/>
            <a:ext cx="5113217" cy="1096901"/>
          </a:xfrm>
        </p:spPr>
        <p:txBody>
          <a:bodyPr>
            <a:normAutofit/>
          </a:bodyPr>
          <a:lstStyle/>
          <a:p>
            <a:r>
              <a:rPr lang="en-US" sz="1600"/>
              <a:t>Service Department Analysis for Pine Belt Chevrolet</a:t>
            </a:r>
          </a:p>
          <a:p>
            <a:r>
              <a:rPr lang="en-US" sz="1600"/>
              <a:t>James Hutchinson</a:t>
            </a:r>
          </a:p>
          <a:p>
            <a:r>
              <a:rPr lang="en-US" sz="1600"/>
              <a:t>N432-23</a:t>
            </a:r>
          </a:p>
        </p:txBody>
      </p:sp>
      <p:cxnSp>
        <p:nvCxnSpPr>
          <p:cNvPr id="28" name="Straight Connector 8">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10">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30"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Plenty of work</a:t>
            </a:r>
          </a:p>
          <a:p>
            <a:r>
              <a:rPr lang="en-US" dirty="0"/>
              <a:t>90% of internal work approved</a:t>
            </a:r>
          </a:p>
          <a:p>
            <a:r>
              <a:rPr lang="en-US" dirty="0"/>
              <a:t>Lots of room for improvement if properly trained and taught proper repair procedures.</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Unable to upsell jobs</a:t>
            </a:r>
          </a:p>
          <a:p>
            <a:r>
              <a:rPr lang="en-US" dirty="0"/>
              <a:t>Techs not getting onboard with required training.</a:t>
            </a:r>
          </a:p>
          <a:p>
            <a:r>
              <a:rPr lang="en-US" dirty="0"/>
              <a:t>Techs quitting due to not getting enough hours.</a:t>
            </a:r>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dirty="0"/>
              <a:t>Increase number of recommended sales</a:t>
            </a:r>
          </a:p>
          <a:p>
            <a:r>
              <a:rPr lang="en-US" dirty="0"/>
              <a:t>Decrease number of comebacks</a:t>
            </a:r>
          </a:p>
          <a:p>
            <a:r>
              <a:rPr lang="en-US" dirty="0"/>
              <a:t>Improve gross on parts and labor sales</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Have new writers complete a training  program</a:t>
            </a:r>
          </a:p>
          <a:p>
            <a:r>
              <a:rPr lang="en-US" dirty="0"/>
              <a:t>Assign all techs a GM Global connect login for training</a:t>
            </a:r>
          </a:p>
          <a:p>
            <a:r>
              <a:rPr lang="en-US" dirty="0"/>
              <a:t>Implement new Grid Pricing for labor and parts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r>
              <a:rPr lang="en-US" dirty="0"/>
              <a:t>Bring outside training in for service writers and require all new writers to complete an apprentice program with Service manager and then lead service writer.</a:t>
            </a:r>
          </a:p>
          <a:p>
            <a:r>
              <a:rPr lang="en-US" dirty="0"/>
              <a:t>Have all techs. understand the training path that we have them on, and also enroll them in any available hand son class for GM training</a:t>
            </a:r>
          </a:p>
          <a:p>
            <a:r>
              <a:rPr lang="en-US" dirty="0"/>
              <a:t>Adjust grid pricing, provide proper training to writers on sales skills, and implement bonus program for obtaining goals set by Service Manager to help increase parts and labor gross.</a:t>
            </a:r>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85901828"/>
              </p:ext>
            </p:extLst>
          </p:nvPr>
        </p:nvGraphicFramePr>
        <p:xfrm>
          <a:off x="677334" y="1818624"/>
          <a:ext cx="9132492" cy="63420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overall tech. proficiency by 17.08%</a:t>
                      </a:r>
                    </a:p>
                  </a:txBody>
                  <a:tcPr/>
                </a:tc>
                <a:tc>
                  <a:txBody>
                    <a:bodyPr/>
                    <a:lstStyle/>
                    <a:p>
                      <a:r>
                        <a:rPr lang="en-US" dirty="0"/>
                        <a:t>Service Manager/</a:t>
                      </a:r>
                    </a:p>
                    <a:p>
                      <a:r>
                        <a:rPr lang="en-US" dirty="0"/>
                        <a:t>Shop Foreman</a:t>
                      </a:r>
                    </a:p>
                  </a:txBody>
                  <a:tcPr/>
                </a:tc>
                <a:tc>
                  <a:txBody>
                    <a:bodyPr/>
                    <a:lstStyle/>
                    <a:p>
                      <a:endParaRPr lang="en-US" dirty="0"/>
                    </a:p>
                    <a:p>
                      <a:r>
                        <a:rPr lang="en-US" dirty="0"/>
                        <a:t>01/31/2024</a:t>
                      </a:r>
                    </a:p>
                    <a:p>
                      <a:endParaRPr lang="en-US" dirty="0"/>
                    </a:p>
                  </a:txBody>
                  <a:tcPr/>
                </a:tc>
                <a:extLst>
                  <a:ext uri="{0D108BD9-81ED-4DB2-BD59-A6C34878D82A}">
                    <a16:rowId xmlns:a16="http://schemas.microsoft.com/office/drawing/2014/main" val="2400365483"/>
                  </a:ext>
                </a:extLst>
              </a:tr>
              <a:tr h="565004">
                <a:tc>
                  <a:txBody>
                    <a:bodyPr/>
                    <a:lstStyle/>
                    <a:p>
                      <a:r>
                        <a:rPr lang="en-US" dirty="0"/>
                        <a:t>Having parts have a “fetch” employee for techs</a:t>
                      </a:r>
                    </a:p>
                  </a:txBody>
                  <a:tcPr/>
                </a:tc>
                <a:tc>
                  <a:txBody>
                    <a:bodyPr/>
                    <a:lstStyle/>
                    <a:p>
                      <a:r>
                        <a:rPr lang="en-US" dirty="0"/>
                        <a:t>Service and Parts Manager</a:t>
                      </a:r>
                    </a:p>
                  </a:txBody>
                  <a:tcPr/>
                </a:tc>
                <a:tc>
                  <a:txBody>
                    <a:bodyPr/>
                    <a:lstStyle/>
                    <a:p>
                      <a:r>
                        <a:rPr lang="en-US" dirty="0"/>
                        <a:t>12/15/2023</a:t>
                      </a:r>
                    </a:p>
                    <a:p>
                      <a:r>
                        <a:rPr lang="en-US" dirty="0"/>
                        <a:t>01/03/2024</a:t>
                      </a:r>
                    </a:p>
                  </a:txBody>
                  <a:tcPr/>
                </a:tc>
                <a:extLst>
                  <a:ext uri="{0D108BD9-81ED-4DB2-BD59-A6C34878D82A}">
                    <a16:rowId xmlns:a16="http://schemas.microsoft.com/office/drawing/2014/main" val="107845787"/>
                  </a:ext>
                </a:extLst>
              </a:tr>
              <a:tr h="565004">
                <a:tc>
                  <a:txBody>
                    <a:bodyPr/>
                    <a:lstStyle/>
                    <a:p>
                      <a:r>
                        <a:rPr lang="en-US" dirty="0"/>
                        <a:t>Evaluate and prioritize incoming work for next day at end of day</a:t>
                      </a:r>
                    </a:p>
                  </a:txBody>
                  <a:tcPr/>
                </a:tc>
                <a:tc>
                  <a:txBody>
                    <a:bodyPr/>
                    <a:lstStyle/>
                    <a:p>
                      <a:r>
                        <a:rPr lang="en-US" dirty="0"/>
                        <a:t>Shop Foreman</a:t>
                      </a:r>
                    </a:p>
                  </a:txBody>
                  <a:tcPr/>
                </a:tc>
                <a:tc>
                  <a:txBody>
                    <a:bodyPr/>
                    <a:lstStyle/>
                    <a:p>
                      <a:r>
                        <a:rPr lang="en-US" dirty="0"/>
                        <a:t>12/15/2023</a:t>
                      </a:r>
                    </a:p>
                    <a:p>
                      <a:r>
                        <a:rPr lang="en-US" dirty="0"/>
                        <a:t>01/31/2024</a:t>
                      </a:r>
                    </a:p>
                  </a:txBody>
                  <a:tcPr/>
                </a:tc>
                <a:extLst>
                  <a:ext uri="{0D108BD9-81ED-4DB2-BD59-A6C34878D82A}">
                    <a16:rowId xmlns:a16="http://schemas.microsoft.com/office/drawing/2014/main" val="1530126605"/>
                  </a:ext>
                </a:extLst>
              </a:tr>
              <a:tr h="565004">
                <a:tc>
                  <a:txBody>
                    <a:bodyPr/>
                    <a:lstStyle/>
                    <a:p>
                      <a:r>
                        <a:rPr lang="en-US" dirty="0"/>
                        <a:t>Schedule lunches and breaks for techs based on skill level</a:t>
                      </a:r>
                    </a:p>
                  </a:txBody>
                  <a:tcPr/>
                </a:tc>
                <a:tc>
                  <a:txBody>
                    <a:bodyPr/>
                    <a:lstStyle/>
                    <a:p>
                      <a:r>
                        <a:rPr lang="en-US" dirty="0"/>
                        <a:t>Service Manager/Shop Foreman</a:t>
                      </a:r>
                    </a:p>
                  </a:txBody>
                  <a:tcPr/>
                </a:tc>
                <a:tc>
                  <a:txBody>
                    <a:bodyPr/>
                    <a:lstStyle/>
                    <a:p>
                      <a:r>
                        <a:rPr lang="en-US" dirty="0"/>
                        <a:t>12/15/2023</a:t>
                      </a:r>
                    </a:p>
                    <a:p>
                      <a:r>
                        <a:rPr lang="en-US" dirty="0"/>
                        <a:t>01/31/2024</a:t>
                      </a:r>
                    </a:p>
                  </a:txBody>
                  <a:tcPr/>
                </a:tc>
                <a:extLst>
                  <a:ext uri="{0D108BD9-81ED-4DB2-BD59-A6C34878D82A}">
                    <a16:rowId xmlns:a16="http://schemas.microsoft.com/office/drawing/2014/main" val="1950345431"/>
                  </a:ext>
                </a:extLst>
              </a:tr>
              <a:tr h="565004">
                <a:tc>
                  <a:txBody>
                    <a:bodyPr/>
                    <a:lstStyle/>
                    <a:p>
                      <a:r>
                        <a:rPr lang="en-US" dirty="0"/>
                        <a:t>Creation of individualized tech. proficiency bonus based on 3 month rolling average</a:t>
                      </a:r>
                    </a:p>
                  </a:txBody>
                  <a:tcPr/>
                </a:tc>
                <a:tc>
                  <a:txBody>
                    <a:bodyPr/>
                    <a:lstStyle/>
                    <a:p>
                      <a:r>
                        <a:rPr lang="en-US" dirty="0"/>
                        <a:t>Service Manager</a:t>
                      </a:r>
                    </a:p>
                  </a:txBody>
                  <a:tcPr/>
                </a:tc>
                <a:tc>
                  <a:txBody>
                    <a:bodyPr/>
                    <a:lstStyle/>
                    <a:p>
                      <a:r>
                        <a:rPr lang="en-US" dirty="0"/>
                        <a:t>12/15/2024</a:t>
                      </a:r>
                    </a:p>
                    <a:p>
                      <a:r>
                        <a:rPr lang="en-US" dirty="0"/>
                        <a:t>01/31/2024</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Synopsis</a:t>
            </a:r>
          </a:p>
          <a:p>
            <a:r>
              <a:rPr lang="en-US" dirty="0"/>
              <a:t>After reviewing results from the data input on our repair order analysis I discovered that we still had a high number of one line repair orders, poorly written stories, and multiple comebacks.</a:t>
            </a:r>
          </a:p>
          <a:p>
            <a:r>
              <a:rPr lang="en-US" dirty="0"/>
              <a:t>By making it mandatory for techs and writers  to complete training this should decrease  comebacks, improve repair order stories, and therefore increase gross.</a:t>
            </a:r>
          </a:p>
          <a:p>
            <a:r>
              <a:rPr lang="en-US" dirty="0"/>
              <a:t>The additional gross generated, along with increasing grid pricing to the local market and the money saved from comebacks, should lower policy work and also help cover the cost of outside training.</a:t>
            </a:r>
          </a:p>
          <a:p>
            <a:r>
              <a:rPr lang="en-US" dirty="0"/>
              <a:t>All of this combined should create a new culture in the service department, with happier techs, writers, and definitely upper management.</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t>We will run conquest campaigns to target customers that aren’t currently in our database as well as customers that haven’t visited the dealership in 18 months. We will also engage in social media by using service writers and techs  to do tech tips, car care trivia questions, and discuss and new recalls that may be coming out to inform our customers.</a:t>
            </a:r>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lstStyle/>
          <a:p>
            <a:pPr marL="0" indent="0" algn="l">
              <a:buNone/>
            </a:pPr>
            <a:r>
              <a:rPr lang="en-US" dirty="0">
                <a:solidFill>
                  <a:srgbClr val="221E1F"/>
                </a:solidFill>
                <a:latin typeface="Calibri" panose="020F0502020204030204" pitchFamily="34" charset="0"/>
              </a:rPr>
              <a:t>Our techs are currently paid flag time on hours sold. After speaking with the Service Manager, we don’t plan to have any pay changes until we get everyone up to date on GM training. </a:t>
            </a:r>
            <a:endParaRPr lang="en-US" sz="1800" b="0" i="0" u="none" strike="noStrike" baseline="0" dirty="0">
              <a:solidFill>
                <a:srgbClr val="000000"/>
              </a:solidFill>
              <a:latin typeface="Calibri" panose="020F0502020204030204" pitchFamily="34" charset="0"/>
            </a:endParaRPr>
          </a:p>
        </p:txBody>
      </p:sp>
      <p:graphicFrame>
        <p:nvGraphicFramePr>
          <p:cNvPr id="6" name="Content Placeholder 5">
            <a:extLst>
              <a:ext uri="{FF2B5EF4-FFF2-40B4-BE49-F238E27FC236}">
                <a16:creationId xmlns:a16="http://schemas.microsoft.com/office/drawing/2014/main" id="{C00D96C1-5DCC-30E3-1CC7-30603CE966F0}"/>
              </a:ext>
            </a:extLst>
          </p:cNvPr>
          <p:cNvGraphicFramePr>
            <a:graphicFrameLocks noGrp="1"/>
          </p:cNvGraphicFramePr>
          <p:nvPr>
            <p:ph sz="quarter" idx="4"/>
            <p:extLst>
              <p:ext uri="{D42A27DB-BD31-4B8C-83A1-F6EECF244321}">
                <p14:modId xmlns:p14="http://schemas.microsoft.com/office/powerpoint/2010/main" val="557949997"/>
              </p:ext>
            </p:extLst>
          </p:nvPr>
        </p:nvGraphicFramePr>
        <p:xfrm>
          <a:off x="4210050" y="3251200"/>
          <a:ext cx="5064125" cy="2111377"/>
        </p:xfrm>
        <a:graphic>
          <a:graphicData uri="http://schemas.openxmlformats.org/drawingml/2006/table">
            <a:tbl>
              <a:tblPr/>
              <a:tblGrid>
                <a:gridCol w="477560">
                  <a:extLst>
                    <a:ext uri="{9D8B030D-6E8A-4147-A177-3AD203B41FA5}">
                      <a16:colId xmlns:a16="http://schemas.microsoft.com/office/drawing/2014/main" val="1067796196"/>
                    </a:ext>
                  </a:extLst>
                </a:gridCol>
                <a:gridCol w="477560">
                  <a:extLst>
                    <a:ext uri="{9D8B030D-6E8A-4147-A177-3AD203B41FA5}">
                      <a16:colId xmlns:a16="http://schemas.microsoft.com/office/drawing/2014/main" val="1178522023"/>
                    </a:ext>
                  </a:extLst>
                </a:gridCol>
                <a:gridCol w="1402832">
                  <a:extLst>
                    <a:ext uri="{9D8B030D-6E8A-4147-A177-3AD203B41FA5}">
                      <a16:colId xmlns:a16="http://schemas.microsoft.com/office/drawing/2014/main" val="2597331147"/>
                    </a:ext>
                  </a:extLst>
                </a:gridCol>
                <a:gridCol w="885476">
                  <a:extLst>
                    <a:ext uri="{9D8B030D-6E8A-4147-A177-3AD203B41FA5}">
                      <a16:colId xmlns:a16="http://schemas.microsoft.com/office/drawing/2014/main" val="1551272245"/>
                    </a:ext>
                  </a:extLst>
                </a:gridCol>
                <a:gridCol w="785984">
                  <a:extLst>
                    <a:ext uri="{9D8B030D-6E8A-4147-A177-3AD203B41FA5}">
                      <a16:colId xmlns:a16="http://schemas.microsoft.com/office/drawing/2014/main" val="2342247380"/>
                    </a:ext>
                  </a:extLst>
                </a:gridCol>
                <a:gridCol w="557153">
                  <a:extLst>
                    <a:ext uri="{9D8B030D-6E8A-4147-A177-3AD203B41FA5}">
                      <a16:colId xmlns:a16="http://schemas.microsoft.com/office/drawing/2014/main" val="525362468"/>
                    </a:ext>
                  </a:extLst>
                </a:gridCol>
                <a:gridCol w="477560">
                  <a:extLst>
                    <a:ext uri="{9D8B030D-6E8A-4147-A177-3AD203B41FA5}">
                      <a16:colId xmlns:a16="http://schemas.microsoft.com/office/drawing/2014/main" val="979585246"/>
                    </a:ext>
                  </a:extLst>
                </a:gridCol>
              </a:tblGrid>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4059012648"/>
                  </a:ext>
                </a:extLst>
              </a:tr>
              <a:tr h="151164">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gridSpan="5">
                  <a:txBody>
                    <a:bodyPr/>
                    <a:lstStyle/>
                    <a:p>
                      <a:pPr algn="ctr" fontAlgn="b"/>
                      <a:r>
                        <a:rPr lang="en-US" sz="600" b="1" i="0" u="none" strike="noStrike">
                          <a:effectLst/>
                          <a:latin typeface="Arial" panose="020B0604020202020204" pitchFamily="34" charset="0"/>
                        </a:rPr>
                        <a:t>Service Department Sales And Gross  (Labor Only)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6444157"/>
                  </a:ext>
                </a:extLst>
              </a:tr>
              <a:tr h="213601">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9636021"/>
                  </a:ext>
                </a:extLst>
              </a:tr>
              <a:tr h="287540">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Gross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600" b="0" i="0" u="none" strike="noStrike">
                          <a:solidFill>
                            <a:srgbClr val="FFFFFF"/>
                          </a:solidFill>
                          <a:effectLst/>
                          <a:latin typeface="Arial" panose="020B0604020202020204" pitchFamily="34" charset="0"/>
                        </a:rPr>
                        <a:t>Gross as % of Sales</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500" b="0" i="0" u="none" strike="noStrike">
                          <a:solidFill>
                            <a:srgbClr val="FFFFFF"/>
                          </a:solidFill>
                          <a:effectLst/>
                          <a:latin typeface="Arial" panose="020B0604020202020204" pitchFamily="34" charset="0"/>
                        </a:rPr>
                        <a:t>%Sales Contribution</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966692647"/>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Customer Pay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128,399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63,653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49.57%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40.85%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55590134"/>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Customer  </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984740612"/>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Customer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989312279"/>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Warranty</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75,293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61,787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82.06%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23.95%</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018262879"/>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Warranty Other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251215735"/>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Internal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110,621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93,019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84.09%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35.19%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52804120"/>
                  </a:ext>
                </a:extLst>
              </a:tr>
              <a:tr h="151164">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NVI / Road Ready/ PDI</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921131220"/>
                  </a:ext>
                </a:extLst>
              </a:tr>
              <a:tr h="144593">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600" b="0" i="0" u="none" strike="noStrike">
                          <a:effectLst/>
                          <a:latin typeface="Arial" panose="020B0604020202020204" pitchFamily="34" charset="0"/>
                        </a:rPr>
                        <a:t>Adj. Cost Of Labor</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6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600" b="0" i="0" u="none" strike="noStrike">
                          <a:effectLst/>
                          <a:latin typeface="Arial" panose="020B0604020202020204" pitchFamily="34" charset="0"/>
                        </a:rPr>
                        <a:t>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02660268"/>
                  </a:ext>
                </a:extLst>
              </a:tr>
              <a:tr h="151164">
                <a:tc>
                  <a:txBody>
                    <a:bodyPr/>
                    <a:lstStyle/>
                    <a:p>
                      <a:pPr algn="l" fontAlgn="b"/>
                      <a:endParaRPr lang="en-US" sz="6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600" b="1" i="0" u="none" strike="noStrike">
                          <a:effectLst/>
                          <a:latin typeface="Arial" panose="020B0604020202020204" pitchFamily="34" charset="0"/>
                        </a:rPr>
                        <a:t>Total</a:t>
                      </a:r>
                    </a:p>
                  </a:txBody>
                  <a:tcPr marL="0" marR="0" marT="0" marB="0" anchor="b">
                    <a:lnL>
                      <a:noFill/>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 $            314,313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 $         218,459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a:effectLst/>
                          <a:latin typeface="Arial" panose="020B0604020202020204" pitchFamily="34" charset="0"/>
                        </a:rPr>
                        <a:t>69.50%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600" b="0" i="0" u="none" strike="noStrike" dirty="0">
                          <a:effectLst/>
                          <a:latin typeface="Arial" panose="020B0604020202020204" pitchFamily="34" charset="0"/>
                        </a:rPr>
                        <a:t>100.00%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3544258437"/>
                  </a:ext>
                </a:extLst>
              </a:tr>
            </a:tbl>
          </a:graphicData>
        </a:graphic>
      </p:graphicFrame>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n-US" dirty="0">
                <a:solidFill>
                  <a:srgbClr val="221E1F"/>
                </a:solidFill>
                <a:latin typeface="Calibri" panose="020F0502020204030204" pitchFamily="34" charset="0"/>
              </a:rPr>
              <a:t>We aren’t selling all available hours, but with proper training and setting goals and training paths for everyone, we should be able to slowly start increasing our hours sold.</a:t>
            </a:r>
          </a:p>
          <a:p>
            <a:pPr marL="0" indent="0">
              <a:buNone/>
            </a:pPr>
            <a:r>
              <a:rPr lang="en-US" sz="1800" b="0" i="0" u="none" strike="noStrike" baseline="0" dirty="0">
                <a:solidFill>
                  <a:srgbClr val="221E1F"/>
                </a:solidFill>
                <a:latin typeface="Calibri" panose="020F0502020204030204" pitchFamily="34" charset="0"/>
              </a:rPr>
              <a:t>Our expenses are currently in line</a:t>
            </a:r>
            <a:r>
              <a:rPr lang="en-US" dirty="0">
                <a:solidFill>
                  <a:srgbClr val="221E1F"/>
                </a:solidFill>
                <a:latin typeface="Calibri" panose="020F0502020204030204" pitchFamily="34" charset="0"/>
              </a:rPr>
              <a:t>.</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19603C58-CC1F-9288-2C36-36D3F559B05C}"/>
              </a:ext>
            </a:extLst>
          </p:cNvPr>
          <p:cNvGraphicFramePr>
            <a:graphicFrameLocks noGrp="1"/>
          </p:cNvGraphicFramePr>
          <p:nvPr>
            <p:ph sz="half" idx="2"/>
            <p:extLst>
              <p:ext uri="{D42A27DB-BD31-4B8C-83A1-F6EECF244321}">
                <p14:modId xmlns:p14="http://schemas.microsoft.com/office/powerpoint/2010/main" val="1249191802"/>
              </p:ext>
            </p:extLst>
          </p:nvPr>
        </p:nvGraphicFramePr>
        <p:xfrm>
          <a:off x="5089525" y="3057417"/>
          <a:ext cx="4184651" cy="2533757"/>
        </p:xfrm>
        <a:graphic>
          <a:graphicData uri="http://schemas.openxmlformats.org/drawingml/2006/table">
            <a:tbl>
              <a:tblPr/>
              <a:tblGrid>
                <a:gridCol w="485177">
                  <a:extLst>
                    <a:ext uri="{9D8B030D-6E8A-4147-A177-3AD203B41FA5}">
                      <a16:colId xmlns:a16="http://schemas.microsoft.com/office/drawing/2014/main" val="130454657"/>
                    </a:ext>
                  </a:extLst>
                </a:gridCol>
                <a:gridCol w="293128">
                  <a:extLst>
                    <a:ext uri="{9D8B030D-6E8A-4147-A177-3AD203B41FA5}">
                      <a16:colId xmlns:a16="http://schemas.microsoft.com/office/drawing/2014/main" val="2232064934"/>
                    </a:ext>
                  </a:extLst>
                </a:gridCol>
                <a:gridCol w="1253373">
                  <a:extLst>
                    <a:ext uri="{9D8B030D-6E8A-4147-A177-3AD203B41FA5}">
                      <a16:colId xmlns:a16="http://schemas.microsoft.com/office/drawing/2014/main" val="188297803"/>
                    </a:ext>
                  </a:extLst>
                </a:gridCol>
                <a:gridCol w="899599">
                  <a:extLst>
                    <a:ext uri="{9D8B030D-6E8A-4147-A177-3AD203B41FA5}">
                      <a16:colId xmlns:a16="http://schemas.microsoft.com/office/drawing/2014/main" val="2327846507"/>
                    </a:ext>
                  </a:extLst>
                </a:gridCol>
                <a:gridCol w="636795">
                  <a:extLst>
                    <a:ext uri="{9D8B030D-6E8A-4147-A177-3AD203B41FA5}">
                      <a16:colId xmlns:a16="http://schemas.microsoft.com/office/drawing/2014/main" val="2262045625"/>
                    </a:ext>
                  </a:extLst>
                </a:gridCol>
                <a:gridCol w="616579">
                  <a:extLst>
                    <a:ext uri="{9D8B030D-6E8A-4147-A177-3AD203B41FA5}">
                      <a16:colId xmlns:a16="http://schemas.microsoft.com/office/drawing/2014/main" val="3651767210"/>
                    </a:ext>
                  </a:extLst>
                </a:gridCol>
              </a:tblGrid>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3645132942"/>
                  </a:ext>
                </a:extLst>
              </a:tr>
              <a:tr h="16928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gridSpan="5">
                  <a:txBody>
                    <a:bodyPr/>
                    <a:lstStyle/>
                    <a:p>
                      <a:pPr algn="ctr" fontAlgn="b"/>
                      <a:r>
                        <a:rPr lang="en-US" sz="800" b="1" i="0" u="none" strike="noStrike">
                          <a:effectLst/>
                          <a:latin typeface="Arial" panose="020B0604020202020204" pitchFamily="34" charset="0"/>
                        </a:rPr>
                        <a:t>Service Department Profit Centering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25087052"/>
                  </a:ext>
                </a:extLst>
              </a:tr>
              <a:tr h="239207">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7201753"/>
                  </a:ext>
                </a:extLst>
              </a:tr>
              <a:tr h="322010">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solidFill>
                            <a:srgbClr val="FFFFFF"/>
                          </a:solidFill>
                          <a:effectLst/>
                          <a:latin typeface="Arial" panose="020B0604020202020204" pitchFamily="34" charset="0"/>
                        </a:rPr>
                        <a:t>Expense Category</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Dollar Amount</a:t>
                      </a:r>
                    </a:p>
                  </a:txBody>
                  <a:tcPr marL="0" marR="0" marT="0"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solidFill>
                      <a:srgbClr val="366092"/>
                    </a:solidFill>
                  </a:tcPr>
                </a:tc>
                <a:tc>
                  <a:txBody>
                    <a:bodyPr/>
                    <a:lstStyle/>
                    <a:p>
                      <a:pPr algn="ctr" fontAlgn="b"/>
                      <a:r>
                        <a:rPr lang="en-US" sz="700" b="0" i="0" u="none" strike="noStrike">
                          <a:solidFill>
                            <a:srgbClr val="FFFFFF"/>
                          </a:solidFill>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366092"/>
                    </a:solidFill>
                  </a:tcPr>
                </a:tc>
                <a:extLst>
                  <a:ext uri="{0D108BD9-81ED-4DB2-BD59-A6C34878D82A}">
                    <a16:rowId xmlns:a16="http://schemas.microsoft.com/office/drawing/2014/main" val="2314253887"/>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Department Gross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218,459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700" b="0" i="0" u="none" strike="noStrike">
                          <a:solidFill>
                            <a:srgbClr val="FFFFFF"/>
                          </a:solidFill>
                          <a:effectLst/>
                          <a:latin typeface="Arial" panose="020B0604020202020204" pitchFamily="34" charset="0"/>
                        </a:rPr>
                        <a:t>% of Gross</a:t>
                      </a:r>
                    </a:p>
                  </a:txBody>
                  <a:tcPr marL="0" marR="0" marT="0" marB="0" anchor="b">
                    <a:lnL w="25400" cap="flat" cmpd="dbl"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ctr" fontAlgn="b"/>
                      <a:r>
                        <a:rPr lang="en-US" sz="800" b="0" i="0" u="none" strike="noStrike">
                          <a:solidFill>
                            <a:srgbClr val="FFFFFF"/>
                          </a:solidFill>
                          <a:effectLst/>
                          <a:latin typeface="Arial" panose="020B0604020202020204" pitchFamily="34" charset="0"/>
                        </a:rPr>
                        <a:t>Profile</a:t>
                      </a:r>
                    </a:p>
                  </a:txBody>
                  <a:tcPr marL="0" marR="0" marT="0" marB="0" anchor="b">
                    <a:lnL>
                      <a:noFill/>
                    </a:lnL>
                    <a:lnR w="25400" cap="flat" cmpd="dbl"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2200184059"/>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Variable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35111013"/>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Selling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58266473"/>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Personnel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104,764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47.96%</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974790765"/>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Semi-Fixed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9,592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4.39%</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223269798"/>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Fixed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21,251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9.73%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45751051"/>
                  </a:ext>
                </a:extLst>
              </a:tr>
              <a:tr h="16928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Unallocated Expense</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50843755"/>
                  </a:ext>
                </a:extLst>
              </a:tr>
              <a:tr h="16192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Dealer's Salary</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US" sz="800" b="0" i="0" u="none" strike="noStrike">
                          <a:effectLst/>
                          <a:latin typeface="Arial" panose="020B0604020202020204" pitchFamily="34" charset="0"/>
                        </a:rPr>
                        <a:t>0.00%</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310984041"/>
                  </a:ext>
                </a:extLst>
              </a:tr>
              <a:tr h="16928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800" b="0" i="0" u="none" strike="noStrike">
                          <a:effectLst/>
                          <a:latin typeface="Arial" panose="020B0604020202020204" pitchFamily="34" charset="0"/>
                        </a:rPr>
                        <a:t>Total Expenses</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135,607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latin typeface="Arial" panose="020B0604020202020204" pitchFamily="34" charset="0"/>
                        </a:rPr>
                        <a:t>62.07%</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453799345"/>
                  </a:ext>
                </a:extLst>
              </a:tr>
              <a:tr h="169285">
                <a:tc>
                  <a:txBody>
                    <a:bodyPr/>
                    <a:lstStyle/>
                    <a:p>
                      <a:pPr algn="l" fontAlgn="b"/>
                      <a:endParaRPr lang="en-US" sz="8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800" b="0" i="0" u="none" strike="noStrike">
                          <a:effectLst/>
                          <a:latin typeface="Arial" panose="020B0604020202020204" pitchFamily="34" charset="0"/>
                        </a:rPr>
                        <a:t> </a:t>
                      </a:r>
                    </a:p>
                  </a:txBody>
                  <a:tcPr marL="0" marR="0" marT="0" marB="0" anchor="b">
                    <a:lnL>
                      <a:noFill/>
                    </a:lnL>
                    <a:lnR w="25400" cap="flat" cmpd="dbl"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800" b="0" i="0" u="none" strike="noStrike">
                          <a:effectLst/>
                          <a:latin typeface="Arial" panose="020B0604020202020204" pitchFamily="34" charset="0"/>
                        </a:rPr>
                        <a:t>Net Profit</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800" b="0" i="0" u="none" strike="noStrike">
                          <a:effectLst/>
                          <a:latin typeface="Arial" panose="020B0604020202020204" pitchFamily="34" charset="0"/>
                        </a:rPr>
                        <a:t> $              82,852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r" fontAlgn="b"/>
                      <a:r>
                        <a:rPr lang="en-US" sz="800" b="0" i="0" u="none" strike="noStrike">
                          <a:effectLst/>
                          <a:latin typeface="Arial" panose="020B0604020202020204" pitchFamily="34" charset="0"/>
                        </a:rPr>
                        <a:t>37.93%</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800" b="0" i="0" u="none" strike="noStrike" dirty="0">
                          <a:effectLst/>
                          <a:latin typeface="Arial" panose="020B0604020202020204" pitchFamily="34" charset="0"/>
                        </a:rPr>
                        <a:t> </a:t>
                      </a:r>
                    </a:p>
                  </a:txBody>
                  <a:tcPr marL="0" marR="0" marT="0" marB="0" anchor="b">
                    <a:lnL w="25400" cap="flat" cmpd="dbl" algn="ctr">
                      <a:solidFill>
                        <a:srgbClr val="000000"/>
                      </a:solidFill>
                      <a:prstDash val="solid"/>
                      <a:round/>
                      <a:headEnd type="none" w="med" len="med"/>
                      <a:tailEnd type="none" w="med" len="med"/>
                    </a:lnL>
                    <a:lnR w="25400" cap="flat" cmpd="dbl"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82033312"/>
                  </a:ext>
                </a:extLst>
              </a:tr>
            </a:tbl>
          </a:graphicData>
        </a:graphic>
      </p:graphicFrame>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r>
              <a:rPr lang="en-US" dirty="0">
                <a:solidFill>
                  <a:srgbClr val="000000"/>
                </a:solidFill>
                <a:latin typeface="Calibri" panose="020F0502020204030204" pitchFamily="34" charset="0"/>
              </a:rPr>
              <a:t>We will conduct a in house survey  with the assistance of the shop foreman to see where we might can cross train lower-level technicians by pairing them up with senior  technicians on unfamiliar  jobs as well as making sure they have a clear vision of their path within the company and what  we would like them to achieve. </a:t>
            </a:r>
            <a:endParaRPr lang="en-US" sz="1800" b="0" i="0" u="none" strike="noStrike" baseline="0" dirty="0">
              <a:solidFill>
                <a:srgbClr val="221E1F"/>
              </a:solidFill>
              <a:latin typeface="Calibri" panose="020F0502020204030204" pitchFamily="34" charset="0"/>
            </a:endParaRPr>
          </a:p>
          <a:p>
            <a:endParaRPr lang="en-US" dirty="0"/>
          </a:p>
        </p:txBody>
      </p:sp>
      <p:graphicFrame>
        <p:nvGraphicFramePr>
          <p:cNvPr id="7" name="Content Placeholder 6">
            <a:extLst>
              <a:ext uri="{FF2B5EF4-FFF2-40B4-BE49-F238E27FC236}">
                <a16:creationId xmlns:a16="http://schemas.microsoft.com/office/drawing/2014/main" id="{DC0119A8-5CC9-9CA8-0111-CB6F4350A791}"/>
              </a:ext>
            </a:extLst>
          </p:cNvPr>
          <p:cNvGraphicFramePr>
            <a:graphicFrameLocks noGrp="1"/>
          </p:cNvGraphicFramePr>
          <p:nvPr>
            <p:ph sz="half" idx="2"/>
            <p:extLst>
              <p:ext uri="{D42A27DB-BD31-4B8C-83A1-F6EECF244321}">
                <p14:modId xmlns:p14="http://schemas.microsoft.com/office/powerpoint/2010/main" val="3912022887"/>
              </p:ext>
            </p:extLst>
          </p:nvPr>
        </p:nvGraphicFramePr>
        <p:xfrm>
          <a:off x="5089525" y="2730506"/>
          <a:ext cx="4184649" cy="3517895"/>
        </p:xfrm>
        <a:graphic>
          <a:graphicData uri="http://schemas.openxmlformats.org/drawingml/2006/table">
            <a:tbl>
              <a:tblPr/>
              <a:tblGrid>
                <a:gridCol w="300244">
                  <a:extLst>
                    <a:ext uri="{9D8B030D-6E8A-4147-A177-3AD203B41FA5}">
                      <a16:colId xmlns:a16="http://schemas.microsoft.com/office/drawing/2014/main" val="3116550491"/>
                    </a:ext>
                  </a:extLst>
                </a:gridCol>
                <a:gridCol w="112591">
                  <a:extLst>
                    <a:ext uri="{9D8B030D-6E8A-4147-A177-3AD203B41FA5}">
                      <a16:colId xmlns:a16="http://schemas.microsoft.com/office/drawing/2014/main" val="854036776"/>
                    </a:ext>
                  </a:extLst>
                </a:gridCol>
                <a:gridCol w="706824">
                  <a:extLst>
                    <a:ext uri="{9D8B030D-6E8A-4147-A177-3AD203B41FA5}">
                      <a16:colId xmlns:a16="http://schemas.microsoft.com/office/drawing/2014/main" val="2024726131"/>
                    </a:ext>
                  </a:extLst>
                </a:gridCol>
                <a:gridCol w="688059">
                  <a:extLst>
                    <a:ext uri="{9D8B030D-6E8A-4147-A177-3AD203B41FA5}">
                      <a16:colId xmlns:a16="http://schemas.microsoft.com/office/drawing/2014/main" val="3626617440"/>
                    </a:ext>
                  </a:extLst>
                </a:gridCol>
                <a:gridCol w="200163">
                  <a:extLst>
                    <a:ext uri="{9D8B030D-6E8A-4147-A177-3AD203B41FA5}">
                      <a16:colId xmlns:a16="http://schemas.microsoft.com/office/drawing/2014/main" val="3003096972"/>
                    </a:ext>
                  </a:extLst>
                </a:gridCol>
                <a:gridCol w="381560">
                  <a:extLst>
                    <a:ext uri="{9D8B030D-6E8A-4147-A177-3AD203B41FA5}">
                      <a16:colId xmlns:a16="http://schemas.microsoft.com/office/drawing/2014/main" val="2449940030"/>
                    </a:ext>
                  </a:extLst>
                </a:gridCol>
                <a:gridCol w="181397">
                  <a:extLst>
                    <a:ext uri="{9D8B030D-6E8A-4147-A177-3AD203B41FA5}">
                      <a16:colId xmlns:a16="http://schemas.microsoft.com/office/drawing/2014/main" val="3904420384"/>
                    </a:ext>
                  </a:extLst>
                </a:gridCol>
                <a:gridCol w="519172">
                  <a:extLst>
                    <a:ext uri="{9D8B030D-6E8A-4147-A177-3AD203B41FA5}">
                      <a16:colId xmlns:a16="http://schemas.microsoft.com/office/drawing/2014/main" val="2801024626"/>
                    </a:ext>
                  </a:extLst>
                </a:gridCol>
                <a:gridCol w="156377">
                  <a:extLst>
                    <a:ext uri="{9D8B030D-6E8A-4147-A177-3AD203B41FA5}">
                      <a16:colId xmlns:a16="http://schemas.microsoft.com/office/drawing/2014/main" val="3478400883"/>
                    </a:ext>
                  </a:extLst>
                </a:gridCol>
                <a:gridCol w="531682">
                  <a:extLst>
                    <a:ext uri="{9D8B030D-6E8A-4147-A177-3AD203B41FA5}">
                      <a16:colId xmlns:a16="http://schemas.microsoft.com/office/drawing/2014/main" val="4051763903"/>
                    </a:ext>
                  </a:extLst>
                </a:gridCol>
                <a:gridCol w="406580">
                  <a:extLst>
                    <a:ext uri="{9D8B030D-6E8A-4147-A177-3AD203B41FA5}">
                      <a16:colId xmlns:a16="http://schemas.microsoft.com/office/drawing/2014/main" val="139558178"/>
                    </a:ext>
                  </a:extLst>
                </a:gridCol>
              </a:tblGrid>
              <a:tr h="105947">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1288192664"/>
                  </a:ext>
                </a:extLst>
              </a:tr>
              <a:tr h="110762">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98578258"/>
                  </a:ext>
                </a:extLst>
              </a:tr>
              <a:tr h="110762">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50282264"/>
                  </a:ext>
                </a:extLst>
              </a:tr>
              <a:tr h="144471">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gridSpan="7">
                  <a:txBody>
                    <a:bodyPr/>
                    <a:lstStyle/>
                    <a:p>
                      <a:pPr algn="ctr" fontAlgn="b"/>
                      <a:r>
                        <a:rPr lang="en-US" sz="700" b="1" i="0" u="none" strike="noStrike">
                          <a:effectLst/>
                          <a:latin typeface="Arial" panose="020B0604020202020204" pitchFamily="34" charset="0"/>
                        </a:rPr>
                        <a:t>SERVICE INVENTORY ANALYSIS     </a:t>
                      </a:r>
                    </a:p>
                  </a:txBody>
                  <a:tcPr marL="0" marR="0" marT="0" marB="0" anchor="b">
                    <a:lnL>
                      <a:noFill/>
                    </a:lnL>
                    <a:lnR>
                      <a:noFill/>
                    </a:lnR>
                    <a:lnT>
                      <a:noFill/>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04418571"/>
                  </a:ext>
                </a:extLst>
              </a:tr>
              <a:tr h="11557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22142052"/>
                  </a:ext>
                </a:extLst>
              </a:tr>
              <a:tr h="173366">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ctr" fontAlgn="b"/>
                      <a:r>
                        <a:rPr lang="en-US" sz="400" b="1" i="1"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Labor Sales / Month</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Effective Labor Rates</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Hours Billed</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ctr" fontAlgn="b"/>
                      <a:r>
                        <a:rPr lang="en-US" sz="400" b="1" i="1"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FFFF"/>
                      </a:solidFill>
                      <a:prstDash val="solid"/>
                      <a:round/>
                      <a:headEnd type="none" w="med" len="med"/>
                      <a:tailEnd type="none" w="med" len="med"/>
                    </a:lnB>
                    <a:solidFill>
                      <a:srgbClr val="0000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85183427"/>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Pay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128,399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132.14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971.7</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FFFF"/>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9362051"/>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9063940"/>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Customer Other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64389453"/>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Warranty</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75,293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131.90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570.8</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43463734"/>
                  </a:ext>
                </a:extLst>
              </a:tr>
              <a:tr h="180590">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Internal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110,621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r" fontAlgn="b"/>
                      <a:r>
                        <a:rPr lang="en-US" sz="500" b="0" i="0" u="none" strike="noStrike">
                          <a:effectLst/>
                          <a:latin typeface="Arial" panose="020B0604020202020204" pitchFamily="34" charset="0"/>
                        </a:rPr>
                        <a:t>122.87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900.3</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96785860"/>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New Vehicle Prep</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FFFF"/>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 </a:t>
                      </a:r>
                    </a:p>
                  </a:txBody>
                  <a:tcPr marL="0" marR="0" marT="0" marB="0" anchor="b">
                    <a:lnL w="6350" cap="flat" cmpd="sng" algn="ctr">
                      <a:solidFill>
                        <a:srgbClr val="00FFFF"/>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5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0.00</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71907882"/>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500" b="0" i="0" u="none" strike="noStrike">
                          <a:effectLst/>
                          <a:latin typeface="Arial" panose="020B0604020202020204" pitchFamily="34" charset="0"/>
                        </a:rPr>
                        <a:t> $                   314,313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r" fontAlgn="b"/>
                      <a:r>
                        <a:rPr lang="en-US" sz="500" b="0" i="0" u="none" strike="noStrike">
                          <a:effectLst/>
                          <a:latin typeface="Arial" panose="020B0604020202020204" pitchFamily="34" charset="0"/>
                        </a:rPr>
                        <a:t>2442.8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solidFill>
                            <a:srgbClr val="FFFFFF"/>
                          </a:solidFill>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15096472"/>
                  </a:ext>
                </a:extLst>
              </a:tr>
              <a:tr h="250419">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39528970"/>
                  </a:ext>
                </a:extLst>
              </a:tr>
              <a:tr h="11557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1" i="1" u="none" strike="noStrike">
                          <a:effectLst/>
                          <a:latin typeface="Arial" panose="020B0604020202020204" pitchFamily="34" charset="0"/>
                        </a:rPr>
                        <a:t>POTENTIAL</a:t>
                      </a:r>
                    </a:p>
                  </a:txBody>
                  <a:tcPr marL="0" marR="0" marT="0" marB="0" anchor="b">
                    <a:lnL>
                      <a:noFill/>
                    </a:lnL>
                    <a:lnR>
                      <a:noFill/>
                    </a:lnR>
                    <a:lnT>
                      <a:noFill/>
                    </a:lnT>
                    <a:lnB>
                      <a:noFill/>
                    </a:lnB>
                    <a:solidFill>
                      <a:srgbClr val="FFFFFF"/>
                    </a:solidFill>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132293408"/>
                  </a:ext>
                </a:extLst>
              </a:tr>
              <a:tr h="130025">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314,313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2442.83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128.67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5385551"/>
                  </a:ext>
                </a:extLst>
              </a:tr>
              <a:tr h="110762">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Total labor sales for 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Total hours billed</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36127567"/>
                  </a:ext>
                </a:extLst>
              </a:tr>
              <a:tr h="10594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57530576"/>
                  </a:ext>
                </a:extLst>
              </a:tr>
              <a:tr h="12520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3,840.0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solidFill>
                      <a:srgbClr val="FFFFFF"/>
                    </a:solidFill>
                  </a:tcPr>
                </a:tc>
                <a:extLst>
                  <a:ext uri="{0D108BD9-81ED-4DB2-BD59-A6C34878D82A}">
                    <a16:rowId xmlns:a16="http://schemas.microsoft.com/office/drawing/2014/main" val="89788399"/>
                  </a:ext>
                </a:extLst>
              </a:tr>
              <a:tr h="110762">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 Service mechanical technicians</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Hours/Day</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Working Days/Month</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11066948"/>
                  </a:ext>
                </a:extLst>
              </a:tr>
              <a:tr h="10594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61137863"/>
                  </a:ext>
                </a:extLst>
              </a:tr>
              <a:tr h="10594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3,840.0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x</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 $     128.67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1"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494,083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      617,603.74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53139532"/>
                  </a:ext>
                </a:extLst>
              </a:tr>
              <a:tr h="105947">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400" b="0" i="0" u="none" strike="noStrike">
                          <a:effectLst/>
                          <a:latin typeface="Arial" panose="020B0604020202020204" pitchFamily="34" charset="0"/>
                        </a:rPr>
                        <a:t>Hours Available to Sell</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gridSpan="2">
                  <a:txBody>
                    <a:bodyPr/>
                    <a:lstStyle/>
                    <a:p>
                      <a:pPr algn="l" fontAlgn="b"/>
                      <a:r>
                        <a:rPr lang="en-US" sz="400" b="0" i="0" u="none" strike="noStrike">
                          <a:effectLst/>
                          <a:latin typeface="Arial" panose="020B0604020202020204" pitchFamily="34" charset="0"/>
                        </a:rPr>
                        <a:t>Effective Labor Rate</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@100%</a:t>
                      </a:r>
                    </a:p>
                  </a:txBody>
                  <a:tcPr marL="0" marR="0" marT="0" marB="0" anchor="b">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tc gridSpan="2">
                  <a:txBody>
                    <a:bodyPr/>
                    <a:lstStyle/>
                    <a:p>
                      <a:pPr algn="l" fontAlgn="b"/>
                      <a:r>
                        <a:rPr lang="en-US" sz="400" b="0" i="0" u="none" strike="noStrike">
                          <a:effectLst/>
                          <a:latin typeface="Arial" panose="020B0604020202020204" pitchFamily="34" charset="0"/>
                        </a:rPr>
                        <a:t>Labor sales potential @ 125%</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hMerge="1">
                  <a:txBody>
                    <a:bodyPr/>
                    <a:lstStyle/>
                    <a:p>
                      <a:endParaRPr lang="en-US"/>
                    </a:p>
                  </a:txBody>
                  <a:tcPr/>
                </a:tc>
                <a:extLst>
                  <a:ext uri="{0D108BD9-81ED-4DB2-BD59-A6C34878D82A}">
                    <a16:rowId xmlns:a16="http://schemas.microsoft.com/office/drawing/2014/main" val="2592955463"/>
                  </a:ext>
                </a:extLst>
              </a:tr>
              <a:tr h="110762">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60512496"/>
                  </a:ext>
                </a:extLst>
              </a:tr>
              <a:tr h="11557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gridSpan="8">
                  <a:txBody>
                    <a:bodyPr/>
                    <a:lstStyle/>
                    <a:p>
                      <a:pPr algn="l" fontAlgn="b"/>
                      <a:r>
                        <a:rPr lang="en-US" sz="500" b="0" i="0" u="none" strike="noStrike">
                          <a:effectLst/>
                          <a:latin typeface="Arial" panose="020B0604020202020204" pitchFamily="34" charset="0"/>
                        </a:rPr>
                        <a:t>How proficient are your technicians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14452619"/>
                  </a:ext>
                </a:extLst>
              </a:tr>
              <a:tr h="11557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b"/>
                      <a:endParaRPr lang="en-US" sz="5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5804599"/>
                  </a:ext>
                </a:extLst>
              </a:tr>
              <a:tr h="120393">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2,442.8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3,840.00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5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b"/>
                      <a:r>
                        <a:rPr lang="en-US" sz="500" b="0" i="0" u="none" strike="noStrike">
                          <a:effectLst/>
                          <a:latin typeface="Arial" panose="020B0604020202020204" pitchFamily="34" charset="0"/>
                        </a:rPr>
                        <a:t>63.62%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endParaRPr lang="en-US" sz="500" b="0" i="0" u="none" strike="noStrike">
                        <a:effectLst/>
                        <a:latin typeface="Arial" panose="020B0604020202020204" pitchFamily="34" charset="0"/>
                      </a:endParaRPr>
                    </a:p>
                  </a:txBody>
                  <a:tcPr marL="0" marR="0" marT="0" marB="0" anchor="b">
                    <a:lnL w="6350" cap="flat" cmpd="sng" algn="ctr">
                      <a:solidFill>
                        <a:srgbClr val="000000"/>
                      </a:solidFill>
                      <a:prstDash val="solid"/>
                      <a:round/>
                      <a:headEnd type="none" w="med" len="med"/>
                      <a:tailEnd type="none" w="med" len="med"/>
                    </a:lnL>
                    <a:lnR>
                      <a:noFill/>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02843144"/>
                  </a:ext>
                </a:extLst>
              </a:tr>
              <a:tr h="125208">
                <a:tc>
                  <a:txBody>
                    <a:bodyPr/>
                    <a:lstStyle/>
                    <a:p>
                      <a:pPr algn="l" fontAlgn="b"/>
                      <a:endParaRPr lang="en-US" sz="5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l" fontAlgn="b"/>
                      <a:r>
                        <a:rPr lang="en-US" sz="500" b="0" i="0" u="none" strike="noStrike">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t"/>
                      <a:r>
                        <a:rPr lang="en-US" sz="400" b="0" i="0" u="none" strike="noStrike">
                          <a:effectLst/>
                          <a:latin typeface="Arial" panose="020B0604020202020204" pitchFamily="34" charset="0"/>
                        </a:rPr>
                        <a:t>Total Hours Billed</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en-US" sz="400" b="0" i="0" u="none" strike="noStrike">
                          <a:effectLst/>
                          <a:latin typeface="Arial" panose="020B0604020202020204" pitchFamily="34" charset="0"/>
                        </a:rPr>
                        <a:t>Hours Available to Sell</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a:txBody>
                    <a:bodyPr/>
                    <a:lstStyle/>
                    <a:p>
                      <a:pPr algn="ctr" fontAlgn="t"/>
                      <a:r>
                        <a:rPr lang="en-US" sz="400" b="0" i="0" u="none" strike="noStrike">
                          <a:effectLst/>
                          <a:latin typeface="Arial" panose="020B0604020202020204" pitchFamily="34" charset="0"/>
                        </a:rPr>
                        <a:t>Tech Proficiency</a:t>
                      </a:r>
                    </a:p>
                  </a:txBody>
                  <a:tcPr marL="0" marR="0" marT="0" marB="0">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a:effectLst/>
                          <a:latin typeface="Arial" panose="020B0604020202020204" pitchFamily="34" charset="0"/>
                        </a:rPr>
                        <a:t> </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r>
                        <a:rPr lang="en-US" sz="500" b="0" i="0" u="none" strike="noStrike" dirty="0">
                          <a:effectLst/>
                          <a:latin typeface="Arial" panose="020B0604020202020204" pitchFamily="34" charset="0"/>
                        </a:rPr>
                        <a:t> </a:t>
                      </a:r>
                    </a:p>
                  </a:txBody>
                  <a:tcPr marL="0" marR="0" marT="0" marB="0" anchor="b">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745123415"/>
                  </a:ext>
                </a:extLst>
              </a:tr>
            </a:tbl>
          </a:graphicData>
        </a:graphic>
      </p:graphicFrame>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marL="0" indent="0">
              <a:buNone/>
            </a:pPr>
            <a:r>
              <a:rPr lang="en-US" dirty="0">
                <a:solidFill>
                  <a:srgbClr val="000000"/>
                </a:solidFill>
                <a:latin typeface="Calibri" panose="020F0502020204030204" pitchFamily="34" charset="0"/>
              </a:rPr>
              <a:t>We will assist the service manager in measuring individual  tech utilization to see who the under-performers are in the service department. Once we have data from several months, we will use this to see what techs we need to work with to ensure they are properly trained and are being issued the correct types of jobs.</a:t>
            </a:r>
            <a:r>
              <a:rPr lang="en-US" sz="1800" b="0" i="0" u="none" strike="noStrike" baseline="0" dirty="0">
                <a:solidFill>
                  <a:srgbClr val="221E1F"/>
                </a:solidFill>
                <a:latin typeface="Calibri" panose="020F0502020204030204" pitchFamily="34" charset="0"/>
              </a:rPr>
              <a:t> </a:t>
            </a:r>
          </a:p>
          <a:p>
            <a:endParaRPr lang="en-US" dirty="0"/>
          </a:p>
        </p:txBody>
      </p:sp>
      <p:graphicFrame>
        <p:nvGraphicFramePr>
          <p:cNvPr id="7" name="Content Placeholder 6">
            <a:extLst>
              <a:ext uri="{FF2B5EF4-FFF2-40B4-BE49-F238E27FC236}">
                <a16:creationId xmlns:a16="http://schemas.microsoft.com/office/drawing/2014/main" id="{452DFEA7-6BA1-7AD7-EFDF-C573B0DC2BF4}"/>
              </a:ext>
            </a:extLst>
          </p:cNvPr>
          <p:cNvGraphicFramePr>
            <a:graphicFrameLocks noGrp="1"/>
          </p:cNvGraphicFramePr>
          <p:nvPr>
            <p:ph sz="half" idx="2"/>
            <p:extLst>
              <p:ext uri="{D42A27DB-BD31-4B8C-83A1-F6EECF244321}">
                <p14:modId xmlns:p14="http://schemas.microsoft.com/office/powerpoint/2010/main" val="2875819484"/>
              </p:ext>
            </p:extLst>
          </p:nvPr>
        </p:nvGraphicFramePr>
        <p:xfrm>
          <a:off x="5089524" y="2551767"/>
          <a:ext cx="4184652" cy="3810933"/>
        </p:xfrm>
        <a:graphic>
          <a:graphicData uri="http://schemas.openxmlformats.org/drawingml/2006/table">
            <a:tbl>
              <a:tblPr/>
              <a:tblGrid>
                <a:gridCol w="450366">
                  <a:extLst>
                    <a:ext uri="{9D8B030D-6E8A-4147-A177-3AD203B41FA5}">
                      <a16:colId xmlns:a16="http://schemas.microsoft.com/office/drawing/2014/main" val="1256023040"/>
                    </a:ext>
                  </a:extLst>
                </a:gridCol>
                <a:gridCol w="1032089">
                  <a:extLst>
                    <a:ext uri="{9D8B030D-6E8A-4147-A177-3AD203B41FA5}">
                      <a16:colId xmlns:a16="http://schemas.microsoft.com/office/drawing/2014/main" val="1476521756"/>
                    </a:ext>
                  </a:extLst>
                </a:gridCol>
                <a:gridCol w="806906">
                  <a:extLst>
                    <a:ext uri="{9D8B030D-6E8A-4147-A177-3AD203B41FA5}">
                      <a16:colId xmlns:a16="http://schemas.microsoft.com/office/drawing/2014/main" val="3467775639"/>
                    </a:ext>
                  </a:extLst>
                </a:gridCol>
                <a:gridCol w="731845">
                  <a:extLst>
                    <a:ext uri="{9D8B030D-6E8A-4147-A177-3AD203B41FA5}">
                      <a16:colId xmlns:a16="http://schemas.microsoft.com/office/drawing/2014/main" val="935119215"/>
                    </a:ext>
                  </a:extLst>
                </a:gridCol>
                <a:gridCol w="450366">
                  <a:extLst>
                    <a:ext uri="{9D8B030D-6E8A-4147-A177-3AD203B41FA5}">
                      <a16:colId xmlns:a16="http://schemas.microsoft.com/office/drawing/2014/main" val="1685439557"/>
                    </a:ext>
                  </a:extLst>
                </a:gridCol>
                <a:gridCol w="131357">
                  <a:extLst>
                    <a:ext uri="{9D8B030D-6E8A-4147-A177-3AD203B41FA5}">
                      <a16:colId xmlns:a16="http://schemas.microsoft.com/office/drawing/2014/main" val="2299458999"/>
                    </a:ext>
                  </a:extLst>
                </a:gridCol>
                <a:gridCol w="131357">
                  <a:extLst>
                    <a:ext uri="{9D8B030D-6E8A-4147-A177-3AD203B41FA5}">
                      <a16:colId xmlns:a16="http://schemas.microsoft.com/office/drawing/2014/main" val="2286698774"/>
                    </a:ext>
                  </a:extLst>
                </a:gridCol>
                <a:gridCol w="450366">
                  <a:extLst>
                    <a:ext uri="{9D8B030D-6E8A-4147-A177-3AD203B41FA5}">
                      <a16:colId xmlns:a16="http://schemas.microsoft.com/office/drawing/2014/main" val="3024946761"/>
                    </a:ext>
                  </a:extLst>
                </a:gridCol>
              </a:tblGrid>
              <a:tr h="207680">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3369756585"/>
                  </a:ext>
                </a:extLst>
              </a:tr>
              <a:tr h="166145">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gridSpan="6">
                  <a:txBody>
                    <a:bodyPr/>
                    <a:lstStyle/>
                    <a:p>
                      <a:pPr algn="ctr" fontAlgn="b"/>
                      <a:r>
                        <a:rPr lang="en-US" sz="7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8214686"/>
                  </a:ext>
                </a:extLst>
              </a:tr>
              <a:tr h="159221">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28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66552108"/>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49488445"/>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013934495"/>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89346659"/>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849473914"/>
                  </a:ext>
                </a:extLst>
              </a:tr>
              <a:tr h="259600">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7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566350688"/>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128.67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10965191"/>
                  </a:ext>
                </a:extLst>
              </a:tr>
              <a:tr h="173067">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6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53868525"/>
                  </a:ext>
                </a:extLst>
              </a:tr>
              <a:tr h="359979">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1,037,574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821240016"/>
                  </a:ext>
                </a:extLst>
              </a:tr>
              <a:tr h="166145">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72315445"/>
                  </a:ext>
                </a:extLst>
              </a:tr>
              <a:tr h="186912">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700" b="0" i="0" u="none" strike="noStrike">
                        <a:effectLst/>
                        <a:latin typeface="Arial" panose="020B0604020202020204" pitchFamily="34" charset="0"/>
                      </a:endParaRPr>
                    </a:p>
                  </a:txBody>
                  <a:tcPr marL="0" marR="0" marT="0" marB="0" anchor="b">
                    <a:lnL>
                      <a:noFill/>
                    </a:lnL>
                    <a:lnR>
                      <a:noFill/>
                    </a:lnR>
                    <a:lnT>
                      <a:noFill/>
                    </a:lnT>
                    <a:lnB>
                      <a:noFill/>
                    </a:lnB>
                  </a:tcPr>
                </a:tc>
                <a:extLst>
                  <a:ext uri="{0D108BD9-81ED-4DB2-BD59-A6C34878D82A}">
                    <a16:rowId xmlns:a16="http://schemas.microsoft.com/office/drawing/2014/main" val="2129132900"/>
                  </a:ext>
                </a:extLst>
              </a:tr>
              <a:tr h="159221">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gridSpan="6">
                  <a:txBody>
                    <a:bodyPr/>
                    <a:lstStyle/>
                    <a:p>
                      <a:pPr algn="ctr" fontAlgn="b"/>
                      <a:r>
                        <a:rPr lang="en-US" sz="7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821858653"/>
                  </a:ext>
                </a:extLst>
              </a:tr>
              <a:tr h="152299">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314,313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527845777"/>
                  </a:ext>
                </a:extLst>
              </a:tr>
              <a:tr h="179990">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9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657676222"/>
                  </a:ext>
                </a:extLst>
              </a:tr>
              <a:tr h="159221">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         1,037,574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55393831"/>
                  </a:ext>
                </a:extLst>
              </a:tr>
              <a:tr h="152299">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6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187613869"/>
                  </a:ext>
                </a:extLst>
              </a:tr>
              <a:tr h="152299">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700" b="0" i="0" u="none" strike="noStrike">
                          <a:effectLst/>
                          <a:latin typeface="Arial" panose="020B0604020202020204" pitchFamily="34" charset="0"/>
                        </a:rPr>
                        <a:t>30.29%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7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995581647"/>
                  </a:ext>
                </a:extLst>
              </a:tr>
              <a:tr h="152299">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endParaRPr lang="en-US" sz="700" b="0" i="0" u="none" strike="noStrike">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272425679"/>
                  </a:ext>
                </a:extLst>
              </a:tr>
              <a:tr h="159221">
                <a:tc>
                  <a:txBody>
                    <a:bodyPr/>
                    <a:lstStyle/>
                    <a:p>
                      <a:pPr algn="l" fontAlgn="b"/>
                      <a:endParaRPr lang="en-US" sz="700" b="0" i="0" u="none" strike="noStrike">
                        <a:effectLst/>
                        <a:latin typeface="Arial" panose="020B0604020202020204" pitchFamily="34" charset="0"/>
                      </a:endParaRPr>
                    </a:p>
                  </a:txBody>
                  <a:tcPr marL="0" marR="0" marT="0" marB="0" anchor="b">
                    <a:lnL>
                      <a:noFill/>
                    </a:lnL>
                    <a:lnR w="19050" cap="flat" cmpd="sng" algn="ctr">
                      <a:solidFill>
                        <a:srgbClr val="000000"/>
                      </a:solidFill>
                      <a:prstDash val="solid"/>
                      <a:round/>
                      <a:headEnd type="none" w="med" len="med"/>
                      <a:tailEnd type="none" w="med" len="med"/>
                    </a:lnR>
                    <a:lnT>
                      <a:noFill/>
                    </a:lnT>
                    <a:lnB>
                      <a:noFill/>
                    </a:lnB>
                  </a:tcPr>
                </a:tc>
                <a:tc>
                  <a:txBody>
                    <a:bodyPr/>
                    <a:lstStyle/>
                    <a:p>
                      <a:pPr algn="l" fontAlgn="b"/>
                      <a:r>
                        <a:rPr lang="en-US" sz="7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7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endParaRPr lang="en-US" sz="700" b="0" i="0" u="none" strike="noStrike" dirty="0">
                        <a:effectLst/>
                        <a:latin typeface="Arial" panose="020B0604020202020204" pitchFamily="34" charset="0"/>
                      </a:endParaRPr>
                    </a:p>
                  </a:txBody>
                  <a:tcPr marL="0" marR="0" marT="0" marB="0" anchor="b">
                    <a:lnL w="190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18931996"/>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85000" lnSpcReduction="20000"/>
          </a:bodyPr>
          <a:lstStyle/>
          <a:p>
            <a:r>
              <a:rPr lang="en-US" dirty="0"/>
              <a:t>After reviewing results from our repair order analysis with the Service Manager and Warranty Administrator we discovered we have a lot of room for improvement. The first would be to decrease the number of one-line RO’s by sharpening our selling skills.</a:t>
            </a:r>
          </a:p>
          <a:p>
            <a:r>
              <a:rPr lang="en-US" dirty="0"/>
              <a:t>We also will work with newer techs to make sure they understand not just the importance of a good story, but also how it can have a negative effect on their pay if not detailing every major step of the repair.</a:t>
            </a:r>
          </a:p>
          <a:p>
            <a:r>
              <a:rPr lang="en-US" dirty="0"/>
              <a:t>We also plan on discussing punch times on RO’s and the importance of them. We found a couple of straight time Warranty jobs that were on our Ro’s and hardly any time was ran, which resulted in the Tech getting shorted on their time.</a:t>
            </a:r>
          </a:p>
        </p:txBody>
      </p:sp>
      <p:graphicFrame>
        <p:nvGraphicFramePr>
          <p:cNvPr id="7" name="Content Placeholder 6">
            <a:extLst>
              <a:ext uri="{FF2B5EF4-FFF2-40B4-BE49-F238E27FC236}">
                <a16:creationId xmlns:a16="http://schemas.microsoft.com/office/drawing/2014/main" id="{D53E241A-BD6C-3F65-6673-D6FB282635B8}"/>
              </a:ext>
            </a:extLst>
          </p:cNvPr>
          <p:cNvGraphicFramePr>
            <a:graphicFrameLocks noGrp="1"/>
          </p:cNvGraphicFramePr>
          <p:nvPr>
            <p:ph sz="half" idx="2"/>
            <p:extLst>
              <p:ext uri="{D42A27DB-BD31-4B8C-83A1-F6EECF244321}">
                <p14:modId xmlns:p14="http://schemas.microsoft.com/office/powerpoint/2010/main" val="475923345"/>
              </p:ext>
            </p:extLst>
          </p:nvPr>
        </p:nvGraphicFramePr>
        <p:xfrm>
          <a:off x="5953125" y="438149"/>
          <a:ext cx="3753998" cy="4200511"/>
        </p:xfrm>
        <a:graphic>
          <a:graphicData uri="http://schemas.openxmlformats.org/drawingml/2006/table">
            <a:tbl>
              <a:tblPr/>
              <a:tblGrid>
                <a:gridCol w="316458">
                  <a:extLst>
                    <a:ext uri="{9D8B030D-6E8A-4147-A177-3AD203B41FA5}">
                      <a16:colId xmlns:a16="http://schemas.microsoft.com/office/drawing/2014/main" val="1126480472"/>
                    </a:ext>
                  </a:extLst>
                </a:gridCol>
                <a:gridCol w="300636">
                  <a:extLst>
                    <a:ext uri="{9D8B030D-6E8A-4147-A177-3AD203B41FA5}">
                      <a16:colId xmlns:a16="http://schemas.microsoft.com/office/drawing/2014/main" val="1091455263"/>
                    </a:ext>
                  </a:extLst>
                </a:gridCol>
                <a:gridCol w="324371">
                  <a:extLst>
                    <a:ext uri="{9D8B030D-6E8A-4147-A177-3AD203B41FA5}">
                      <a16:colId xmlns:a16="http://schemas.microsoft.com/office/drawing/2014/main" val="1925611166"/>
                    </a:ext>
                  </a:extLst>
                </a:gridCol>
                <a:gridCol w="367886">
                  <a:extLst>
                    <a:ext uri="{9D8B030D-6E8A-4147-A177-3AD203B41FA5}">
                      <a16:colId xmlns:a16="http://schemas.microsoft.com/office/drawing/2014/main" val="452396319"/>
                    </a:ext>
                  </a:extLst>
                </a:gridCol>
                <a:gridCol w="94938">
                  <a:extLst>
                    <a:ext uri="{9D8B030D-6E8A-4147-A177-3AD203B41FA5}">
                      <a16:colId xmlns:a16="http://schemas.microsoft.com/office/drawing/2014/main" val="2715498868"/>
                    </a:ext>
                  </a:extLst>
                </a:gridCol>
                <a:gridCol w="448316">
                  <a:extLst>
                    <a:ext uri="{9D8B030D-6E8A-4147-A177-3AD203B41FA5}">
                      <a16:colId xmlns:a16="http://schemas.microsoft.com/office/drawing/2014/main" val="15222472"/>
                    </a:ext>
                  </a:extLst>
                </a:gridCol>
                <a:gridCol w="94938">
                  <a:extLst>
                    <a:ext uri="{9D8B030D-6E8A-4147-A177-3AD203B41FA5}">
                      <a16:colId xmlns:a16="http://schemas.microsoft.com/office/drawing/2014/main" val="2213872762"/>
                    </a:ext>
                  </a:extLst>
                </a:gridCol>
                <a:gridCol w="312503">
                  <a:extLst>
                    <a:ext uri="{9D8B030D-6E8A-4147-A177-3AD203B41FA5}">
                      <a16:colId xmlns:a16="http://schemas.microsoft.com/office/drawing/2014/main" val="814790719"/>
                    </a:ext>
                  </a:extLst>
                </a:gridCol>
                <a:gridCol w="371840">
                  <a:extLst>
                    <a:ext uri="{9D8B030D-6E8A-4147-A177-3AD203B41FA5}">
                      <a16:colId xmlns:a16="http://schemas.microsoft.com/office/drawing/2014/main" val="3209135794"/>
                    </a:ext>
                  </a:extLst>
                </a:gridCol>
                <a:gridCol w="344149">
                  <a:extLst>
                    <a:ext uri="{9D8B030D-6E8A-4147-A177-3AD203B41FA5}">
                      <a16:colId xmlns:a16="http://schemas.microsoft.com/office/drawing/2014/main" val="1564293885"/>
                    </a:ext>
                  </a:extLst>
                </a:gridCol>
                <a:gridCol w="461505">
                  <a:extLst>
                    <a:ext uri="{9D8B030D-6E8A-4147-A177-3AD203B41FA5}">
                      <a16:colId xmlns:a16="http://schemas.microsoft.com/office/drawing/2014/main" val="3594112175"/>
                    </a:ext>
                  </a:extLst>
                </a:gridCol>
                <a:gridCol w="316458">
                  <a:extLst>
                    <a:ext uri="{9D8B030D-6E8A-4147-A177-3AD203B41FA5}">
                      <a16:colId xmlns:a16="http://schemas.microsoft.com/office/drawing/2014/main" val="1923265766"/>
                    </a:ext>
                  </a:extLst>
                </a:gridCol>
              </a:tblGrid>
              <a:tr h="124340">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9">
                  <a:txBody>
                    <a:bodyPr/>
                    <a:lstStyle/>
                    <a:p>
                      <a:pPr algn="ctr" fontAlgn="b"/>
                      <a:r>
                        <a:rPr lang="en-US" sz="6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865829478"/>
                  </a:ext>
                </a:extLst>
              </a:tr>
              <a:tr h="113545">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9">
                  <a:txBody>
                    <a:bodyPr/>
                    <a:lstStyle/>
                    <a:p>
                      <a:pPr algn="ctr" fontAlgn="b"/>
                      <a:r>
                        <a:rPr lang="en-US" sz="6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962494268"/>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4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4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127412423"/>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4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28349964"/>
                  </a:ext>
                </a:extLst>
              </a:tr>
              <a:tr h="125649">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        529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76.65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596874029"/>
                  </a:ext>
                </a:extLst>
              </a:tr>
              <a:tr h="125649">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        320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123.08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386632894"/>
                  </a:ext>
                </a:extLst>
              </a:tr>
              <a:tr h="125649">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      1,830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12.50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146.40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78141632"/>
                  </a:ext>
                </a:extLst>
              </a:tr>
              <a:tr h="125649">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      2,679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22.00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121.77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193259446"/>
                  </a:ext>
                </a:extLst>
              </a:tr>
              <a:tr h="502597">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4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400" b="0" i="0" u="none" strike="noStrike">
                          <a:effectLst/>
                          <a:latin typeface="Arial" panose="020B0604020202020204" pitchFamily="34" charset="0"/>
                        </a:rPr>
                        <a:t>135.85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4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4208379314"/>
                  </a:ext>
                </a:extLst>
              </a:tr>
              <a:tr h="251298">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ctr" fontAlgn="b"/>
                      <a:r>
                        <a:rPr lang="en-US" sz="4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400" b="0" i="0" u="none" strike="noStrike">
                          <a:effectLst/>
                          <a:latin typeface="Arial" panose="020B0604020202020204" pitchFamily="34" charset="0"/>
                        </a:rPr>
                        <a:t>29</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4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400" b="0" i="0" u="none" strike="noStrike">
                          <a:effectLst/>
                          <a:latin typeface="Arial" panose="020B0604020202020204" pitchFamily="34" charset="0"/>
                        </a:rPr>
                        <a:t>-14.08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931970696"/>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525786545"/>
                  </a:ext>
                </a:extLst>
              </a:tr>
              <a:tr h="94621">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8">
                  <a:txBody>
                    <a:bodyPr/>
                    <a:lstStyle/>
                    <a:p>
                      <a:pPr algn="l" fontAlgn="b"/>
                      <a:r>
                        <a:rPr lang="en-US" sz="5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57936903"/>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513.25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400" b="0" i="0" u="none" strike="noStrike">
                          <a:effectLst/>
                          <a:latin typeface="Arial" panose="020B0604020202020204" pitchFamily="34" charset="0"/>
                        </a:rPr>
                        <a:t>19.16%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37307090"/>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513.25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400" b="0" i="0" u="none" strike="noStrike">
                          <a:effectLst/>
                          <a:latin typeface="Arial" panose="020B0604020202020204" pitchFamily="34" charset="0"/>
                        </a:rPr>
                        <a:t>23.33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863563708"/>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74473079"/>
                  </a:ext>
                </a:extLst>
              </a:tr>
              <a:tr h="94621">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8">
                  <a:txBody>
                    <a:bodyPr/>
                    <a:lstStyle/>
                    <a:p>
                      <a:pPr algn="l" fontAlgn="b"/>
                      <a:r>
                        <a:rPr lang="en-US" sz="5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726705344"/>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2,678.91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92.38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73950123"/>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22.00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0.76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11902178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4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648131162"/>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31.36%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286203544"/>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11.82%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221451149"/>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12.50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56.82%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918158838"/>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2">
                  <a:txBody>
                    <a:bodyPr/>
                    <a:lstStyle/>
                    <a:p>
                      <a:pPr algn="l" fontAlgn="b"/>
                      <a:r>
                        <a:rPr lang="en-US" sz="4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400" b="0" i="0" u="none" strike="noStrike">
                          <a:effectLst/>
                          <a:latin typeface="Arial" panose="020B0604020202020204" pitchFamily="34" charset="0"/>
                        </a:rPr>
                        <a:t>26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4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400" b="0" i="0" u="none" strike="noStrike">
                          <a:effectLst/>
                          <a:latin typeface="Arial" panose="020B0604020202020204" pitchFamily="34" charset="0"/>
                        </a:rPr>
                        <a:t>89.66%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4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124336719"/>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62628491"/>
                  </a:ext>
                </a:extLst>
              </a:tr>
              <a:tr h="94621">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gridSpan="8">
                  <a:txBody>
                    <a:bodyPr/>
                    <a:lstStyle/>
                    <a:p>
                      <a:pPr algn="l" fontAlgn="b"/>
                      <a:r>
                        <a:rPr lang="en-US" sz="5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129339877"/>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US" sz="400" b="1" i="0" u="none" strike="noStrike">
                          <a:effectLst/>
                          <a:latin typeface="Arial" panose="020B0604020202020204" pitchFamily="34" charset="0"/>
                        </a:rPr>
                        <a:t>2024</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4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4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4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4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15764241"/>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US" sz="4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400" b="1" i="0" u="none" strike="noStrike">
                          <a:effectLst/>
                          <a:latin typeface="Arial" panose="020B0604020202020204" pitchFamily="34" charset="0"/>
                        </a:rPr>
                        <a:t>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4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1" i="0" u="none" strike="noStrike">
                          <a:effectLst/>
                          <a:latin typeface="Arial" panose="020B0604020202020204" pitchFamily="34" charset="0"/>
                        </a:rPr>
                        <a:t>16</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400" b="1" i="0" u="none" strike="noStrike">
                          <a:effectLst/>
                          <a:latin typeface="Arial" panose="020B0604020202020204" pitchFamily="34" charset="0"/>
                        </a:rPr>
                        <a:t>29</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865174772"/>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969696"/>
                    </a:solidFill>
                  </a:tcPr>
                </a:tc>
                <a:tc>
                  <a:txBody>
                    <a:bodyPr/>
                    <a:lstStyle/>
                    <a:p>
                      <a:pPr algn="ctr" fontAlgn="b"/>
                      <a:r>
                        <a:rPr lang="en-US" sz="4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1"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400" b="1" i="0" u="none" strike="noStrike">
                          <a:effectLst/>
                          <a:latin typeface="Arial" panose="020B0604020202020204" pitchFamily="34" charset="0"/>
                        </a:rPr>
                        <a:t>17.24%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400" b="1"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400" b="1" i="0" u="none" strike="noStrike">
                          <a:effectLst/>
                          <a:latin typeface="Arial" panose="020B0604020202020204" pitchFamily="34" charset="0"/>
                        </a:rPr>
                        <a:t>6.90%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400" b="1" i="0" u="none" strike="noStrike">
                          <a:effectLst/>
                          <a:latin typeface="Arial" panose="020B0604020202020204" pitchFamily="34" charset="0"/>
                        </a:rPr>
                        <a:t>55.17%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6422700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969696"/>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076625612"/>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rowSpan="14" gridSpan="9">
                  <a:txBody>
                    <a:bodyPr/>
                    <a:lstStyle/>
                    <a:p>
                      <a:pPr algn="l" fontAlgn="b"/>
                      <a:endParaRPr lang="en-US" sz="400" b="0" i="0" u="none" strike="noStrike">
                        <a:effectLst/>
                        <a:latin typeface="Arial" panose="020B0604020202020204" pitchFamily="34" charset="0"/>
                      </a:endParaRPr>
                    </a:p>
                  </a:txBody>
                  <a:tcPr marL="0" marR="0" marT="0" marB="0" anchor="b">
                    <a:lnL>
                      <a:noFill/>
                    </a:lnL>
                    <a:lnR>
                      <a:noFill/>
                    </a:lnR>
                    <a:lnT>
                      <a:noFill/>
                    </a:lnT>
                    <a:lnB>
                      <a:noFill/>
                    </a:lnB>
                    <a:solidFill>
                      <a:srgbClr val="969696"/>
                    </a:solidFill>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rowSpan="14" h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706296380"/>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51835099"/>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3685472701"/>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82889593"/>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52795590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47355191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849697066"/>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54141639"/>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78842297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784397545"/>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016318354"/>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420325136"/>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1739743017"/>
                  </a:ext>
                </a:extLst>
              </a:tr>
              <a:tr h="75696">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gridSpan="9"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hMerge="1" vMerge="1">
                  <a:txBody>
                    <a:bodyPr/>
                    <a:lstStyle/>
                    <a:p>
                      <a:endParaRPr lang="en-US"/>
                    </a:p>
                  </a:txBody>
                  <a:tcPr/>
                </a:tc>
                <a:tc>
                  <a:txBody>
                    <a:bodyPr/>
                    <a:lstStyle/>
                    <a:p>
                      <a:pPr algn="l" fontAlgn="b"/>
                      <a:r>
                        <a:rPr lang="en-US" sz="400" b="0" i="0" u="none" strike="noStrike">
                          <a:effectLst/>
                          <a:latin typeface="Arial" panose="020B0604020202020204" pitchFamily="34" charset="0"/>
                        </a:rPr>
                        <a:t> </a:t>
                      </a:r>
                    </a:p>
                  </a:txBody>
                  <a:tcPr marL="0" marR="0" marT="0" marB="0" anchor="b">
                    <a:lnL>
                      <a:noFill/>
                    </a:lnL>
                    <a:lnR>
                      <a:noFill/>
                    </a:lnR>
                    <a:lnT>
                      <a:noFill/>
                    </a:lnT>
                    <a:lnB>
                      <a:noFill/>
                    </a:lnB>
                    <a:solidFill>
                      <a:srgbClr val="969696"/>
                    </a:solidFill>
                  </a:tcPr>
                </a:tc>
                <a:tc>
                  <a:txBody>
                    <a:bodyPr/>
                    <a:lstStyle/>
                    <a:p>
                      <a:pPr algn="l" fontAlgn="b"/>
                      <a:r>
                        <a:rPr lang="en-US" sz="400" b="0" i="0" u="none" strike="noStrike" dirty="0">
                          <a:effectLst/>
                          <a:latin typeface="Arial" panose="020B0604020202020204" pitchFamily="34" charset="0"/>
                        </a:rPr>
                        <a:t> </a:t>
                      </a:r>
                    </a:p>
                  </a:txBody>
                  <a:tcPr marL="0" marR="0" marT="0" marB="0" anchor="b">
                    <a:lnL>
                      <a:noFill/>
                    </a:lnL>
                    <a:lnR>
                      <a:noFill/>
                    </a:lnR>
                    <a:lnT>
                      <a:noFill/>
                    </a:lnT>
                    <a:lnB>
                      <a:noFill/>
                    </a:lnB>
                    <a:solidFill>
                      <a:srgbClr val="969696"/>
                    </a:solidFill>
                  </a:tcPr>
                </a:tc>
                <a:extLst>
                  <a:ext uri="{0D108BD9-81ED-4DB2-BD59-A6C34878D82A}">
                    <a16:rowId xmlns:a16="http://schemas.microsoft.com/office/drawing/2014/main" val="2166859015"/>
                  </a:ext>
                </a:extLst>
              </a:tr>
            </a:tbl>
          </a:graphicData>
        </a:graphic>
      </p:graphicFrame>
      <p:graphicFrame>
        <p:nvGraphicFramePr>
          <p:cNvPr id="8" name="Chart 7">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874569877"/>
              </p:ext>
            </p:extLst>
          </p:nvPr>
        </p:nvGraphicFramePr>
        <p:xfrm>
          <a:off x="4861368" y="4780414"/>
          <a:ext cx="4006407" cy="16299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Extended Hours</a:t>
            </a:r>
          </a:p>
          <a:p>
            <a:r>
              <a:rPr lang="en-US" dirty="0"/>
              <a:t>Well staffed</a:t>
            </a:r>
          </a:p>
          <a:p>
            <a:r>
              <a:rPr lang="en-US" dirty="0"/>
              <a:t>Plenty of internal work</a:t>
            </a:r>
          </a:p>
          <a:p>
            <a:r>
              <a:rPr lang="en-US" dirty="0"/>
              <a:t>Early morning and afternoon parts delivery</a:t>
            </a:r>
          </a:p>
          <a:p>
            <a:r>
              <a:rPr lang="en-US" dirty="0"/>
              <a:t>Aggressive employee’s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All techs not 100% trained</a:t>
            </a:r>
          </a:p>
          <a:p>
            <a:r>
              <a:rPr lang="en-US" dirty="0"/>
              <a:t>High turnover on counter</a:t>
            </a:r>
          </a:p>
          <a:p>
            <a:r>
              <a:rPr lang="en-US" dirty="0"/>
              <a:t>Weak selling skills</a:t>
            </a:r>
          </a:p>
          <a:p>
            <a:r>
              <a:rPr lang="en-US" dirty="0"/>
              <a:t>Inefficient techs</a:t>
            </a:r>
          </a:p>
          <a:p>
            <a:r>
              <a:rPr lang="en-US" dirty="0"/>
              <a:t>Rushing through jobs and having comebacks</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113</TotalTime>
  <Words>1883</Words>
  <Application>Microsoft Office PowerPoint</Application>
  <PresentationFormat>Widescreen</PresentationFormat>
  <Paragraphs>799</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James Hutchinson</cp:lastModifiedBy>
  <cp:revision>6</cp:revision>
  <dcterms:created xsi:type="dcterms:W3CDTF">2022-12-04T13:10:55Z</dcterms:created>
  <dcterms:modified xsi:type="dcterms:W3CDTF">2023-12-16T18:07:17Z</dcterms:modified>
</cp:coreProperties>
</file>