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945" autoAdjust="0"/>
  </p:normalViewPr>
  <p:slideViewPr>
    <p:cSldViewPr snapToGrid="0">
      <p:cViewPr varScale="1">
        <p:scale>
          <a:sx n="81" d="100"/>
          <a:sy n="81" d="100"/>
        </p:scale>
        <p:origin x="948" y="84"/>
      </p:cViewPr>
      <p:guideLst/>
    </p:cSldViewPr>
  </p:slid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Tegan Trejo Martinez</a:t>
            </a:r>
          </a:p>
          <a:p>
            <a:pPr algn="ctr"/>
            <a:r>
              <a:rPr lang="en-US" sz="3200" dirty="0"/>
              <a:t>N431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indent="0">
              <a:buNone/>
            </a:pPr>
            <a:r>
              <a:rPr lang="en-US" dirty="0"/>
              <a:t>Maximizing utilization of the tools we already pay for – </a:t>
            </a:r>
            <a:r>
              <a:rPr lang="en-US" dirty="0" err="1"/>
              <a:t>Xtime</a:t>
            </a:r>
            <a:r>
              <a:rPr lang="en-US" dirty="0"/>
              <a:t> automated declination email offers, </a:t>
            </a:r>
            <a:r>
              <a:rPr lang="en-US" dirty="0" err="1"/>
              <a:t>Xtime</a:t>
            </a:r>
            <a:r>
              <a:rPr lang="en-US" dirty="0"/>
              <a:t> Pay to stop </a:t>
            </a:r>
            <a:r>
              <a:rPr lang="en-US" dirty="0" err="1"/>
              <a:t>unnecesarry</a:t>
            </a:r>
            <a:r>
              <a:rPr lang="en-US" dirty="0"/>
              <a:t> wait time at cashier window</a:t>
            </a:r>
          </a:p>
          <a:p>
            <a:pPr marL="0" indent="0">
              <a:buNone/>
            </a:pPr>
            <a:r>
              <a:rPr lang="en-US" dirty="0"/>
              <a:t>Service BDC to mention declined services discount when making CSI call after closed RO</a:t>
            </a:r>
          </a:p>
          <a:p>
            <a:pPr marL="0" indent="0">
              <a:buNone/>
            </a:pPr>
            <a:r>
              <a:rPr lang="en-US" dirty="0"/>
              <a:t>Active tech management, breaking up groups, bringing UCI’s down to inactive tech bays, keeping them busy</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r>
              <a:rPr lang="en-US" dirty="0"/>
              <a:t>Competition – independents or </a:t>
            </a:r>
            <a:r>
              <a:rPr lang="en-US" dirty="0" err="1"/>
              <a:t>quicklube</a:t>
            </a:r>
            <a:r>
              <a:rPr lang="en-US" dirty="0"/>
              <a:t> chains</a:t>
            </a:r>
          </a:p>
          <a:p>
            <a:pPr marL="0" indent="0">
              <a:buNone/>
            </a:pPr>
            <a:r>
              <a:rPr lang="en-US" dirty="0"/>
              <a:t>Technician fall out – Master techs doing a bulk of the big labor time hours could become upset / place union grievances over distribution of work, if we go to apprentice or semiskilled doing minor upsells</a:t>
            </a:r>
          </a:p>
          <a:p>
            <a:pPr marL="0" indent="0">
              <a:buNone/>
            </a:pPr>
            <a:r>
              <a:rPr lang="en-US" dirty="0"/>
              <a:t>Customer satisfaction could go down if lower level technicians do more upsells, especially if come back %’s go up</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marL="0" indent="0">
              <a:buNone/>
            </a:pPr>
            <a:r>
              <a:rPr lang="en-US" dirty="0"/>
              <a:t>Maximize profit</a:t>
            </a:r>
          </a:p>
          <a:p>
            <a:pPr marL="0" indent="0">
              <a:buNone/>
            </a:pPr>
            <a:r>
              <a:rPr lang="en-US" dirty="0"/>
              <a:t>Increase Warranty RO count and $ per RO</a:t>
            </a:r>
          </a:p>
          <a:p>
            <a:pPr marL="0" indent="0">
              <a:buNone/>
            </a:pPr>
            <a:r>
              <a:rPr lang="en-US" dirty="0"/>
              <a:t>Improve overall efficiency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0" indent="0">
              <a:buNone/>
            </a:pPr>
            <a:r>
              <a:rPr lang="en-US" dirty="0"/>
              <a:t>Smart &amp; effective dispatching</a:t>
            </a:r>
          </a:p>
          <a:p>
            <a:pPr marL="0" indent="0">
              <a:buNone/>
            </a:pPr>
            <a:r>
              <a:rPr lang="en-US" dirty="0"/>
              <a:t>Continuous follow-up to update customer through out repair process</a:t>
            </a:r>
          </a:p>
          <a:p>
            <a:pPr marL="0" indent="0">
              <a:buNone/>
            </a:pPr>
            <a:r>
              <a:rPr lang="en-US" dirty="0"/>
              <a:t>Drive management – Keep the flow going – car checked in, dispatched, car goes up to tech right away. Car is done, customer goes right away, no more cars sitting in limbo due to lack of communication or awareness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96215"/>
            <a:ext cx="8596668" cy="3880773"/>
          </a:xfrm>
        </p:spPr>
        <p:txBody>
          <a:bodyPr/>
          <a:lstStyle/>
          <a:p>
            <a:r>
              <a:rPr lang="en-US" dirty="0"/>
              <a:t>Tactics</a:t>
            </a:r>
          </a:p>
          <a:p>
            <a:pPr marL="0" indent="0">
              <a:buNone/>
            </a:pPr>
            <a:r>
              <a:rPr lang="en-US" dirty="0"/>
              <a:t>Service Managers must INSPECT what they EXPECT. Out of the chair, in the drive, in the shop – Keep moving to keep the shop going</a:t>
            </a:r>
          </a:p>
          <a:p>
            <a:pPr marL="0" indent="0">
              <a:buNone/>
            </a:pPr>
            <a:endParaRPr lang="en-US" dirty="0"/>
          </a:p>
          <a:p>
            <a:pPr marL="0" indent="0">
              <a:buNone/>
            </a:pPr>
            <a:r>
              <a:rPr lang="en-US" dirty="0"/>
              <a:t>Advisors need to be held accountable for the total time a customer is waiting on waiter tickets; this will also improve CSI</a:t>
            </a:r>
          </a:p>
          <a:p>
            <a:pPr marL="0" indent="0">
              <a:buNone/>
            </a:pPr>
            <a:endParaRPr lang="en-US" dirty="0"/>
          </a:p>
          <a:p>
            <a:pPr marL="0" indent="0">
              <a:buNone/>
            </a:pPr>
            <a:r>
              <a:rPr lang="en-US" dirty="0"/>
              <a:t>Shop foreman needs to effectively manage techs, break up huddles, watch long lunches. Wait times increase after 4, master techs leave at 5 – who’s watching the lesser skill level technicians?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12651983"/>
              </p:ext>
            </p:extLst>
          </p:nvPr>
        </p:nvGraphicFramePr>
        <p:xfrm>
          <a:off x="677334" y="1818624"/>
          <a:ext cx="9132492" cy="35988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Manage service drive flow</a:t>
                      </a:r>
                    </a:p>
                  </a:txBody>
                  <a:tcPr/>
                </a:tc>
                <a:tc>
                  <a:txBody>
                    <a:bodyPr/>
                    <a:lstStyle/>
                    <a:p>
                      <a:r>
                        <a:rPr lang="en-US" dirty="0"/>
                        <a:t>Service Manager</a:t>
                      </a:r>
                    </a:p>
                  </a:txBody>
                  <a:tcPr/>
                </a:tc>
                <a:tc>
                  <a:txBody>
                    <a:bodyPr/>
                    <a:lstStyle/>
                    <a:p>
                      <a:r>
                        <a:rPr lang="en-US" dirty="0"/>
                        <a:t>3-4x an hour</a:t>
                      </a:r>
                    </a:p>
                  </a:txBody>
                  <a:tcPr/>
                </a:tc>
                <a:extLst>
                  <a:ext uri="{0D108BD9-81ED-4DB2-BD59-A6C34878D82A}">
                    <a16:rowId xmlns:a16="http://schemas.microsoft.com/office/drawing/2014/main" val="2400365483"/>
                  </a:ext>
                </a:extLst>
              </a:tr>
              <a:tr h="565004">
                <a:tc>
                  <a:txBody>
                    <a:bodyPr/>
                    <a:lstStyle/>
                    <a:p>
                      <a:r>
                        <a:rPr lang="en-US" dirty="0"/>
                        <a:t>Technician Management</a:t>
                      </a:r>
                    </a:p>
                  </a:txBody>
                  <a:tcPr/>
                </a:tc>
                <a:tc>
                  <a:txBody>
                    <a:bodyPr/>
                    <a:lstStyle/>
                    <a:p>
                      <a:r>
                        <a:rPr lang="en-US" dirty="0"/>
                        <a:t>Shop Foreman</a:t>
                      </a:r>
                    </a:p>
                  </a:txBody>
                  <a:tcPr/>
                </a:tc>
                <a:tc>
                  <a:txBody>
                    <a:bodyPr/>
                    <a:lstStyle/>
                    <a:p>
                      <a:r>
                        <a:rPr lang="en-US" dirty="0"/>
                        <a:t>All shift</a:t>
                      </a:r>
                    </a:p>
                  </a:txBody>
                  <a:tcPr/>
                </a:tc>
                <a:extLst>
                  <a:ext uri="{0D108BD9-81ED-4DB2-BD59-A6C34878D82A}">
                    <a16:rowId xmlns:a16="http://schemas.microsoft.com/office/drawing/2014/main" val="107845787"/>
                  </a:ext>
                </a:extLst>
              </a:tr>
              <a:tr h="565004">
                <a:tc>
                  <a:txBody>
                    <a:bodyPr/>
                    <a:lstStyle/>
                    <a:p>
                      <a:r>
                        <a:rPr lang="en-US" dirty="0"/>
                        <a:t>Customer updates</a:t>
                      </a:r>
                    </a:p>
                  </a:txBody>
                  <a:tcPr/>
                </a:tc>
                <a:tc>
                  <a:txBody>
                    <a:bodyPr/>
                    <a:lstStyle/>
                    <a:p>
                      <a:r>
                        <a:rPr lang="en-US" dirty="0"/>
                        <a:t>Service Advisor</a:t>
                      </a:r>
                    </a:p>
                  </a:txBody>
                  <a:tcPr/>
                </a:tc>
                <a:tc>
                  <a:txBody>
                    <a:bodyPr/>
                    <a:lstStyle/>
                    <a:p>
                      <a:r>
                        <a:rPr lang="en-US" dirty="0"/>
                        <a:t>All shift – watch ASR for RO’s in “review” status</a:t>
                      </a:r>
                    </a:p>
                  </a:txBody>
                  <a:tcPr/>
                </a:tc>
                <a:extLst>
                  <a:ext uri="{0D108BD9-81ED-4DB2-BD59-A6C34878D82A}">
                    <a16:rowId xmlns:a16="http://schemas.microsoft.com/office/drawing/2014/main" val="1530126605"/>
                  </a:ext>
                </a:extLst>
              </a:tr>
              <a:tr h="565004">
                <a:tc>
                  <a:txBody>
                    <a:bodyPr/>
                    <a:lstStyle/>
                    <a:p>
                      <a:r>
                        <a:rPr lang="en-US" dirty="0"/>
                        <a:t>Dispatch Effectiveness</a:t>
                      </a:r>
                    </a:p>
                  </a:txBody>
                  <a:tcPr/>
                </a:tc>
                <a:tc>
                  <a:txBody>
                    <a:bodyPr/>
                    <a:lstStyle/>
                    <a:p>
                      <a:r>
                        <a:rPr lang="en-US" dirty="0"/>
                        <a:t>Service Managers</a:t>
                      </a:r>
                    </a:p>
                  </a:txBody>
                  <a:tcPr/>
                </a:tc>
                <a:tc>
                  <a:txBody>
                    <a:bodyPr/>
                    <a:lstStyle/>
                    <a:p>
                      <a:r>
                        <a:rPr lang="en-US" dirty="0"/>
                        <a:t>Dispatcher is </a:t>
                      </a:r>
                      <a:r>
                        <a:rPr lang="en-US" i="1" dirty="0"/>
                        <a:t>in </a:t>
                      </a:r>
                      <a:r>
                        <a:rPr lang="en-US" i="0" dirty="0"/>
                        <a:t>the shop, this should be as simple as looking up and assigning from there</a:t>
                      </a:r>
                      <a:endParaRPr lang="en-US" dirty="0"/>
                    </a:p>
                  </a:txBody>
                  <a:tcPr/>
                </a:tc>
                <a:extLst>
                  <a:ext uri="{0D108BD9-81ED-4DB2-BD59-A6C34878D82A}">
                    <a16:rowId xmlns:a16="http://schemas.microsoft.com/office/drawing/2014/main" val="195034543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marL="0" indent="0">
              <a:buNone/>
            </a:pPr>
            <a:r>
              <a:rPr lang="en-US" dirty="0"/>
              <a:t>Our dealership has a lot of opportunities to improve. The customer experience will because better as we elevate our standards. The advisor should be able to quickly and effectively get a customer through ‘triage,’ the car be dispatched to an appropriate skill leveled tech for the customer complaint, quickly brought to the tech, and then recommendations followed up on to get the car in &amp; out. We have some hiccups, but the staff is on board to smooth our processes to make for a more efficient and profitable shop.</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Actively </a:t>
            </a:r>
            <a:r>
              <a:rPr lang="en-US" sz="1800" b="0" i="0" u="none" strike="noStrike" baseline="0" dirty="0" err="1">
                <a:solidFill>
                  <a:srgbClr val="221E1F"/>
                </a:solidFill>
                <a:latin typeface="Calibri" panose="020F0502020204030204" pitchFamily="34" charset="0"/>
              </a:rPr>
              <a:t>persuing</a:t>
            </a:r>
            <a:r>
              <a:rPr lang="en-US" sz="1800" b="0" i="0" u="none" strike="noStrike" baseline="0" dirty="0">
                <a:solidFill>
                  <a:srgbClr val="221E1F"/>
                </a:solidFill>
                <a:latin typeface="Calibri" panose="020F0502020204030204" pitchFamily="34" charset="0"/>
              </a:rPr>
              <a:t> “At-Risk” or “Lost” service customers via OEM sponsored direct mailers to prevent retention loss</a:t>
            </a:r>
          </a:p>
          <a:p>
            <a:r>
              <a:rPr lang="en-US" dirty="0">
                <a:solidFill>
                  <a:srgbClr val="221E1F"/>
                </a:solidFill>
                <a:latin typeface="Calibri" panose="020F0502020204030204" pitchFamily="34" charset="0"/>
              </a:rPr>
              <a:t>Our Dealership is highly focused on customer retention, while still keeping a desirable ELR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have implemented process change at the appointment coordinator level to review customer’s recent service history and to “flag” the appointment for the advisor, giving them advance notice that the VIN is eligible for special offers intended to draw customer back in the service drive, and make upsells easier if they are over 9 months from last service visit. </a:t>
            </a:r>
          </a:p>
          <a:p>
            <a:r>
              <a:rPr lang="en-US" sz="1800" b="0" i="0" u="none" strike="noStrike" baseline="0" dirty="0">
                <a:solidFill>
                  <a:srgbClr val="221E1F"/>
                </a:solidFill>
                <a:latin typeface="Calibri" panose="020F0502020204030204" pitchFamily="34" charset="0"/>
              </a:rPr>
              <a:t>Retention metrics provided by OEM, monthly review of special op codes to correlate upsells from those clients to determine ROI</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 for non-hybrid vehicles is lower skill level technician makes recommendations, maste</a:t>
            </a:r>
            <a:r>
              <a:rPr lang="en-US" dirty="0">
                <a:solidFill>
                  <a:srgbClr val="221E1F"/>
                </a:solidFill>
                <a:latin typeface="Calibri" panose="020F0502020204030204" pitchFamily="34" charset="0"/>
              </a:rPr>
              <a:t>r techs book the upsell work. (Hybrid technicians are all master level and must handle car from MPI to close)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This process creates a great “shop flow,” but is not great for effective labor cost.    </a:t>
            </a:r>
          </a:p>
          <a:p>
            <a:r>
              <a:rPr lang="en-US" sz="1800" b="0" i="0" u="none" strike="noStrike" baseline="0" dirty="0">
                <a:solidFill>
                  <a:srgbClr val="221E1F"/>
                </a:solidFill>
                <a:latin typeface="Calibri" panose="020F0502020204030204" pitchFamily="34" charset="0"/>
              </a:rPr>
              <a:t>By allowing semi-skilled or apprentice technicians to perform basic upsells, this would average cost or labor</a:t>
            </a:r>
          </a:p>
          <a:p>
            <a:r>
              <a:rPr lang="en-US" sz="1800" b="0" i="0" u="none" strike="noStrike" baseline="0" dirty="0">
                <a:solidFill>
                  <a:srgbClr val="221E1F"/>
                </a:solidFill>
                <a:latin typeface="Calibri" panose="020F0502020204030204" pitchFamily="34" charset="0"/>
              </a:rPr>
              <a:t>Evaluate monthly</a:t>
            </a:r>
          </a:p>
          <a:p>
            <a:endParaRPr lang="en-US" dirty="0"/>
          </a:p>
        </p:txBody>
      </p:sp>
      <p:pic>
        <p:nvPicPr>
          <p:cNvPr id="7" name="Content Placeholder 6">
            <a:extLst>
              <a:ext uri="{FF2B5EF4-FFF2-40B4-BE49-F238E27FC236}">
                <a16:creationId xmlns:a16="http://schemas.microsoft.com/office/drawing/2014/main" id="{A8BFE991-E485-D9A2-D40E-9BFB5B119F57}"/>
              </a:ext>
            </a:extLst>
          </p:cNvPr>
          <p:cNvPicPr>
            <a:picLocks noGrp="1" noChangeAspect="1"/>
          </p:cNvPicPr>
          <p:nvPr>
            <p:ph sz="quarter" idx="4"/>
          </p:nvPr>
        </p:nvPicPr>
        <p:blipFill>
          <a:blip r:embed="rId2"/>
          <a:stretch>
            <a:fillRect/>
          </a:stretch>
        </p:blipFill>
        <p:spPr>
          <a:xfrm>
            <a:off x="4883401" y="1041912"/>
            <a:ext cx="5572041" cy="3885689"/>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Department Grosses need to improve</a:t>
            </a:r>
          </a:p>
          <a:p>
            <a:r>
              <a:rPr lang="en-US" sz="1800" b="0" i="0" u="none" strike="noStrike" baseline="0" dirty="0">
                <a:solidFill>
                  <a:srgbClr val="221E1F"/>
                </a:solidFill>
                <a:latin typeface="Calibri" panose="020F0502020204030204" pitchFamily="34" charset="0"/>
              </a:rPr>
              <a:t>We need more customers in the door</a:t>
            </a:r>
          </a:p>
          <a:p>
            <a:r>
              <a:rPr lang="en-US" sz="1800" b="0" i="0" u="none" strike="noStrike" baseline="0" dirty="0">
                <a:solidFill>
                  <a:srgbClr val="221E1F"/>
                </a:solidFill>
                <a:latin typeface="Calibri" panose="020F0502020204030204" pitchFamily="34" charset="0"/>
              </a:rPr>
              <a:t>Marketing strategy adjustments are in need</a:t>
            </a:r>
          </a:p>
          <a:p>
            <a:r>
              <a:rPr lang="en-US" sz="1800" b="0" i="0" u="none" strike="noStrike" baseline="0" dirty="0">
                <a:solidFill>
                  <a:srgbClr val="221E1F"/>
                </a:solidFill>
                <a:latin typeface="Calibri" panose="020F0502020204030204" pitchFamily="34" charset="0"/>
              </a:rPr>
              <a:t>Assessing profit centering month to month is a must</a:t>
            </a:r>
          </a:p>
          <a:p>
            <a:endParaRPr lang="en-US" dirty="0"/>
          </a:p>
        </p:txBody>
      </p:sp>
      <p:pic>
        <p:nvPicPr>
          <p:cNvPr id="5" name="Picture 4">
            <a:extLst>
              <a:ext uri="{FF2B5EF4-FFF2-40B4-BE49-F238E27FC236}">
                <a16:creationId xmlns:a16="http://schemas.microsoft.com/office/drawing/2014/main" id="{8E295B0A-2C72-D036-E867-45A41B4B9420}"/>
              </a:ext>
            </a:extLst>
          </p:cNvPr>
          <p:cNvPicPr>
            <a:picLocks noChangeAspect="1"/>
          </p:cNvPicPr>
          <p:nvPr/>
        </p:nvPicPr>
        <p:blipFill>
          <a:blip r:embed="rId2"/>
          <a:stretch>
            <a:fillRect/>
          </a:stretch>
        </p:blipFill>
        <p:spPr>
          <a:xfrm>
            <a:off x="5351045" y="1510175"/>
            <a:ext cx="3390900" cy="2590800"/>
          </a:xfrm>
          <a:prstGeom prst="rect">
            <a:avLst/>
          </a:prstGeom>
        </p:spPr>
      </p:pic>
      <p:sp>
        <p:nvSpPr>
          <p:cNvPr id="8" name="Content Placeholder 7">
            <a:extLst>
              <a:ext uri="{FF2B5EF4-FFF2-40B4-BE49-F238E27FC236}">
                <a16:creationId xmlns:a16="http://schemas.microsoft.com/office/drawing/2014/main" id="{72BDDCE1-CCC1-1772-3253-5BD1D001E890}"/>
              </a:ext>
            </a:extLst>
          </p:cNvPr>
          <p:cNvSpPr>
            <a:spLocks noGrp="1"/>
          </p:cNvSpPr>
          <p:nvPr>
            <p:ph sz="half" idx="2"/>
          </p:nvPr>
        </p:nvSpPr>
        <p:spPr>
          <a:xfrm>
            <a:off x="5089970" y="5715000"/>
            <a:ext cx="4184034" cy="326362"/>
          </a:xfrm>
        </p:spPr>
        <p:txBody>
          <a:bodyPr>
            <a:normAutofit fontScale="92500" lnSpcReduction="10000"/>
          </a:bodyPr>
          <a:lstStyle/>
          <a:p>
            <a:pPr marL="0" indent="0">
              <a:buNone/>
            </a:pPr>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19689" y="1488614"/>
            <a:ext cx="4184035" cy="3880772"/>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Menu based presentation, mimicking factory recommendations in conjunction with maintenance items </a:t>
            </a:r>
          </a:p>
          <a:p>
            <a:r>
              <a:rPr lang="en-US" sz="1800" b="0" i="0" u="none" strike="noStrike" baseline="0" dirty="0">
                <a:solidFill>
                  <a:srgbClr val="221E1F"/>
                </a:solidFill>
                <a:latin typeface="Calibri" panose="020F0502020204030204" pitchFamily="34" charset="0"/>
              </a:rPr>
              <a:t>Warranty dollars are lacking in comparison</a:t>
            </a:r>
          </a:p>
          <a:p>
            <a:r>
              <a:rPr lang="en-US" sz="1800" b="0" i="0" u="none" strike="noStrike" baseline="0" dirty="0">
                <a:solidFill>
                  <a:srgbClr val="221E1F"/>
                </a:solidFill>
                <a:latin typeface="Calibri" panose="020F0502020204030204" pitchFamily="34" charset="0"/>
              </a:rPr>
              <a:t>Appointment coordinators need to actively call open Recall cars daily to try and drive those dollars up</a:t>
            </a:r>
          </a:p>
          <a:p>
            <a:pPr marL="0" indent="0">
              <a:buNone/>
            </a:pPr>
            <a:endParaRPr lang="en-US" dirty="0"/>
          </a:p>
        </p:txBody>
      </p:sp>
      <p:pic>
        <p:nvPicPr>
          <p:cNvPr id="8" name="Content Placeholder 7">
            <a:extLst>
              <a:ext uri="{FF2B5EF4-FFF2-40B4-BE49-F238E27FC236}">
                <a16:creationId xmlns:a16="http://schemas.microsoft.com/office/drawing/2014/main" id="{3AC5CCF0-5BEF-94BA-FC96-49E700859F4E}"/>
              </a:ext>
            </a:extLst>
          </p:cNvPr>
          <p:cNvPicPr>
            <a:picLocks noGrp="1" noChangeAspect="1"/>
          </p:cNvPicPr>
          <p:nvPr>
            <p:ph sz="half" idx="2"/>
          </p:nvPr>
        </p:nvPicPr>
        <p:blipFill>
          <a:blip r:embed="rId2"/>
          <a:stretch>
            <a:fillRect/>
          </a:stretch>
        </p:blipFill>
        <p:spPr>
          <a:xfrm>
            <a:off x="4403724" y="1270000"/>
            <a:ext cx="5424583" cy="388077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20 technicians, 23 bays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need at least 4 lube technicians and to promote at least 2 if they have taken their ASE’s so we can rotate Lube Techs amongst all shifts to maximize Bay utilization</a:t>
            </a:r>
          </a:p>
          <a:p>
            <a:r>
              <a:rPr lang="en-US" sz="1800" b="0" i="0" u="none" strike="noStrike" baseline="0" dirty="0">
                <a:solidFill>
                  <a:srgbClr val="221E1F"/>
                </a:solidFill>
                <a:latin typeface="Calibri" panose="020F0502020204030204" pitchFamily="34" charset="0"/>
              </a:rPr>
              <a:t>We mus</a:t>
            </a:r>
            <a:r>
              <a:rPr lang="en-US" dirty="0">
                <a:solidFill>
                  <a:srgbClr val="221E1F"/>
                </a:solidFill>
                <a:latin typeface="Calibri" panose="020F0502020204030204" pitchFamily="34" charset="0"/>
              </a:rPr>
              <a:t>t continue to encourage our technicians to strive for more, studying for and passing tests to move up</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Reassess monthly </a:t>
            </a:r>
          </a:p>
          <a:p>
            <a:endParaRPr lang="en-US" dirty="0"/>
          </a:p>
        </p:txBody>
      </p:sp>
      <p:sp>
        <p:nvSpPr>
          <p:cNvPr id="5" name="Content Placeholder 4">
            <a:extLst>
              <a:ext uri="{FF2B5EF4-FFF2-40B4-BE49-F238E27FC236}">
                <a16:creationId xmlns:a16="http://schemas.microsoft.com/office/drawing/2014/main" id="{49A55130-DFAA-92BB-68E9-1349D2667916}"/>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CE028436-1AF0-7DAD-5BB5-0A1882FEB9D4}"/>
              </a:ext>
            </a:extLst>
          </p:cNvPr>
          <p:cNvPicPr>
            <a:picLocks noChangeAspect="1"/>
          </p:cNvPicPr>
          <p:nvPr/>
        </p:nvPicPr>
        <p:blipFill>
          <a:blip r:embed="rId2"/>
          <a:stretch>
            <a:fillRect/>
          </a:stretch>
        </p:blipFill>
        <p:spPr>
          <a:xfrm>
            <a:off x="4768235" y="1043319"/>
            <a:ext cx="5124795" cy="477136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5" y="2160589"/>
            <a:ext cx="3336526" cy="3610819"/>
          </a:xfrm>
        </p:spPr>
        <p:txBody>
          <a:bodyPr>
            <a:normAutofit fontScale="92500" lnSpcReduction="10000"/>
          </a:bodyPr>
          <a:lstStyle/>
          <a:p>
            <a:r>
              <a:rPr lang="en-US" dirty="0"/>
              <a:t>Service Management Team wants more repair, less maintenance. We are a Toyota store, </a:t>
            </a:r>
            <a:r>
              <a:rPr lang="en-US" dirty="0" err="1"/>
              <a:t>ToyotaCare</a:t>
            </a:r>
            <a:r>
              <a:rPr lang="en-US" dirty="0"/>
              <a:t> is a fact of life and a great way to keep our customers in our service drive. There needs to be an attitude shift from the advisors on how they approach the “free” maintenance customers, easier to upsell from a tire rotation than from a transmission replacement!	</a:t>
            </a:r>
          </a:p>
        </p:txBody>
      </p:sp>
      <p:sp>
        <p:nvSpPr>
          <p:cNvPr id="5" name="Content Placeholder 4">
            <a:extLst>
              <a:ext uri="{FF2B5EF4-FFF2-40B4-BE49-F238E27FC236}">
                <a16:creationId xmlns:a16="http://schemas.microsoft.com/office/drawing/2014/main" id="{E6634F14-D01D-C80F-97FD-B778FE29F003}"/>
              </a:ext>
            </a:extLst>
          </p:cNvPr>
          <p:cNvSpPr>
            <a:spLocks noGrp="1"/>
          </p:cNvSpPr>
          <p:nvPr>
            <p:ph sz="half" idx="2"/>
          </p:nvPr>
        </p:nvSpPr>
        <p:spPr/>
        <p:txBody>
          <a:bodyPr>
            <a:normAutofit fontScale="92500" lnSpcReduction="10000"/>
          </a:bodyPr>
          <a:lstStyle/>
          <a:p>
            <a:endParaRPr lang="en-US"/>
          </a:p>
        </p:txBody>
      </p:sp>
      <p:pic>
        <p:nvPicPr>
          <p:cNvPr id="8" name="Picture 7">
            <a:extLst>
              <a:ext uri="{FF2B5EF4-FFF2-40B4-BE49-F238E27FC236}">
                <a16:creationId xmlns:a16="http://schemas.microsoft.com/office/drawing/2014/main" id="{BF6307FA-CD16-2776-69D6-95A55D4CA2FF}"/>
              </a:ext>
            </a:extLst>
          </p:cNvPr>
          <p:cNvPicPr>
            <a:picLocks noChangeAspect="1"/>
          </p:cNvPicPr>
          <p:nvPr/>
        </p:nvPicPr>
        <p:blipFill>
          <a:blip r:embed="rId2"/>
          <a:stretch>
            <a:fillRect/>
          </a:stretch>
        </p:blipFill>
        <p:spPr>
          <a:xfrm>
            <a:off x="4599323" y="1270000"/>
            <a:ext cx="6016542" cy="515703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indent="0">
              <a:buNone/>
            </a:pPr>
            <a:r>
              <a:rPr lang="en-US" dirty="0"/>
              <a:t>Location – major metro area, 16,000 Toyota’s 10 year or newer in our Primary Market Area</a:t>
            </a:r>
          </a:p>
          <a:p>
            <a:pPr marL="0" indent="0">
              <a:buNone/>
            </a:pPr>
            <a:r>
              <a:rPr lang="en-US" dirty="0"/>
              <a:t>Hours- longer than competition – 7am – 7pm M-F, Saturdays 7am – 5pm</a:t>
            </a:r>
          </a:p>
          <a:p>
            <a:pPr marL="0" indent="0">
              <a:buNone/>
            </a:pPr>
            <a:r>
              <a:rPr lang="en-US" dirty="0"/>
              <a:t>Competent technicians, low come-back %</a:t>
            </a:r>
          </a:p>
          <a:p>
            <a:pPr marL="0" indent="0">
              <a:buNone/>
            </a:pPr>
            <a:r>
              <a:rPr lang="en-US" dirty="0"/>
              <a:t>Beautiful new facility, amenities for waiting customers</a:t>
            </a:r>
          </a:p>
          <a:p>
            <a:pPr marL="0" indent="0">
              <a:buNone/>
            </a:pPr>
            <a:r>
              <a:rPr lang="en-US" dirty="0"/>
              <a:t>Lyft Concierge for pickup/</a:t>
            </a:r>
            <a:r>
              <a:rPr lang="en-US" dirty="0" err="1"/>
              <a:t>dropoff</a:t>
            </a:r>
            <a:r>
              <a:rPr lang="en-US" dirty="0"/>
              <a:t>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indent="0">
              <a:buNone/>
            </a:pPr>
            <a:r>
              <a:rPr lang="en-US" dirty="0"/>
              <a:t>Long wait times after 4pm</a:t>
            </a:r>
          </a:p>
          <a:p>
            <a:pPr marL="0" indent="0">
              <a:buNone/>
            </a:pPr>
            <a:r>
              <a:rPr lang="en-US" dirty="0"/>
              <a:t>Dispatching could be “smarter,” </a:t>
            </a:r>
            <a:r>
              <a:rPr lang="en-US" dirty="0" err="1"/>
              <a:t>ie</a:t>
            </a:r>
            <a:r>
              <a:rPr lang="en-US" dirty="0"/>
              <a:t>: not doubling up techs when there are open bays waiting for work</a:t>
            </a:r>
          </a:p>
          <a:p>
            <a:pPr marL="0" indent="0">
              <a:buNone/>
            </a:pPr>
            <a:r>
              <a:rPr lang="en-US" dirty="0"/>
              <a:t>Porter accountability – service shop is up 3 floors from service drive, cars can sit in the drive for unnecessary wait time looking for valet to run the car up</a:t>
            </a:r>
          </a:p>
          <a:p>
            <a:pPr marL="0" indent="0">
              <a:buNone/>
            </a:pPr>
            <a:r>
              <a:rPr lang="en-US" dirty="0"/>
              <a:t>Phone follow up needs help, advisors not able to find time to call declinations or even follow up on recs sent via text with no response</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249</TotalTime>
  <Words>1027</Words>
  <Application>Microsoft Office PowerPoint</Application>
  <PresentationFormat>Widescreen</PresentationFormat>
  <Paragraphs>95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Tegan Trejo</cp:lastModifiedBy>
  <cp:revision>7</cp:revision>
  <dcterms:created xsi:type="dcterms:W3CDTF">2022-12-04T13:10:55Z</dcterms:created>
  <dcterms:modified xsi:type="dcterms:W3CDTF">2024-01-09T02:21:18Z</dcterms:modified>
</cp:coreProperties>
</file>