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94" d="100"/>
          <a:sy n="94" d="100"/>
        </p:scale>
        <p:origin x="226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7B6127-9BF4-80D7-EB7A-D5ED4C8D56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444614B-FC2D-998E-564D-BEFBAB92B01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D4A3E7D-B471-C209-1467-64E45E3A48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4DB37-AEDB-4BB1-A3B5-F3E1E3B4186A}" type="datetimeFigureOut">
              <a:rPr lang="en-US" smtClean="0"/>
              <a:t>12/30/2023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7397B-35BA-3B68-28E2-73E41E8703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5324F3F-4B71-E44D-553C-CC02A2B62C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16F03-7A13-4EC6-A839-3E8EF1B0CD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9998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7CF914-F77C-FA2F-5F2C-A258280EBE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CBE58AC-5CED-5F00-9EF4-EB7A91077FF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42D188F-DB00-1A62-56FF-A5304E3D4A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4DB37-AEDB-4BB1-A3B5-F3E1E3B4186A}" type="datetimeFigureOut">
              <a:rPr lang="en-US" smtClean="0"/>
              <a:t>12/30/2023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A4690F-F5E7-DD6E-C115-443D037856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3D21ADA-30A4-9967-1A38-E04651D13E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16F03-7A13-4EC6-A839-3E8EF1B0CD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44086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EB75A6A-4EAC-E636-69E5-8464D4FB073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B64EC71-DEF2-0CB8-52A2-3576B2389CC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397FA5-1F48-6837-5FC0-455B7A0911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4DB37-AEDB-4BB1-A3B5-F3E1E3B4186A}" type="datetimeFigureOut">
              <a:rPr lang="en-US" smtClean="0"/>
              <a:t>12/30/2023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AEC8D14-B8F8-D088-2AB6-985F7D258C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4C8ED4D-5FE4-C532-0B6D-5667696AB9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16F03-7A13-4EC6-A839-3E8EF1B0CD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35270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0BBA57-7AB9-644B-F2E5-01ED42D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D9137F-03BE-B98F-19A3-F0013D3D0AE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9EDCB25-A1D5-A619-5BFF-778460AF52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4DB37-AEDB-4BB1-A3B5-F3E1E3B4186A}" type="datetimeFigureOut">
              <a:rPr lang="en-US" smtClean="0"/>
              <a:t>12/30/2023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7B0E45D-17A8-4A58-F3DA-48A8EFC1C8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B7391D-582C-0F11-CCEE-99F58EBF4F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16F03-7A13-4EC6-A839-3E8EF1B0CD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27044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EEB341-9897-BD95-6A27-62D7E860A8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2FA4995-C148-8482-A291-03FF6496C6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34ACA95-F5F4-ACD9-ADBF-6099B2D188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4DB37-AEDB-4BB1-A3B5-F3E1E3B4186A}" type="datetimeFigureOut">
              <a:rPr lang="en-US" smtClean="0"/>
              <a:t>12/30/2023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E0DBF4D-F9D2-5FE4-3C38-E18D7C6A50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B26BDE-70CF-D3ED-8ADF-B6A1E33EC6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16F03-7A13-4EC6-A839-3E8EF1B0CD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29551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AC6079-F885-40EF-C0BF-FB540897ED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2BBE726-5ACC-EBD5-8F34-09A3659EA76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EEDD86A-7CF3-7B89-4395-84BFE5E102B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9B845F1-E449-1428-D320-6DDB4C2E59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4DB37-AEDB-4BB1-A3B5-F3E1E3B4186A}" type="datetimeFigureOut">
              <a:rPr lang="en-US" smtClean="0"/>
              <a:t>12/30/2023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BAECBAC-BE73-7446-E5A7-4D10B2ECDF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77AA852-A555-0CDB-6395-DA76D4DED7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16F03-7A13-4EC6-A839-3E8EF1B0CD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58547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25E353-0025-5DE8-6319-6393C10ECF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5B9E888-EB2E-9967-BEC2-2348F9AACA1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0384A78-A242-1237-72A9-1C3BD9DC3C6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25CE88C-74A0-D938-5598-0329C92539C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DEFEF1B-3175-B5C0-1D3A-28C1282A9AF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4B9FDEC-1C28-21A8-9BDD-E8ED7F90C7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4DB37-AEDB-4BB1-A3B5-F3E1E3B4186A}" type="datetimeFigureOut">
              <a:rPr lang="en-US" smtClean="0"/>
              <a:t>12/30/2023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8F97B9C-EECA-E6AF-94D4-C107FFDF58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E27ECB0-64F8-3474-0ADC-948B90453D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16F03-7A13-4EC6-A839-3E8EF1B0CD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165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28BAA8-F0C5-A2BB-3C4C-112C587F6F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FC60FD1-3FFB-E0EF-730C-97E66C3992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4DB37-AEDB-4BB1-A3B5-F3E1E3B4186A}" type="datetimeFigureOut">
              <a:rPr lang="en-US" smtClean="0"/>
              <a:t>12/30/2023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608C30E-CE89-A02F-61B2-052572D529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E03D760-45DA-97D7-A13B-8CE16B7C54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16F03-7A13-4EC6-A839-3E8EF1B0CD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3412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C4A77CC-28FF-858D-5ECB-38229AF04A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4DB37-AEDB-4BB1-A3B5-F3E1E3B4186A}" type="datetimeFigureOut">
              <a:rPr lang="en-US" smtClean="0"/>
              <a:t>12/30/2023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3AEEF2B-28F7-5BE5-D50C-7FF4AE70FB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7263F83-2910-9DD5-A2F2-0FC4F1292A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16F03-7A13-4EC6-A839-3E8EF1B0CD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62543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AC76B3-37DE-969A-8986-903CC376C4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73E81ED-A726-4577-6F87-9D610F06DC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F6757F6-DDC1-B5F2-6E91-024C7F5DADC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463E6E0-85F7-9B33-E629-B0757D820C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4DB37-AEDB-4BB1-A3B5-F3E1E3B4186A}" type="datetimeFigureOut">
              <a:rPr lang="en-US" smtClean="0"/>
              <a:t>12/30/2023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093E324-0798-A7A9-2749-887F866000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C263170-AA2D-E292-6235-C61002936E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16F03-7A13-4EC6-A839-3E8EF1B0CD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03477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4C565C-5216-F235-A7E8-C71A4D9873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CCB811B-5B84-5D3F-7CD9-3D238D9FC4C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3134494-40A0-4BA2-4B51-53BF0BFBB62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F2DA925-E852-ED2C-4621-181D163E72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4DB37-AEDB-4BB1-A3B5-F3E1E3B4186A}" type="datetimeFigureOut">
              <a:rPr lang="en-US" smtClean="0"/>
              <a:t>12/30/2023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7CEEBE1-D6D0-8EEE-D9CC-915E49D071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61BF1B3-39D7-6710-3830-0DC0A9AADF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16F03-7A13-4EC6-A839-3E8EF1B0CD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50673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5A0E38F-B6DB-219A-C2D8-F02CEC84B3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6713CAC-7E63-E568-52EF-C337E5574BA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671E4B-0C99-07BC-AA59-6F87398AFEC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B4DB37-AEDB-4BB1-A3B5-F3E1E3B4186A}" type="datetimeFigureOut">
              <a:rPr lang="en-US" smtClean="0"/>
              <a:t>12/30/2023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78E3A5D-B95D-969E-2DCE-888F0010DA0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9A60007-E0B5-D509-CF02-D9CA01938F7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316F03-7A13-4EC6-A839-3E8EF1B0CD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05255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7B1320-BF2F-A598-EAAE-85D53A8C3BC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28585" y="88694"/>
            <a:ext cx="9144000" cy="2387600"/>
          </a:xfrm>
        </p:spPr>
        <p:txBody>
          <a:bodyPr>
            <a:normAutofit/>
          </a:bodyPr>
          <a:lstStyle/>
          <a:p>
            <a:r>
              <a:rPr lang="en-US" sz="4000" dirty="0"/>
              <a:t>Scarborough Toyota/Gord De  Castro/N431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764579F-B534-4FD7-A7BB-294B577173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14562" y="3509963"/>
            <a:ext cx="7762875" cy="2276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34267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05541C4-C58E-25DA-A8D0-F2D5EB42984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6275" y="540689"/>
            <a:ext cx="6800158" cy="545459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03EE10C-8DF5-78E9-DC40-208E44C8A33B}"/>
              </a:ext>
            </a:extLst>
          </p:cNvPr>
          <p:cNvSpPr txBox="1"/>
          <p:nvPr/>
        </p:nvSpPr>
        <p:spPr>
          <a:xfrm>
            <a:off x="7323151" y="779228"/>
            <a:ext cx="4914551" cy="59093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One of our main focus is our one line repair orders</a:t>
            </a:r>
          </a:p>
          <a:p>
            <a:r>
              <a:rPr lang="en-US" dirty="0"/>
              <a:t>In sept we finished at 53%. It  is the biggest focus </a:t>
            </a:r>
          </a:p>
          <a:p>
            <a:r>
              <a:rPr lang="en-US" dirty="0"/>
              <a:t>At Scarborough Toyota.</a:t>
            </a:r>
          </a:p>
          <a:p>
            <a:endParaRPr lang="en-US" dirty="0"/>
          </a:p>
          <a:p>
            <a:r>
              <a:rPr lang="en-US" dirty="0"/>
              <a:t>Our competitive </a:t>
            </a:r>
            <a:r>
              <a:rPr lang="en-US" dirty="0" err="1"/>
              <a:t>labour</a:t>
            </a:r>
            <a:r>
              <a:rPr lang="en-US" dirty="0"/>
              <a:t> rate at $98.00 is very low</a:t>
            </a:r>
          </a:p>
          <a:p>
            <a:r>
              <a:rPr lang="en-US" dirty="0"/>
              <a:t>We need to look at our pricing on these services</a:t>
            </a:r>
          </a:p>
          <a:p>
            <a:r>
              <a:rPr lang="en-US" dirty="0"/>
              <a:t>And see where we are at with in our DMA. Also</a:t>
            </a:r>
          </a:p>
          <a:p>
            <a:r>
              <a:rPr lang="en-US" dirty="0"/>
              <a:t>We need to complete a Competitive pricing </a:t>
            </a:r>
          </a:p>
          <a:p>
            <a:r>
              <a:rPr lang="en-US" dirty="0"/>
              <a:t>Summary . Adjustment here will result in our </a:t>
            </a:r>
          </a:p>
          <a:p>
            <a:r>
              <a:rPr lang="en-US" dirty="0"/>
              <a:t>ELR rate at $170.00.</a:t>
            </a:r>
          </a:p>
          <a:p>
            <a:endParaRPr lang="en-US" dirty="0"/>
          </a:p>
          <a:p>
            <a:r>
              <a:rPr lang="en-US" dirty="0"/>
              <a:t>Our hours per </a:t>
            </a:r>
            <a:r>
              <a:rPr lang="en-US" dirty="0" err="1"/>
              <a:t>r.o</a:t>
            </a:r>
            <a:r>
              <a:rPr lang="en-US" dirty="0"/>
              <a:t> at 1.7 FRH is low our target for </a:t>
            </a:r>
          </a:p>
          <a:p>
            <a:r>
              <a:rPr lang="en-US" dirty="0"/>
              <a:t>Scarborough Toyota is 2.0 FRH. This comes from</a:t>
            </a:r>
          </a:p>
          <a:p>
            <a:r>
              <a:rPr lang="en-US" dirty="0"/>
              <a:t>Our express service which we are working with </a:t>
            </a:r>
          </a:p>
          <a:p>
            <a:r>
              <a:rPr lang="en-US" dirty="0"/>
              <a:t>To offer more services and reduce the one line</a:t>
            </a:r>
          </a:p>
          <a:p>
            <a:r>
              <a:rPr lang="en-US" dirty="0"/>
              <a:t>Hours per </a:t>
            </a:r>
            <a:r>
              <a:rPr lang="en-US" dirty="0" err="1"/>
              <a:t>r.o</a:t>
            </a:r>
            <a:r>
              <a:rPr lang="en-US" dirty="0"/>
              <a:t>.</a:t>
            </a:r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 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81248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2">
            <a:extLst>
              <a:ext uri="{FF2B5EF4-FFF2-40B4-BE49-F238E27FC236}">
                <a16:creationId xmlns:a16="http://schemas.microsoft.com/office/drawing/2014/main" id="{D440B5BE-FBCB-C862-DE60-83689A151FE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38426" y="532733"/>
            <a:ext cx="3214413" cy="2994826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STRENGTHS</a:t>
            </a:r>
            <a:endParaRPr kumimoji="0" lang="en-US" altLang="en-US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-Lots of walk in traffic very busy location.</a:t>
            </a:r>
            <a:endParaRPr kumimoji="0" lang="en-US" altLang="en-US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-in business since 1979</a:t>
            </a:r>
            <a:endParaRPr kumimoji="0" lang="en-US" altLang="en-US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 loyal customer base.</a:t>
            </a:r>
            <a:endParaRPr kumimoji="0" lang="en-US" altLang="en-US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-#2 parts purchase Toyota dealership in Ontario.</a:t>
            </a:r>
            <a:endParaRPr kumimoji="0" lang="en-US" altLang="en-US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-strong staff morale techs and advisors work together.</a:t>
            </a:r>
            <a:endParaRPr kumimoji="0" lang="en-US" altLang="en-US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-strong brand</a:t>
            </a:r>
            <a:endParaRPr kumimoji="0" lang="en-US" altLang="en-US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-parts team and service team work together.</a:t>
            </a:r>
            <a:endParaRPr kumimoji="0" lang="en-US" altLang="en-US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 tire storage on site.</a:t>
            </a:r>
            <a:endParaRPr kumimoji="0" lang="en-US" altLang="en-US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-group chats set up with parts and service team for better communication.</a:t>
            </a:r>
            <a:endParaRPr kumimoji="0" lang="en-US" altLang="en-US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-daily reporting to advisors and techs on performance.</a:t>
            </a: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" name="Text Box 2">
            <a:extLst>
              <a:ext uri="{FF2B5EF4-FFF2-40B4-BE49-F238E27FC236}">
                <a16:creationId xmlns:a16="http://schemas.microsoft.com/office/drawing/2014/main" id="{362CBCC2-92A9-CBE2-6C67-7F11EF425F3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52840" y="545444"/>
            <a:ext cx="3214413" cy="2994826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4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WEAKNESSES</a:t>
            </a:r>
            <a:endParaRPr kumimoji="0" lang="en-US" altLang="en-US" sz="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2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-express service can do better job selling.</a:t>
            </a:r>
            <a:endParaRPr kumimoji="0" lang="en-US" altLang="en-US" sz="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2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-winter tire bookings are too long.</a:t>
            </a:r>
            <a:endParaRPr kumimoji="0" lang="en-US" altLang="en-US" sz="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2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-csi just below Toyota average.</a:t>
            </a:r>
            <a:endParaRPr kumimoji="0" lang="en-US" altLang="en-US" sz="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2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 advisors and reception staff need better phone training.</a:t>
            </a: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" name="Text Box 3">
            <a:extLst>
              <a:ext uri="{FF2B5EF4-FFF2-40B4-BE49-F238E27FC236}">
                <a16:creationId xmlns:a16="http://schemas.microsoft.com/office/drawing/2014/main" id="{61CD186C-3E9F-C2E2-4D56-B214A9BA03C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38428" y="3500514"/>
            <a:ext cx="3214413" cy="3110593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4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OPPORTUNITIES</a:t>
            </a:r>
            <a:endParaRPr kumimoji="0" lang="en-US" altLang="en-US" sz="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2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-new vehicle inventory getting better</a:t>
            </a:r>
            <a:endParaRPr kumimoji="0" lang="en-US" altLang="en-US" sz="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2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-new condos being built next door will bring more customers.</a:t>
            </a:r>
            <a:endParaRPr kumimoji="0" lang="en-US" altLang="en-US" sz="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2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-winter tire sales at time of new/used car sale.</a:t>
            </a:r>
            <a:endParaRPr kumimoji="0" lang="en-US" altLang="en-US" sz="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2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-ecp warranty services, maintenance packages </a:t>
            </a:r>
            <a:endParaRPr kumimoji="0" lang="en-US" altLang="en-US" sz="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2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 cross town railway in front of store bringing more customers.</a:t>
            </a:r>
            <a:endParaRPr kumimoji="0" lang="en-US" altLang="en-US" sz="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2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-lots of ubers drivers in area driving toyota</a:t>
            </a: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" name="Text Box 4">
            <a:extLst>
              <a:ext uri="{FF2B5EF4-FFF2-40B4-BE49-F238E27FC236}">
                <a16:creationId xmlns:a16="http://schemas.microsoft.com/office/drawing/2014/main" id="{1759F238-6583-8E9E-CE82-8FD0E09A4F0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52841" y="3500514"/>
            <a:ext cx="3214413" cy="3110593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THREATS</a:t>
            </a:r>
            <a:endParaRPr kumimoji="0" lang="en-US" altLang="en-US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-lots of aftermarket shops in our area.</a:t>
            </a:r>
            <a:endParaRPr kumimoji="0" lang="en-US" altLang="en-US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-cost of repairs are rising.</a:t>
            </a:r>
            <a:endParaRPr kumimoji="0" lang="en-US" altLang="en-US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-customers only coming once a year for service </a:t>
            </a:r>
            <a:r>
              <a:rPr kumimoji="0" lang="en-US" altLang="en-US" sz="1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service</a:t>
            </a:r>
            <a:r>
              <a:rPr kumimoji="0" lang="en-US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interval extended. 16000km for oil change.</a:t>
            </a: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53B799F2-9914-8424-3CEA-5E9AA84B32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-65542" y="-879152"/>
            <a:ext cx="12257542" cy="3623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4FD6C18-F25B-C99C-D81F-A1363C37B58E}"/>
              </a:ext>
            </a:extLst>
          </p:cNvPr>
          <p:cNvSpPr txBox="1"/>
          <p:nvPr/>
        </p:nvSpPr>
        <p:spPr>
          <a:xfrm>
            <a:off x="5028101" y="62227"/>
            <a:ext cx="18494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SWOT ANALYSIS</a:t>
            </a:r>
          </a:p>
        </p:txBody>
      </p:sp>
    </p:spTree>
    <p:extLst>
      <p:ext uri="{BB962C8B-B14F-4D97-AF65-F5344CB8AC3E}">
        <p14:creationId xmlns:p14="http://schemas.microsoft.com/office/powerpoint/2010/main" val="15534544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0FAD7E50-AF7A-5684-81B4-D3F5AAFE3C6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8543472"/>
              </p:ext>
            </p:extLst>
          </p:nvPr>
        </p:nvGraphicFramePr>
        <p:xfrm>
          <a:off x="0" y="1316361"/>
          <a:ext cx="9247028" cy="554163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40933">
                  <a:extLst>
                    <a:ext uri="{9D8B030D-6E8A-4147-A177-3AD203B41FA5}">
                      <a16:colId xmlns:a16="http://schemas.microsoft.com/office/drawing/2014/main" val="3622472951"/>
                    </a:ext>
                  </a:extLst>
                </a:gridCol>
                <a:gridCol w="1540933">
                  <a:extLst>
                    <a:ext uri="{9D8B030D-6E8A-4147-A177-3AD203B41FA5}">
                      <a16:colId xmlns:a16="http://schemas.microsoft.com/office/drawing/2014/main" val="904426370"/>
                    </a:ext>
                  </a:extLst>
                </a:gridCol>
                <a:gridCol w="1540933">
                  <a:extLst>
                    <a:ext uri="{9D8B030D-6E8A-4147-A177-3AD203B41FA5}">
                      <a16:colId xmlns:a16="http://schemas.microsoft.com/office/drawing/2014/main" val="2549555821"/>
                    </a:ext>
                  </a:extLst>
                </a:gridCol>
                <a:gridCol w="1540933">
                  <a:extLst>
                    <a:ext uri="{9D8B030D-6E8A-4147-A177-3AD203B41FA5}">
                      <a16:colId xmlns:a16="http://schemas.microsoft.com/office/drawing/2014/main" val="2056434557"/>
                    </a:ext>
                  </a:extLst>
                </a:gridCol>
                <a:gridCol w="1541648">
                  <a:extLst>
                    <a:ext uri="{9D8B030D-6E8A-4147-A177-3AD203B41FA5}">
                      <a16:colId xmlns:a16="http://schemas.microsoft.com/office/drawing/2014/main" val="243491553"/>
                    </a:ext>
                  </a:extLst>
                </a:gridCol>
                <a:gridCol w="1541648">
                  <a:extLst>
                    <a:ext uri="{9D8B030D-6E8A-4147-A177-3AD203B41FA5}">
                      <a16:colId xmlns:a16="http://schemas.microsoft.com/office/drawing/2014/main" val="1486132213"/>
                    </a:ext>
                  </a:extLst>
                </a:gridCol>
              </a:tblGrid>
              <a:tr h="133481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OBJECTIVES</a:t>
                      </a:r>
                      <a:endParaRPr lang="en-US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558" marR="52558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STRATEGIES</a:t>
                      </a:r>
                      <a:endParaRPr lang="en-US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558" marR="52558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PLAN</a:t>
                      </a:r>
                      <a:endParaRPr lang="en-US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558" marR="52558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TASK</a:t>
                      </a:r>
                      <a:endParaRPr lang="en-US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558" marR="52558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CHAMPION</a:t>
                      </a:r>
                      <a:endParaRPr lang="en-US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558" marR="52558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DUE DATE</a:t>
                      </a:r>
                      <a:endParaRPr lang="en-US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558" marR="52558" marT="0" marB="0"/>
                </a:tc>
                <a:extLst>
                  <a:ext uri="{0D108BD9-81ED-4DB2-BD59-A6C34878D82A}">
                    <a16:rowId xmlns:a16="http://schemas.microsoft.com/office/drawing/2014/main" val="2620387541"/>
                  </a:ext>
                </a:extLst>
              </a:tr>
              <a:tr h="971167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Improve one line r.os</a:t>
                      </a:r>
                      <a:endParaRPr lang="en-US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558" marR="52558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-walk around on all service vehicles.</a:t>
                      </a:r>
                      <a:endParaRPr lang="en-US" sz="800" kern="100">
                        <a:effectLst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-track one line r.o by advisor.</a:t>
                      </a:r>
                      <a:endParaRPr lang="en-US" sz="800" kern="100">
                        <a:effectLst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-advisor training high labour services.</a:t>
                      </a:r>
                      <a:endParaRPr lang="en-US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558" marR="52558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-manager in drive thru to make sure walk arounds are done more often.</a:t>
                      </a:r>
                      <a:endParaRPr lang="en-US" sz="800" kern="100">
                        <a:effectLst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-share one line r.o with advisors.</a:t>
                      </a:r>
                      <a:endParaRPr lang="en-US" sz="800" kern="100">
                        <a:effectLst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-training advisors to sell labour.</a:t>
                      </a:r>
                      <a:endParaRPr lang="en-US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558" marR="52558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-have assistant manager in drive thru.</a:t>
                      </a:r>
                      <a:endParaRPr lang="en-US" sz="800" kern="100">
                        <a:effectLst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-daily meeting with advisors on where they stand with one line r.os.</a:t>
                      </a:r>
                      <a:endParaRPr lang="en-US" sz="800" kern="100">
                        <a:effectLst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-send out weekly emails of standing with advisors.</a:t>
                      </a:r>
                      <a:endParaRPr lang="en-US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558" marR="52558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Service manager</a:t>
                      </a:r>
                      <a:endParaRPr lang="en-US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558" marR="52558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 dirty="0">
                          <a:effectLst/>
                        </a:rPr>
                        <a:t>Jan 31 2024</a:t>
                      </a:r>
                      <a:endParaRPr lang="en-US" sz="8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558" marR="52558" marT="0" marB="0"/>
                </a:tc>
                <a:extLst>
                  <a:ext uri="{0D108BD9-81ED-4DB2-BD59-A6C34878D82A}">
                    <a16:rowId xmlns:a16="http://schemas.microsoft.com/office/drawing/2014/main" val="2104289810"/>
                  </a:ext>
                </a:extLst>
              </a:tr>
              <a:tr h="1110781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Improve csi</a:t>
                      </a:r>
                      <a:endParaRPr lang="en-US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558" marR="52558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 dirty="0">
                          <a:effectLst/>
                        </a:rPr>
                        <a:t>-focus on looking after each guest.</a:t>
                      </a:r>
                      <a:endParaRPr lang="en-US" sz="8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558" marR="52558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-track &amp; email each advisor by SA</a:t>
                      </a:r>
                      <a:endParaRPr lang="en-US" sz="800" kern="100">
                        <a:effectLst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-manager to look at all surveys.</a:t>
                      </a:r>
                      <a:endParaRPr lang="en-US" sz="800" kern="100">
                        <a:effectLst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-manager to follow up with all bad surveys.</a:t>
                      </a:r>
                      <a:endParaRPr lang="en-US" sz="800" kern="100">
                        <a:effectLst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-bdc to check on emails on r.os.</a:t>
                      </a:r>
                      <a:endParaRPr lang="en-US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558" marR="52558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-get csi results from infostream.</a:t>
                      </a:r>
                      <a:endParaRPr lang="en-US" sz="800" kern="100">
                        <a:effectLst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-give previous day r.os to BDC.</a:t>
                      </a:r>
                      <a:endParaRPr lang="en-US" sz="800" kern="100">
                        <a:effectLst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-listen to advisors when checking out guests to make sure they are talking about survey.</a:t>
                      </a:r>
                      <a:endParaRPr lang="en-US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558" marR="52558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-Assistant manager.</a:t>
                      </a:r>
                      <a:endParaRPr lang="en-US" sz="800" kern="100">
                        <a:effectLst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-BDC manage.</a:t>
                      </a:r>
                      <a:endParaRPr lang="en-US" sz="800" kern="100">
                        <a:effectLst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-Service manager</a:t>
                      </a:r>
                      <a:endParaRPr lang="en-US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558" marR="52558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Jan 31 2024</a:t>
                      </a:r>
                      <a:endParaRPr lang="en-US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558" marR="52558" marT="0" marB="0"/>
                </a:tc>
                <a:extLst>
                  <a:ext uri="{0D108BD9-81ED-4DB2-BD59-A6C34878D82A}">
                    <a16:rowId xmlns:a16="http://schemas.microsoft.com/office/drawing/2014/main" val="4147685842"/>
                  </a:ext>
                </a:extLst>
              </a:tr>
              <a:tr h="831553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Phone skills &amp; Process.</a:t>
                      </a:r>
                      <a:endParaRPr lang="en-US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558" marR="52558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-track calls on callrevu</a:t>
                      </a:r>
                      <a:endParaRPr lang="en-US" sz="800" kern="100">
                        <a:effectLst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-discuss call reports with service team.</a:t>
                      </a:r>
                      <a:endParaRPr lang="en-US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558" marR="52558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-callrevu records each service call.</a:t>
                      </a:r>
                      <a:endParaRPr lang="en-US" sz="800" kern="100">
                        <a:effectLst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-let each service team listen to good and bad calls.</a:t>
                      </a:r>
                      <a:endParaRPr lang="en-US" sz="800" kern="100">
                        <a:effectLst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 </a:t>
                      </a:r>
                      <a:endParaRPr lang="en-US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558" marR="52558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-service manager to sit with service team to coach with each call.</a:t>
                      </a:r>
                      <a:endParaRPr lang="en-US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558" marR="52558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-service manager</a:t>
                      </a:r>
                      <a:endParaRPr lang="en-US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558" marR="52558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Jan 31 2024</a:t>
                      </a:r>
                      <a:endParaRPr lang="en-US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558" marR="52558" marT="0" marB="0"/>
                </a:tc>
                <a:extLst>
                  <a:ext uri="{0D108BD9-81ED-4DB2-BD59-A6C34878D82A}">
                    <a16:rowId xmlns:a16="http://schemas.microsoft.com/office/drawing/2014/main" val="652281485"/>
                  </a:ext>
                </a:extLst>
              </a:tr>
              <a:tr h="1110781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Track new and used car winter tire sales.</a:t>
                      </a:r>
                      <a:endParaRPr lang="en-US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558" marR="52558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-support retention tire sales and storage.</a:t>
                      </a:r>
                      <a:endParaRPr lang="en-US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558" marR="52558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-bonus plan for sales reps and advisors.</a:t>
                      </a:r>
                      <a:endParaRPr lang="en-US" sz="800" kern="100">
                        <a:effectLst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-build in winter tire pricing with payment package.</a:t>
                      </a:r>
                      <a:endParaRPr lang="en-US" sz="800" kern="100">
                        <a:effectLst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-sales and service team to use qquote to offer good, better,best pricing.</a:t>
                      </a:r>
                      <a:endParaRPr lang="en-US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558" marR="52558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-weekly reporting for sales rep and service advisors.</a:t>
                      </a:r>
                      <a:endParaRPr lang="en-US" sz="800" kern="100">
                        <a:effectLst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-accounting clerk to report on winter tire sales for new and used car department.</a:t>
                      </a:r>
                      <a:endParaRPr lang="en-US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558" marR="52558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-sales manager</a:t>
                      </a:r>
                      <a:endParaRPr lang="en-US" sz="800" kern="100">
                        <a:effectLst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-commission clerk</a:t>
                      </a:r>
                      <a:endParaRPr lang="en-US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558" marR="52558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Jan 15 2024</a:t>
                      </a:r>
                      <a:endParaRPr lang="en-US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558" marR="52558" marT="0" marB="0"/>
                </a:tc>
                <a:extLst>
                  <a:ext uri="{0D108BD9-81ED-4DB2-BD59-A6C34878D82A}">
                    <a16:rowId xmlns:a16="http://schemas.microsoft.com/office/drawing/2014/main" val="139958004"/>
                  </a:ext>
                </a:extLst>
              </a:tr>
              <a:tr h="691938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Aftermarket competition</a:t>
                      </a:r>
                      <a:endParaRPr lang="en-US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558" marR="52558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-be more competitive with aftermarket shops.</a:t>
                      </a:r>
                      <a:endParaRPr lang="en-US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558" marR="52558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-create a marketing plan with benefits of servicing with a manfacture.</a:t>
                      </a:r>
                      <a:endParaRPr lang="en-US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558" marR="52558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-POP in service drive and showroom.</a:t>
                      </a:r>
                      <a:endParaRPr lang="en-US" sz="800" kern="100">
                        <a:effectLst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-dare to compare marketing in service drive.</a:t>
                      </a:r>
                      <a:endParaRPr lang="en-US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558" marR="52558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Marketing manager</a:t>
                      </a:r>
                      <a:endParaRPr lang="en-US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558" marR="52558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Jan 15 2024</a:t>
                      </a:r>
                      <a:endParaRPr lang="en-US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558" marR="52558" marT="0" marB="0"/>
                </a:tc>
                <a:extLst>
                  <a:ext uri="{0D108BD9-81ED-4DB2-BD59-A6C34878D82A}">
                    <a16:rowId xmlns:a16="http://schemas.microsoft.com/office/drawing/2014/main" val="1945471769"/>
                  </a:ext>
                </a:extLst>
              </a:tr>
              <a:tr h="691938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Improve labour rate to $170.00</a:t>
                      </a:r>
                      <a:endParaRPr lang="en-US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558" marR="52558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-better profitability</a:t>
                      </a:r>
                      <a:endParaRPr lang="en-US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558" marR="52558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-build labour rate grid pricing.</a:t>
                      </a:r>
                      <a:endParaRPr lang="en-US" sz="800" kern="100">
                        <a:effectLst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-control discounting with service advisors, reporting on each advisor.</a:t>
                      </a:r>
                      <a:endParaRPr lang="en-US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558" marR="52558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-build labour rate grid pricing from chilton.</a:t>
                      </a:r>
                      <a:endParaRPr lang="en-US" sz="800" kern="100">
                        <a:effectLst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-remove service advisor ability to discount on r.os.</a:t>
                      </a:r>
                      <a:endParaRPr lang="en-US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558" marR="52558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Service Manager</a:t>
                      </a:r>
                      <a:endParaRPr lang="en-US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558" marR="52558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00" dirty="0">
                          <a:effectLst/>
                        </a:rPr>
                        <a:t>Jan 15 2024</a:t>
                      </a:r>
                      <a:endParaRPr lang="en-US" sz="8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558" marR="52558" marT="0" marB="0"/>
                </a:tc>
                <a:extLst>
                  <a:ext uri="{0D108BD9-81ED-4DB2-BD59-A6C34878D82A}">
                    <a16:rowId xmlns:a16="http://schemas.microsoft.com/office/drawing/2014/main" val="3695705843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9527B487-BD81-B0DB-5DAF-31F7D71EC3A9}"/>
              </a:ext>
            </a:extLst>
          </p:cNvPr>
          <p:cNvSpPr txBox="1"/>
          <p:nvPr/>
        </p:nvSpPr>
        <p:spPr>
          <a:xfrm flipH="1">
            <a:off x="508883" y="524786"/>
            <a:ext cx="39120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Objectives, Strategies, and Action Plans</a:t>
            </a:r>
          </a:p>
        </p:txBody>
      </p:sp>
    </p:spTree>
    <p:extLst>
      <p:ext uri="{BB962C8B-B14F-4D97-AF65-F5344CB8AC3E}">
        <p14:creationId xmlns:p14="http://schemas.microsoft.com/office/powerpoint/2010/main" val="39526880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9394F79-B82F-A370-70FF-1307F095EDBB}"/>
              </a:ext>
            </a:extLst>
          </p:cNvPr>
          <p:cNvSpPr txBox="1"/>
          <p:nvPr/>
        </p:nvSpPr>
        <p:spPr>
          <a:xfrm>
            <a:off x="636104" y="564543"/>
            <a:ext cx="183979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/>
              <a:t>Synopsis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B2140E9-5820-D3E5-D459-658963D93480}"/>
              </a:ext>
            </a:extLst>
          </p:cNvPr>
          <p:cNvSpPr txBox="1"/>
          <p:nvPr/>
        </p:nvSpPr>
        <p:spPr>
          <a:xfrm>
            <a:off x="763325" y="1534602"/>
            <a:ext cx="6392263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The service department has a very strong foundation to build on:</a:t>
            </a:r>
          </a:p>
          <a:p>
            <a:r>
              <a:rPr lang="en-US" dirty="0"/>
              <a:t>-Staff Morale is very good</a:t>
            </a:r>
          </a:p>
          <a:p>
            <a:r>
              <a:rPr lang="en-US" dirty="0"/>
              <a:t>-We are servicing all makes and models.</a:t>
            </a:r>
          </a:p>
          <a:p>
            <a:r>
              <a:rPr lang="en-US" dirty="0"/>
              <a:t>-Been in Business since 1979.</a:t>
            </a:r>
          </a:p>
          <a:p>
            <a:r>
              <a:rPr lang="en-US" dirty="0"/>
              <a:t>-We have onsite body </a:t>
            </a:r>
            <a:r>
              <a:rPr lang="en-US" dirty="0" err="1"/>
              <a:t>shop,tire</a:t>
            </a:r>
            <a:r>
              <a:rPr lang="en-US" dirty="0"/>
              <a:t> storage and in a very busy location.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78673B1-9014-D126-9798-7E36F033E006}"/>
              </a:ext>
            </a:extLst>
          </p:cNvPr>
          <p:cNvSpPr txBox="1"/>
          <p:nvPr/>
        </p:nvSpPr>
        <p:spPr>
          <a:xfrm>
            <a:off x="890546" y="3315694"/>
            <a:ext cx="10825399" cy="2031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What we need to improve are within our control which are everyday items .These improvements must come </a:t>
            </a:r>
          </a:p>
          <a:p>
            <a:r>
              <a:rPr lang="en-US" dirty="0"/>
              <a:t>From management and be track on a daily, weekly and monthly reporting. The top focus items are reducing our </a:t>
            </a:r>
          </a:p>
          <a:p>
            <a:r>
              <a:rPr lang="en-US" dirty="0"/>
              <a:t>One line </a:t>
            </a:r>
            <a:r>
              <a:rPr lang="en-US" dirty="0" err="1"/>
              <a:t>r.os</a:t>
            </a:r>
            <a:r>
              <a:rPr lang="en-US" dirty="0"/>
              <a:t>, holding our repair </a:t>
            </a:r>
            <a:r>
              <a:rPr lang="en-US" dirty="0" err="1"/>
              <a:t>labour</a:t>
            </a:r>
            <a:r>
              <a:rPr lang="en-US" dirty="0"/>
              <a:t> rate and improving on our CSI scores which will result in a better retention</a:t>
            </a:r>
          </a:p>
          <a:p>
            <a:r>
              <a:rPr lang="en-US" dirty="0"/>
              <a:t>And experience for our customers.</a:t>
            </a:r>
          </a:p>
          <a:p>
            <a:endParaRPr lang="en-US" dirty="0"/>
          </a:p>
          <a:p>
            <a:r>
              <a:rPr lang="en-US" dirty="0"/>
              <a:t>Our team has the right mind set to achieve these goals and they understand that the automotive industry</a:t>
            </a:r>
          </a:p>
          <a:p>
            <a:r>
              <a:rPr lang="en-US" dirty="0"/>
              <a:t>Is constantly changing and we must change with it or we will be left behind.</a:t>
            </a:r>
          </a:p>
        </p:txBody>
      </p:sp>
    </p:spTree>
    <p:extLst>
      <p:ext uri="{BB962C8B-B14F-4D97-AF65-F5344CB8AC3E}">
        <p14:creationId xmlns:p14="http://schemas.microsoft.com/office/powerpoint/2010/main" val="262475933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74</TotalTime>
  <Words>959</Words>
  <Application>Microsoft Office PowerPoint</Application>
  <PresentationFormat>Widescreen</PresentationFormat>
  <Paragraphs>127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Office Theme</vt:lpstr>
      <vt:lpstr>Scarborough Toyota/Gord De  Castro/N431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Scarborough Toyota/Gord De  Castro/N431</dc:title>
  <dc:creator>Gord De Castro</dc:creator>
  <cp:lastModifiedBy>Gord De Castro</cp:lastModifiedBy>
  <cp:revision>8</cp:revision>
  <dcterms:created xsi:type="dcterms:W3CDTF">2023-12-30T19:53:30Z</dcterms:created>
  <dcterms:modified xsi:type="dcterms:W3CDTF">2023-12-30T21:08:03Z</dcterms:modified>
</cp:coreProperties>
</file>