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D72DF5-9961-4ED4-A463-5D0B3CAC2A7E}" v="1" dt="2023-12-28T23:52:57.974"/>
    <p1510:client id="{7F689D6B-9E59-4A06-9F12-7A10D1D0D552}" v="3" dt="2023-12-29T00:27:55.839"/>
    <p1510:client id="{A68C67E5-20AB-447D-AF40-FC87851F1678}" v="6" dt="2023-12-29T15:34:04.8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89804" autoAdjust="0"/>
  </p:normalViewPr>
  <p:slideViewPr>
    <p:cSldViewPr snapToGrid="0">
      <p:cViewPr varScale="1">
        <p:scale>
          <a:sx n="74" d="100"/>
          <a:sy n="74" d="100"/>
        </p:scale>
        <p:origin x="151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7F689D6B-9E59-4A06-9F12-7A10D1D0D552}"/>
    <pc:docChg chg="modSld">
      <pc:chgData name="Guest User" userId="" providerId="Windows Live" clId="Web-{7F689D6B-9E59-4A06-9F12-7A10D1D0D552}" dt="2023-12-29T00:27:55.543" v="1" actId="20577"/>
      <pc:docMkLst>
        <pc:docMk/>
      </pc:docMkLst>
      <pc:sldChg chg="modSp">
        <pc:chgData name="Guest User" userId="" providerId="Windows Live" clId="Web-{7F689D6B-9E59-4A06-9F12-7A10D1D0D552}" dt="2023-12-29T00:27:55.543" v="1" actId="20577"/>
        <pc:sldMkLst>
          <pc:docMk/>
          <pc:sldMk cId="3799370086" sldId="269"/>
        </pc:sldMkLst>
        <pc:spChg chg="mod">
          <ac:chgData name="Guest User" userId="" providerId="Windows Live" clId="Web-{7F689D6B-9E59-4A06-9F12-7A10D1D0D552}" dt="2023-12-29T00:27:55.543" v="1" actId="20577"/>
          <ac:spMkLst>
            <pc:docMk/>
            <pc:sldMk cId="3799370086" sldId="269"/>
            <ac:spMk id="3" creationId="{203A9D90-6288-FF85-A14B-EAAC61E0E9A8}"/>
          </ac:spMkLst>
        </pc:spChg>
      </pc:sldChg>
    </pc:docChg>
  </pc:docChgLst>
  <pc:docChgLst>
    <pc:chgData name="Danielle Lash" userId="915dd18bea34cfcb" providerId="LiveId" clId="{D3D4C600-37E5-44E9-8BD9-57FC22157784}"/>
    <pc:docChg chg="modSld">
      <pc:chgData name="Danielle Lash" userId="915dd18bea34cfcb" providerId="LiveId" clId="{D3D4C600-37E5-44E9-8BD9-57FC22157784}" dt="2023-12-29T18:14:02.602" v="14" actId="20577"/>
      <pc:docMkLst>
        <pc:docMk/>
      </pc:docMkLst>
      <pc:sldChg chg="modSp mod">
        <pc:chgData name="Danielle Lash" userId="915dd18bea34cfcb" providerId="LiveId" clId="{D3D4C600-37E5-44E9-8BD9-57FC22157784}" dt="2023-12-29T18:14:02.602" v="14" actId="20577"/>
        <pc:sldMkLst>
          <pc:docMk/>
          <pc:sldMk cId="2924363353" sldId="259"/>
        </pc:sldMkLst>
        <pc:spChg chg="mod">
          <ac:chgData name="Danielle Lash" userId="915dd18bea34cfcb" providerId="LiveId" clId="{D3D4C600-37E5-44E9-8BD9-57FC22157784}" dt="2023-12-29T18:14:02.602" v="14" actId="20577"/>
          <ac:spMkLst>
            <pc:docMk/>
            <pc:sldMk cId="2924363353" sldId="259"/>
            <ac:spMk id="3" creationId="{0CC31931-4847-F763-D4D1-1433E7E0CE49}"/>
          </ac:spMkLst>
        </pc:spChg>
      </pc:sldChg>
    </pc:docChg>
  </pc:docChgLst>
  <pc:docChgLst>
    <pc:chgData name="Guest User" providerId="Windows Live" clId="Web-{A68C67E5-20AB-447D-AF40-FC87851F1678}"/>
    <pc:docChg chg="modSld">
      <pc:chgData name="Guest User" userId="" providerId="Windows Live" clId="Web-{A68C67E5-20AB-447D-AF40-FC87851F1678}" dt="2023-12-29T15:34:04.886" v="4" actId="1076"/>
      <pc:docMkLst>
        <pc:docMk/>
      </pc:docMkLst>
      <pc:sldChg chg="addSp delSp modSp">
        <pc:chgData name="Guest User" userId="" providerId="Windows Live" clId="Web-{A68C67E5-20AB-447D-AF40-FC87851F1678}" dt="2023-12-29T15:34:04.886" v="4" actId="1076"/>
        <pc:sldMkLst>
          <pc:docMk/>
          <pc:sldMk cId="4167117408" sldId="258"/>
        </pc:sldMkLst>
        <pc:spChg chg="add del mod">
          <ac:chgData name="Guest User" userId="" providerId="Windows Live" clId="Web-{A68C67E5-20AB-447D-AF40-FC87851F1678}" dt="2023-12-29T15:33:52.401" v="2"/>
          <ac:spMkLst>
            <pc:docMk/>
            <pc:sldMk cId="4167117408" sldId="258"/>
            <ac:spMk id="7" creationId="{987618CE-9340-7D87-A4A4-707FEC80DD4A}"/>
          </ac:spMkLst>
        </pc:spChg>
        <pc:picChg chg="del">
          <ac:chgData name="Guest User" userId="" providerId="Windows Live" clId="Web-{A68C67E5-20AB-447D-AF40-FC87851F1678}" dt="2023-12-29T15:31:47.305" v="0"/>
          <ac:picMkLst>
            <pc:docMk/>
            <pc:sldMk cId="4167117408" sldId="258"/>
            <ac:picMk id="5" creationId="{4709F903-DA3A-97DE-D619-193FA1FBDDB6}"/>
          </ac:picMkLst>
        </pc:picChg>
        <pc:picChg chg="del">
          <ac:chgData name="Guest User" userId="" providerId="Windows Live" clId="Web-{A68C67E5-20AB-447D-AF40-FC87851F1678}" dt="2023-12-29T15:31:55.977" v="1"/>
          <ac:picMkLst>
            <pc:docMk/>
            <pc:sldMk cId="4167117408" sldId="258"/>
            <ac:picMk id="6" creationId="{7D7FBF6D-1B6B-4091-9ABF-B967D33EAC3F}"/>
          </ac:picMkLst>
        </pc:picChg>
        <pc:picChg chg="add mod ord">
          <ac:chgData name="Guest User" userId="" providerId="Windows Live" clId="Web-{A68C67E5-20AB-447D-AF40-FC87851F1678}" dt="2023-12-29T15:34:04.886" v="4" actId="1076"/>
          <ac:picMkLst>
            <pc:docMk/>
            <pc:sldMk cId="4167117408" sldId="258"/>
            <ac:picMk id="8" creationId="{DA796419-4E2D-4AD3-746A-1E223E84585D}"/>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12/29/2023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12/29/2023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12/29/2023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Danielle Lash</a:t>
            </a:r>
          </a:p>
          <a:p>
            <a:pPr algn="ctr"/>
            <a:r>
              <a:rPr lang="en-US" sz="3200" dirty="0"/>
              <a:t>Class 431</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52001"/>
            <a:ext cx="8596668" cy="4889362"/>
          </a:xfrm>
        </p:spPr>
        <p:txBody>
          <a:bodyPr/>
          <a:lstStyle/>
          <a:p>
            <a:r>
              <a:rPr lang="en-US" dirty="0"/>
              <a:t>Opportunities</a:t>
            </a:r>
          </a:p>
          <a:p>
            <a:pPr>
              <a:buFont typeface="Wingdings" panose="05000000000000000000" pitchFamily="2" charset="2"/>
              <a:buChar char="§"/>
            </a:pPr>
            <a:r>
              <a:rPr lang="en-US" sz="1400" dirty="0"/>
              <a:t>The road on which we are located is increasing in traffic.  Many more people pass by our dealership than ever before.  There are many more businesses moving onto the street.  We need to go and meet our neighbors and offer to service their cars while they work.  We plan to do this over the next 3 months.</a:t>
            </a:r>
          </a:p>
          <a:p>
            <a:pPr>
              <a:buFont typeface="Wingdings" panose="05000000000000000000" pitchFamily="2" charset="2"/>
              <a:buChar char="§"/>
            </a:pPr>
            <a:r>
              <a:rPr lang="en-US" sz="1400" dirty="0"/>
              <a:t>We need to encourage the technicians to increase the hours per repair order.  We need to be upselling more work rather than merely performing the job the customer has come in for.  We currently service between 60-80 percent 2018 or older – which means there is huge potential to upsell.</a:t>
            </a:r>
          </a:p>
          <a:p>
            <a:pPr>
              <a:buFont typeface="Wingdings" panose="05000000000000000000" pitchFamily="2" charset="2"/>
              <a:buChar char="§"/>
            </a:pPr>
            <a:r>
              <a:rPr lang="en-US" sz="1400" dirty="0"/>
              <a:t>By increasing our efficiency, we will retain customers and attract new customers by word of mouth.  We hope to gain a larger market share as we are not part of a large group.</a:t>
            </a:r>
          </a:p>
          <a:p>
            <a:pPr>
              <a:buFont typeface="Wingdings" panose="05000000000000000000" pitchFamily="2" charset="2"/>
              <a:buChar char="§"/>
            </a:pPr>
            <a:r>
              <a:rPr lang="en-US" sz="1400" dirty="0"/>
              <a:t>46% of service customers plan to buy their next vehicle from the same dealership that services their existing vehicle.  We do not want to waste such an opportunity.</a:t>
            </a:r>
          </a:p>
          <a:p>
            <a:pPr>
              <a:buFont typeface="Wingdings" panose="05000000000000000000" pitchFamily="2" charset="2"/>
              <a:buChar char="§"/>
            </a:pPr>
            <a:r>
              <a:rPr lang="en-US" sz="1400" dirty="0"/>
              <a:t>We need to aggressively market the service department through advertising.  We also should better utilize social media which is a way to freely promote service.</a:t>
            </a:r>
          </a:p>
          <a:p>
            <a:pPr>
              <a:buFont typeface="Wingdings" panose="05000000000000000000" pitchFamily="2" charset="2"/>
              <a:buChar char="§"/>
            </a:pPr>
            <a:r>
              <a:rPr lang="en-US" sz="1400" dirty="0"/>
              <a:t>We need to install non-dealer competitive pricing board in service waiting area where we can include competitive menu specials.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50424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82189"/>
            <a:ext cx="8596668" cy="4902611"/>
          </a:xfrm>
        </p:spPr>
        <p:txBody>
          <a:bodyPr/>
          <a:lstStyle/>
          <a:p>
            <a:r>
              <a:rPr lang="en-US" dirty="0"/>
              <a:t>Threats</a:t>
            </a:r>
          </a:p>
          <a:p>
            <a:pPr>
              <a:buFont typeface="Wingdings" panose="05000000000000000000" pitchFamily="2" charset="2"/>
              <a:buChar char="§"/>
            </a:pPr>
            <a:r>
              <a:rPr lang="en-US" sz="1200" dirty="0"/>
              <a:t>The greatest threat is from our competitors.  There are many large dealer groups who have the money to invest in more state-of-the-art facility, equipment, software, etc. all to improve customer loyalty.  They are open Saturdays and we are not.</a:t>
            </a:r>
          </a:p>
          <a:p>
            <a:pPr>
              <a:buFont typeface="Wingdings" panose="05000000000000000000" pitchFamily="2" charset="2"/>
              <a:buChar char="§"/>
            </a:pPr>
            <a:r>
              <a:rPr lang="en-US" sz="1200" dirty="0"/>
              <a:t>Independent repair shops in the area have longer hours as well.</a:t>
            </a:r>
          </a:p>
          <a:p>
            <a:pPr>
              <a:buFont typeface="Wingdings" panose="05000000000000000000" pitchFamily="2" charset="2"/>
              <a:buChar char="§"/>
            </a:pPr>
            <a:r>
              <a:rPr lang="en-US" sz="1200" dirty="0"/>
              <a:t>Advisors and technicians not working to adequately upsell for the 60-80 % of older vehicles that we service based on the RO analysis.</a:t>
            </a:r>
          </a:p>
          <a:p>
            <a:pPr>
              <a:buFont typeface="Wingdings" panose="05000000000000000000" pitchFamily="2" charset="2"/>
              <a:buChar char="§"/>
            </a:pPr>
            <a:r>
              <a:rPr lang="en-US" sz="1200" dirty="0"/>
              <a:t>Short on technicians and it is hard to find qualified technicians who will stay and not be poached by larger dealerships that can pay large bonuses.</a:t>
            </a:r>
          </a:p>
          <a:p>
            <a:pPr>
              <a:buFont typeface="Wingdings" panose="05000000000000000000" pitchFamily="2" charset="2"/>
              <a:buChar char="§"/>
            </a:pPr>
            <a:r>
              <a:rPr lang="en-US" sz="1200" dirty="0"/>
              <a:t>Need to schedule more efficiently.  Our appointment coordinator is still learning.  In the cold call, she did recommend the larger dealership to the “customer”.</a:t>
            </a:r>
          </a:p>
          <a:p>
            <a:pPr>
              <a:buFont typeface="Wingdings" panose="05000000000000000000" pitchFamily="2" charset="2"/>
              <a:buChar char="§"/>
            </a:pPr>
            <a:r>
              <a:rPr lang="en-US" sz="1200" dirty="0"/>
              <a:t>We have too many waiters – they could go somewhere else.</a:t>
            </a:r>
          </a:p>
          <a:p>
            <a:pPr>
              <a:buFont typeface="Wingdings" panose="05000000000000000000" pitchFamily="2" charset="2"/>
              <a:buChar char="§"/>
            </a:pPr>
            <a:endParaRPr lang="en-US" sz="1200"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46401"/>
            <a:ext cx="8596668" cy="4694962"/>
          </a:xfrm>
        </p:spPr>
        <p:txBody>
          <a:bodyPr/>
          <a:lstStyle/>
          <a:p>
            <a:r>
              <a:rPr lang="en-US" dirty="0"/>
              <a:t>Objectives</a:t>
            </a:r>
          </a:p>
          <a:p>
            <a:pPr>
              <a:buFont typeface="Wingdings" panose="05000000000000000000" pitchFamily="2" charset="2"/>
              <a:buChar char="§"/>
            </a:pPr>
            <a:r>
              <a:rPr lang="en-US" sz="1400" dirty="0"/>
              <a:t>Increase proficiency of all technicians within 3 months by setting benchmarks and daily goals and posting their proficiency score in service area.</a:t>
            </a:r>
          </a:p>
          <a:p>
            <a:pPr>
              <a:buFont typeface="Wingdings" panose="05000000000000000000" pitchFamily="2" charset="2"/>
              <a:buChar char="§"/>
            </a:pPr>
            <a:r>
              <a:rPr lang="en-US" sz="1400" dirty="0"/>
              <a:t>Improve gross on customer pay labor ROs by upselling other necessary service work especially on older vehicles (which will also increase parts sales).</a:t>
            </a:r>
          </a:p>
          <a:p>
            <a:pPr>
              <a:buFont typeface="Wingdings" panose="05000000000000000000" pitchFamily="2" charset="2"/>
              <a:buChar char="§"/>
            </a:pPr>
            <a:r>
              <a:rPr lang="en-US" sz="1400" dirty="0"/>
              <a:t>Change manager’s pay plan to partly commission based to incentivize him.</a:t>
            </a:r>
          </a:p>
          <a:p>
            <a:pPr>
              <a:buFont typeface="Wingdings" panose="05000000000000000000" pitchFamily="2" charset="2"/>
              <a:buChar char="§"/>
            </a:pPr>
            <a:r>
              <a:rPr lang="en-US" sz="1400" dirty="0"/>
              <a:t>Utilize our service BDC person to full potential to schedule properly, get customers to come in on recalls and special order parts, confirm appointments, etc.</a:t>
            </a:r>
          </a:p>
          <a:p>
            <a:pPr>
              <a:buFont typeface="Wingdings" panose="05000000000000000000" pitchFamily="2" charset="2"/>
              <a:buChar char="§"/>
            </a:pPr>
            <a:r>
              <a:rPr lang="en-US" sz="1400" dirty="0"/>
              <a:t>Increase number of daily ROs written.</a:t>
            </a:r>
          </a:p>
          <a:p>
            <a:pPr>
              <a:buFont typeface="Wingdings" panose="05000000000000000000" pitchFamily="2" charset="2"/>
              <a:buChar char="§"/>
            </a:pPr>
            <a:r>
              <a:rPr lang="en-US" sz="1400" dirty="0"/>
              <a:t>Increase warranty and customer pay labor rates.</a:t>
            </a:r>
          </a:p>
          <a:p>
            <a:pPr>
              <a:buFont typeface="Wingdings" panose="05000000000000000000" pitchFamily="2" charset="2"/>
              <a:buChar char="§"/>
            </a:pPr>
            <a:r>
              <a:rPr lang="en-US" sz="1400" dirty="0"/>
              <a:t>Company plans to expand in 2025 once sublessee vacates building next door – will have a used car facility and expanded service.</a:t>
            </a:r>
          </a:p>
          <a:p>
            <a:pPr>
              <a:buFont typeface="Wingdings" panose="05000000000000000000" pitchFamily="2" charset="2"/>
              <a:buChar char="§"/>
            </a:pPr>
            <a:r>
              <a:rPr lang="en-US" sz="1400" dirty="0"/>
              <a:t>Plan to hire 1-2 more technicians in next 3 months.  Plan to get newer technicians to get more experience with larger jobs.</a:t>
            </a:r>
          </a:p>
          <a:p>
            <a:pPr>
              <a:buFont typeface="Wingdings" panose="05000000000000000000" pitchFamily="2" charset="2"/>
              <a:buChar char="§"/>
            </a:pPr>
            <a:endParaRPr lang="en-US" sz="1400"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37601"/>
            <a:ext cx="8596668" cy="4903762"/>
          </a:xfrm>
        </p:spPr>
        <p:txBody>
          <a:bodyPr/>
          <a:lstStyle/>
          <a:p>
            <a:r>
              <a:rPr lang="en-US" dirty="0"/>
              <a:t>Strategies</a:t>
            </a:r>
          </a:p>
          <a:p>
            <a:pPr>
              <a:buFont typeface="Wingdings" panose="05000000000000000000" pitchFamily="2" charset="2"/>
              <a:buChar char="§"/>
            </a:pPr>
            <a:r>
              <a:rPr lang="en-US" sz="1200" dirty="0"/>
              <a:t>Have our BDC person go into neighboring businesses with flyers advertising that we will service any make and model while they work – will offer a discount.</a:t>
            </a:r>
          </a:p>
          <a:p>
            <a:pPr>
              <a:buFont typeface="Wingdings" panose="05000000000000000000" pitchFamily="2" charset="2"/>
              <a:buChar char="§"/>
            </a:pPr>
            <a:r>
              <a:rPr lang="en-US" sz="1200" dirty="0"/>
              <a:t>Continue training intern techs to be A techs.</a:t>
            </a:r>
          </a:p>
          <a:p>
            <a:pPr>
              <a:buFont typeface="Wingdings" panose="05000000000000000000" pitchFamily="2" charset="2"/>
              <a:buChar char="§"/>
            </a:pPr>
            <a:r>
              <a:rPr lang="en-US" sz="1200" dirty="0"/>
              <a:t>Start an express lube/light express service to drive traffic.</a:t>
            </a:r>
          </a:p>
          <a:p>
            <a:pPr>
              <a:buFont typeface="Wingdings" panose="05000000000000000000" pitchFamily="2" charset="2"/>
              <a:buChar char="§"/>
            </a:pPr>
            <a:r>
              <a:rPr lang="en-US" sz="1200" dirty="0"/>
              <a:t>Fully utilize VIN solutions to market to everyone in our demographic.  Aggressively advertise within the next 3 months.</a:t>
            </a:r>
          </a:p>
          <a:p>
            <a:pPr>
              <a:buFont typeface="Wingdings" panose="05000000000000000000" pitchFamily="2" charset="2"/>
              <a:buChar char="§"/>
            </a:pPr>
            <a:r>
              <a:rPr lang="en-US" sz="1200" dirty="0"/>
              <a:t>Devise better scheduling system to meet customer demand.  Make sure BDC working with parts to have them available for when customer arrives.</a:t>
            </a:r>
          </a:p>
          <a:p>
            <a:pPr>
              <a:buFont typeface="Wingdings" panose="05000000000000000000" pitchFamily="2" charset="2"/>
              <a:buChar char="§"/>
            </a:pPr>
            <a:r>
              <a:rPr lang="en-US" sz="1200" dirty="0"/>
              <a:t>Increase OELR by increasing mix of repair work.</a:t>
            </a:r>
          </a:p>
          <a:p>
            <a:pPr>
              <a:buFont typeface="Wingdings" panose="05000000000000000000" pitchFamily="2" charset="2"/>
              <a:buChar char="§"/>
            </a:pPr>
            <a:r>
              <a:rPr lang="en-US" sz="1200" dirty="0"/>
              <a:t>Shop the competition – make sure we are competitive but also not too low.</a:t>
            </a:r>
          </a:p>
          <a:p>
            <a:pPr>
              <a:buFont typeface="Wingdings" panose="05000000000000000000" pitchFamily="2" charset="2"/>
              <a:buChar char="§"/>
            </a:pPr>
            <a:r>
              <a:rPr lang="en-US" sz="1200" dirty="0"/>
              <a:t>Increase service hours.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67201"/>
            <a:ext cx="8596668" cy="4774162"/>
          </a:xfrm>
        </p:spPr>
        <p:txBody>
          <a:bodyPr>
            <a:normAutofit/>
          </a:bodyPr>
          <a:lstStyle/>
          <a:p>
            <a:r>
              <a:rPr lang="en-US" dirty="0"/>
              <a:t>Tactics</a:t>
            </a:r>
          </a:p>
          <a:p>
            <a:pPr>
              <a:buFont typeface="Wingdings" panose="05000000000000000000" pitchFamily="2" charset="2"/>
              <a:buChar char="§"/>
            </a:pPr>
            <a:r>
              <a:rPr lang="en-US" sz="1400" dirty="0"/>
              <a:t>Adjust technician shifts to increase hours service is open.</a:t>
            </a:r>
          </a:p>
          <a:p>
            <a:pPr>
              <a:buFont typeface="Wingdings" panose="05000000000000000000" pitchFamily="2" charset="2"/>
              <a:buChar char="§"/>
            </a:pPr>
            <a:r>
              <a:rPr lang="en-US" sz="1400" dirty="0"/>
              <a:t>Adjust manager’s pay plan to make it commission-based and incentivize him.</a:t>
            </a:r>
          </a:p>
          <a:p>
            <a:pPr>
              <a:buFont typeface="Wingdings" panose="05000000000000000000" pitchFamily="2" charset="2"/>
              <a:buChar char="§"/>
            </a:pPr>
            <a:r>
              <a:rPr lang="en-US" sz="1400" dirty="0"/>
              <a:t>Consider bonus program for technicians.</a:t>
            </a:r>
          </a:p>
          <a:p>
            <a:pPr>
              <a:buFont typeface="Wingdings" panose="05000000000000000000" pitchFamily="2" charset="2"/>
              <a:buChar char="§"/>
            </a:pPr>
            <a:r>
              <a:rPr lang="en-US" sz="1400" dirty="0"/>
              <a:t>Have weekly meetings with service manager and assistant service manager to track goals, forecasts and benchmarks.  How can we improve?</a:t>
            </a:r>
          </a:p>
          <a:p>
            <a:pPr>
              <a:buFont typeface="Wingdings" panose="05000000000000000000" pitchFamily="2" charset="2"/>
              <a:buChar char="§"/>
            </a:pPr>
            <a:r>
              <a:rPr lang="en-US" sz="1400" dirty="0"/>
              <a:t>Have weekly meetings with parts manager to examine efficiency and whether a lot of emergency purchases.  Speak about communication between departments.  How can we improve?</a:t>
            </a:r>
          </a:p>
          <a:p>
            <a:pPr>
              <a:buFont typeface="Wingdings" panose="05000000000000000000" pitchFamily="2" charset="2"/>
              <a:buChar char="§"/>
            </a:pPr>
            <a:r>
              <a:rPr lang="en-US" sz="1400" dirty="0"/>
              <a:t>Make sure service loaners used strictly for service,</a:t>
            </a:r>
          </a:p>
          <a:p>
            <a:pPr>
              <a:buFont typeface="Wingdings" panose="05000000000000000000" pitchFamily="2" charset="2"/>
              <a:buChar char="§"/>
            </a:pPr>
            <a:r>
              <a:rPr lang="en-US" sz="1400" dirty="0"/>
              <a:t>Send video of service dept. done by service manager to customer introducing them to service.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normAutofit fontScale="55000" lnSpcReduction="20000"/>
          </a:bodyPr>
          <a:lstStyle/>
          <a:p>
            <a:r>
              <a:rPr lang="en-US" sz="3300" dirty="0"/>
              <a:t>Action Plan</a:t>
            </a:r>
          </a:p>
          <a:p>
            <a:pPr>
              <a:buFont typeface="Wingdings" panose="05000000000000000000" pitchFamily="2" charset="2"/>
              <a:buChar char="§"/>
            </a:pPr>
            <a:r>
              <a:rPr lang="en-US" sz="1800" dirty="0"/>
              <a:t>Weekly parts meetings and weekly service meetings.  Make sure parts and service communicating. (GM job)</a:t>
            </a:r>
          </a:p>
          <a:p>
            <a:pPr>
              <a:buFont typeface="Wingdings" panose="05000000000000000000" pitchFamily="2" charset="2"/>
              <a:buChar char="§"/>
            </a:pPr>
            <a:r>
              <a:rPr lang="en-US" sz="1800" dirty="0"/>
              <a:t>Install express lube/express light service within next 3 months (service manager)</a:t>
            </a:r>
          </a:p>
          <a:p>
            <a:pPr>
              <a:buFont typeface="Wingdings" panose="05000000000000000000" pitchFamily="2" charset="2"/>
              <a:buChar char="§"/>
            </a:pPr>
            <a:r>
              <a:rPr lang="en-US" sz="1800" dirty="0"/>
              <a:t>Expand hours of operation within next 6 months – consider different scheduling to entice techs. (GM/ service manager)</a:t>
            </a:r>
          </a:p>
          <a:p>
            <a:pPr>
              <a:buFont typeface="Wingdings" panose="05000000000000000000" pitchFamily="2" charset="2"/>
              <a:buChar char="§"/>
            </a:pPr>
            <a:r>
              <a:rPr lang="en-US" sz="1800" dirty="0"/>
              <a:t>Aggressive marketing/advertising (BDC person to approach neighboring businesses over next 3 months)</a:t>
            </a:r>
          </a:p>
          <a:p>
            <a:pPr>
              <a:buFont typeface="Wingdings" panose="05000000000000000000" pitchFamily="2" charset="2"/>
              <a:buChar char="§"/>
            </a:pPr>
            <a:r>
              <a:rPr lang="en-US" sz="1800" dirty="0"/>
              <a:t>Change manager’s pay plan to incentivize him to perform better (within 1 month - GM)</a:t>
            </a:r>
          </a:p>
          <a:p>
            <a:pPr>
              <a:buFont typeface="Wingdings" panose="05000000000000000000" pitchFamily="2" charset="2"/>
              <a:buChar char="§"/>
            </a:pPr>
            <a:r>
              <a:rPr lang="en-US" sz="1800" dirty="0"/>
              <a:t>Track proficiency of techs, post their proficiency scores (already implemented - GM)</a:t>
            </a:r>
          </a:p>
          <a:p>
            <a:pPr>
              <a:buFont typeface="Wingdings" panose="05000000000000000000" pitchFamily="2" charset="2"/>
              <a:buChar char="§"/>
            </a:pPr>
            <a:r>
              <a:rPr lang="en-US" sz="1800" dirty="0"/>
              <a:t>Go over daily goals with each tech every single morning (already implemented - Service manager)</a:t>
            </a:r>
          </a:p>
          <a:p>
            <a:pPr>
              <a:buFont typeface="Wingdings" panose="05000000000000000000" pitchFamily="2" charset="2"/>
              <a:buChar char="§"/>
            </a:pPr>
            <a:r>
              <a:rPr lang="en-US" sz="1800" dirty="0"/>
              <a:t>Adjust customer pay labor rate and apply for warranty labor rate increase (within 3 months - service manager)</a:t>
            </a:r>
          </a:p>
          <a:p>
            <a:pPr>
              <a:buFont typeface="Wingdings" panose="05000000000000000000" pitchFamily="2" charset="2"/>
              <a:buChar char="§"/>
            </a:pPr>
            <a:r>
              <a:rPr lang="en-US" sz="1800" dirty="0"/>
              <a:t>Hire more techs within next 3 months (service manager)</a:t>
            </a:r>
          </a:p>
          <a:p>
            <a:pPr>
              <a:buFont typeface="Wingdings" panose="05000000000000000000" pitchFamily="2" charset="2"/>
              <a:buChar char="§"/>
            </a:pPr>
            <a:r>
              <a:rPr lang="en-US" sz="1800" dirty="0"/>
              <a:t>Implement picking up/dropping off customer cars where necessary (within 3 months - Service manager)</a:t>
            </a:r>
          </a:p>
          <a:p>
            <a:pPr>
              <a:buFont typeface="Wingdings" panose="05000000000000000000" pitchFamily="2" charset="2"/>
              <a:buChar char="§"/>
            </a:pPr>
            <a:r>
              <a:rPr lang="en-US" sz="1800" dirty="0"/>
              <a:t>Implement service drive meet and greet to go over vehicle (within 1 months - service manager)</a:t>
            </a:r>
          </a:p>
          <a:p>
            <a:pPr>
              <a:buFont typeface="Wingdings" panose="05000000000000000000" pitchFamily="2" charset="2"/>
              <a:buChar char="§"/>
            </a:pPr>
            <a:r>
              <a:rPr lang="en-US" sz="1800" dirty="0"/>
              <a:t>Implement video tool to diagnose customer cars (within 6 months - service manager)</a:t>
            </a:r>
          </a:p>
          <a:p>
            <a:pPr>
              <a:buFont typeface="Wingdings" panose="05000000000000000000" pitchFamily="2" charset="2"/>
              <a:buChar char="§"/>
            </a:pPr>
            <a:r>
              <a:rPr lang="en-US" sz="1800" dirty="0"/>
              <a:t>Improve service page on website – monitor daily with new specials (within 1 month - assistant service manager)</a:t>
            </a:r>
          </a:p>
          <a:p>
            <a:pPr>
              <a:buFont typeface="Wingdings" panose="05000000000000000000" pitchFamily="2" charset="2"/>
              <a:buChar char="§"/>
            </a:pPr>
            <a:r>
              <a:rPr lang="en-US" sz="1800" dirty="0"/>
              <a:t>Post non-dealer prices on board in service waiting area (within 1 month - assistant service manager)</a:t>
            </a:r>
          </a:p>
          <a:p>
            <a:endParaRPr lang="en-US" dirty="0"/>
          </a:p>
          <a:p>
            <a:endParaRPr lang="en-US" dirty="0"/>
          </a:p>
        </p:txBody>
      </p:sp>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46400"/>
            <a:ext cx="8596668" cy="4694963"/>
          </a:xfrm>
        </p:spPr>
        <p:txBody>
          <a:bodyPr vert="horz" lIns="91440" tIns="45720" rIns="91440" bIns="45720" rtlCol="0" anchor="t">
            <a:normAutofit/>
          </a:bodyPr>
          <a:lstStyle/>
          <a:p>
            <a:r>
              <a:rPr lang="en-US" dirty="0"/>
              <a:t>Synopsis</a:t>
            </a:r>
          </a:p>
          <a:p>
            <a:pPr marL="0" indent="0">
              <a:buNone/>
            </a:pPr>
            <a:r>
              <a:rPr lang="en-US" sz="1400" dirty="0"/>
              <a:t>This course has been extraordinarily helpful in assessing our service department and the many places and ways we can improve. I think we have a very good service department – very skilled people with a lot of expertise.  There is great camaraderie.  The service manager and assistant service manager are very respected, and they do an amazing job with employee morale.  We have low employee turnover and a very loyal customer base.  We just wish to increase that customer base and find ways to generate more profit.</a:t>
            </a:r>
          </a:p>
          <a:p>
            <a:pPr marL="0" indent="0">
              <a:buNone/>
            </a:pPr>
            <a:r>
              <a:rPr lang="en-US" sz="1400" dirty="0"/>
              <a:t>Currently, we need more technicians, and we need to continue to train our newer technicians.  This will help improve our facility utilization as well as the proficiency of our technicians.  We also just hired a new parts manager and parts counter person.  They are still getting up to speed and it has slowed the work for the service and body shop departments.  We are working to get them trained quickly – and also to improve the communication between the departments.</a:t>
            </a:r>
          </a:p>
          <a:p>
            <a:pPr marL="0" indent="0">
              <a:buNone/>
            </a:pPr>
            <a:r>
              <a:rPr lang="en-US" sz="1400" dirty="0"/>
              <a:t>We need to more aggressively advertise our service department but I am hesitant to do so until I know we can adequately handle the increased workload.  </a:t>
            </a:r>
          </a:p>
          <a:p>
            <a:pPr marL="0" indent="0">
              <a:buNone/>
            </a:pPr>
            <a:r>
              <a:rPr lang="en-US" sz="1400" dirty="0"/>
              <a:t>We look forward to a banner 2024. We hope to get everything working smoothly and efficiently before we expand into the other building in 2025!     </a:t>
            </a:r>
          </a:p>
          <a:p>
            <a:endParaRPr lang="en-US" sz="1400"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do mostly GM marketing (Epsilon and CSSR).  We attend local events and hand out coupons.  We leave cups filled with GM products in the serviced vehicles with a note from our service manager as a thank you.  We send out e-mail blasts through VIN Solutions.  </a:t>
            </a:r>
          </a:p>
          <a:p>
            <a:r>
              <a:rPr lang="en-US" sz="1800" b="0" i="0" u="none" strike="noStrike" baseline="0" dirty="0">
                <a:solidFill>
                  <a:srgbClr val="221E1F"/>
                </a:solidFill>
                <a:latin typeface="Calibri" panose="020F0502020204030204" pitchFamily="34" charset="0"/>
              </a:rPr>
              <a:t>Goals for improvement:  We need to generate more business.  We are developing a flyer to distribute to local businesses as suggested in this course.  We will offer to service any makes and models including pickup and delivery.  </a:t>
            </a:r>
          </a:p>
          <a:p>
            <a:r>
              <a:rPr lang="en-US" sz="1800" b="0" i="0" u="none" strike="noStrike" baseline="0" dirty="0">
                <a:solidFill>
                  <a:srgbClr val="221E1F"/>
                </a:solidFill>
                <a:latin typeface="Calibri" panose="020F0502020204030204" pitchFamily="34" charset="0"/>
              </a:rPr>
              <a:t>Plans to achieve your goals: We plan to print the flyer </a:t>
            </a:r>
            <a:r>
              <a:rPr lang="en-US" sz="1800" b="0" i="0" u="none" strike="noStrike" baseline="0">
                <a:solidFill>
                  <a:srgbClr val="221E1F"/>
                </a:solidFill>
                <a:latin typeface="Calibri" panose="020F0502020204030204" pitchFamily="34" charset="0"/>
              </a:rPr>
              <a:t>by </a:t>
            </a:r>
            <a:r>
              <a:rPr lang="en-US">
                <a:solidFill>
                  <a:srgbClr val="221E1F"/>
                </a:solidFill>
                <a:latin typeface="Calibri" panose="020F0502020204030204" pitchFamily="34" charset="0"/>
              </a:rPr>
              <a:t>January</a:t>
            </a:r>
            <a:r>
              <a:rPr lang="en-US" sz="1800" b="0" i="0" u="none" strike="noStrike" baseline="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1, 2023.  We will give it to the shuttle driver and he will distribute to customers who take the shuttle.  He will also make stops at other local businesses to drop off the flyers.  The flyers will highlight the convenience of having the vehicle serviced during work hours.</a:t>
            </a:r>
          </a:p>
          <a:p>
            <a:r>
              <a:rPr lang="en-US" sz="1800" b="0" i="0" u="none" strike="noStrike" baseline="0" dirty="0">
                <a:solidFill>
                  <a:srgbClr val="221E1F"/>
                </a:solidFill>
                <a:latin typeface="Calibri" panose="020F0502020204030204" pitchFamily="34" charset="0"/>
              </a:rPr>
              <a:t>Plans to evaluate your changes: There will be a coupon attached to the flyer.  That is how we will be able to assess how much business is generated from this flyer.</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6" y="1930400"/>
            <a:ext cx="3944988"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Current practices- We pay most of the techs flat rate hours (except for our newer techs who are learning).  We also give them incentive tiers when they hit certain flat rate hours.  We will change the incentives to be based on proficiency rather than flat rate hours as learned in this class. </a:t>
            </a:r>
          </a:p>
          <a:p>
            <a:r>
              <a:rPr lang="en-US" sz="1200" b="0" i="0" u="none" strike="noStrike" baseline="0" dirty="0">
                <a:solidFill>
                  <a:srgbClr val="221E1F"/>
                </a:solidFill>
                <a:latin typeface="Calibri" panose="020F0502020204030204" pitchFamily="34" charset="0"/>
              </a:rPr>
              <a:t>Goals for improvement – We will base incentive bonuses on proficiency rather than flat rate hours.  We are hoping to increase the gross percent of sales to 75% for customer pay.</a:t>
            </a:r>
          </a:p>
          <a:p>
            <a:r>
              <a:rPr lang="en-US" sz="1200" b="0" i="0" u="none" strike="noStrike" baseline="0" dirty="0">
                <a:solidFill>
                  <a:srgbClr val="221E1F"/>
                </a:solidFill>
                <a:latin typeface="Calibri" panose="020F0502020204030204" pitchFamily="34" charset="0"/>
              </a:rPr>
              <a:t>Plans to achieve your goals – The office manager will review the pay plans and make this adjustment and discuss with each employee so they understand and can work har</a:t>
            </a:r>
            <a:r>
              <a:rPr lang="en-US" sz="1200" dirty="0">
                <a:solidFill>
                  <a:srgbClr val="221E1F"/>
                </a:solidFill>
                <a:latin typeface="Calibri" panose="020F0502020204030204" pitchFamily="34" charset="0"/>
              </a:rPr>
              <a:t>d to meet the proficiency levels.</a:t>
            </a:r>
            <a:endParaRPr lang="en-US" sz="1200" b="0" i="0" u="none" strike="noStrike" baseline="0" dirty="0">
              <a:solidFill>
                <a:srgbClr val="221E1F"/>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Plans to evaluate your changes – I will evaluate this change on January 1 to see if these changes resulted in greater proficiency.  </a:t>
            </a:r>
            <a:r>
              <a:rPr lang="en-US" sz="1200" dirty="0">
                <a:solidFill>
                  <a:srgbClr val="221E1F"/>
                </a:solidFill>
                <a:latin typeface="Calibri" panose="020F0502020204030204" pitchFamily="34" charset="0"/>
              </a:rPr>
              <a:t>Our goal is to have gross at 75% of sales for customer pay.</a:t>
            </a:r>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4" name="Table 3">
            <a:extLst>
              <a:ext uri="{FF2B5EF4-FFF2-40B4-BE49-F238E27FC236}">
                <a16:creationId xmlns:a16="http://schemas.microsoft.com/office/drawing/2014/main" id="{D1D06A42-46C2-4BDC-6AD4-7B5193535B1A}"/>
              </a:ext>
            </a:extLst>
          </p:cNvPr>
          <p:cNvGraphicFramePr>
            <a:graphicFrameLocks noGrp="1"/>
          </p:cNvGraphicFramePr>
          <p:nvPr>
            <p:extLst>
              <p:ext uri="{D42A27DB-BD31-4B8C-83A1-F6EECF244321}">
                <p14:modId xmlns:p14="http://schemas.microsoft.com/office/powerpoint/2010/main" val="1717265094"/>
              </p:ext>
            </p:extLst>
          </p:nvPr>
        </p:nvGraphicFramePr>
        <p:xfrm>
          <a:off x="5087937" y="2201090"/>
          <a:ext cx="5839143" cy="3033430"/>
        </p:xfrm>
        <a:graphic>
          <a:graphicData uri="http://schemas.openxmlformats.org/drawingml/2006/table">
            <a:tbl>
              <a:tblPr/>
              <a:tblGrid>
                <a:gridCol w="628128">
                  <a:extLst>
                    <a:ext uri="{9D8B030D-6E8A-4147-A177-3AD203B41FA5}">
                      <a16:colId xmlns:a16="http://schemas.microsoft.com/office/drawing/2014/main" val="2905191354"/>
                    </a:ext>
                  </a:extLst>
                </a:gridCol>
                <a:gridCol w="1574178">
                  <a:extLst>
                    <a:ext uri="{9D8B030D-6E8A-4147-A177-3AD203B41FA5}">
                      <a16:colId xmlns:a16="http://schemas.microsoft.com/office/drawing/2014/main" val="4124754015"/>
                    </a:ext>
                  </a:extLst>
                </a:gridCol>
                <a:gridCol w="1212492">
                  <a:extLst>
                    <a:ext uri="{9D8B030D-6E8A-4147-A177-3AD203B41FA5}">
                      <a16:colId xmlns:a16="http://schemas.microsoft.com/office/drawing/2014/main" val="4245947318"/>
                    </a:ext>
                  </a:extLst>
                </a:gridCol>
                <a:gridCol w="1044519">
                  <a:extLst>
                    <a:ext uri="{9D8B030D-6E8A-4147-A177-3AD203B41FA5}">
                      <a16:colId xmlns:a16="http://schemas.microsoft.com/office/drawing/2014/main" val="911819960"/>
                    </a:ext>
                  </a:extLst>
                </a:gridCol>
                <a:gridCol w="689913">
                  <a:extLst>
                    <a:ext uri="{9D8B030D-6E8A-4147-A177-3AD203B41FA5}">
                      <a16:colId xmlns:a16="http://schemas.microsoft.com/office/drawing/2014/main" val="1371010647"/>
                    </a:ext>
                  </a:extLst>
                </a:gridCol>
                <a:gridCol w="689913">
                  <a:extLst>
                    <a:ext uri="{9D8B030D-6E8A-4147-A177-3AD203B41FA5}">
                      <a16:colId xmlns:a16="http://schemas.microsoft.com/office/drawing/2014/main" val="285062370"/>
                    </a:ext>
                  </a:extLst>
                </a:gridCol>
              </a:tblGrid>
              <a:tr h="449396">
                <a:tc gridSpan="5">
                  <a:txBody>
                    <a:bodyPr/>
                    <a:lstStyle/>
                    <a:p>
                      <a:pPr marL="0" marR="0" algn="ctr">
                        <a:spcBef>
                          <a:spcPts val="0"/>
                        </a:spcBef>
                        <a:spcAft>
                          <a:spcPts val="0"/>
                        </a:spcAft>
                      </a:pPr>
                      <a:r>
                        <a:rPr lang="en-US" sz="1000" b="1">
                          <a:effectLst/>
                          <a:latin typeface="Arial" panose="020B0604020202020204" pitchFamily="34" charset="0"/>
                        </a:rPr>
                        <a:t>Service Department Sales And Gross  (Labor Only)          </a:t>
                      </a:r>
                      <a:endParaRPr lang="en-US" sz="1100">
                        <a:effectLst/>
                        <a:latin typeface="Calibri" panose="020F0502020204030204" pitchFamily="34" charset="0"/>
                      </a:endParaRPr>
                    </a:p>
                  </a:txBody>
                  <a:tcPr marL="68580" marR="6858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lnL>
                      <a:noFill/>
                    </a:lnL>
                  </a:tcPr>
                </a:tc>
                <a:extLst>
                  <a:ext uri="{0D108BD9-81ED-4DB2-BD59-A6C34878D82A}">
                    <a16:rowId xmlns:a16="http://schemas.microsoft.com/office/drawing/2014/main" val="3137159537"/>
                  </a:ext>
                </a:extLst>
              </a:tr>
              <a:tr h="337047">
                <a:tc>
                  <a:txBody>
                    <a:bodyPr/>
                    <a:lstStyle/>
                    <a:p>
                      <a:endParaRPr lang="en-US">
                        <a:effectLst/>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n-US">
                        <a:effectLst/>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n-US">
                        <a:effectLst/>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n-US" dirty="0">
                        <a:effectLst/>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n-US">
                        <a:effectLst/>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endParaRPr lang="en-US">
                        <a:effectLst/>
                      </a:endParaRPr>
                    </a:p>
                  </a:txBody>
                  <a:tcPr marL="68580" marR="68580" marT="0" marB="0" anchor="b">
                    <a:lnL>
                      <a:noFill/>
                    </a:lnL>
                    <a:lnR>
                      <a:noFill/>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7606462"/>
                  </a:ext>
                </a:extLst>
              </a:tr>
              <a:tr h="561746">
                <a:tc>
                  <a:txBody>
                    <a:bodyPr/>
                    <a:lstStyle/>
                    <a:p>
                      <a:pPr marL="0" marR="0">
                        <a:spcBef>
                          <a:spcPts val="0"/>
                        </a:spcBef>
                        <a:spcAft>
                          <a:spcPts val="0"/>
                        </a:spcAft>
                      </a:pPr>
                      <a:r>
                        <a:rPr lang="en-US" sz="1000" dirty="0">
                          <a:solidFill>
                            <a:srgbClr val="000000"/>
                          </a:solidFill>
                          <a:effectLst/>
                          <a:latin typeface="Arial" panose="020B0604020202020204" pitchFamily="34" charset="0"/>
                        </a:rPr>
                        <a:t> </a:t>
                      </a:r>
                      <a:endParaRPr lang="en-US" sz="1100" dirty="0">
                        <a:effectLst/>
                        <a:latin typeface="Calibri" panose="020F050202020403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marL="0" marR="0" algn="ctr">
                        <a:spcBef>
                          <a:spcPts val="0"/>
                        </a:spcBef>
                        <a:spcAft>
                          <a:spcPts val="0"/>
                        </a:spcAft>
                      </a:pPr>
                      <a:r>
                        <a:rPr lang="en-US" sz="1000">
                          <a:solidFill>
                            <a:srgbClr val="FFFFFF"/>
                          </a:solidFill>
                          <a:effectLst/>
                          <a:latin typeface="Arial" panose="020B0604020202020204" pitchFamily="34" charset="0"/>
                        </a:rPr>
                        <a:t>Category</a:t>
                      </a:r>
                      <a:endParaRPr lang="en-US" sz="1100">
                        <a:effectLst/>
                        <a:latin typeface="Calibri" panose="020F050202020403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6092"/>
                    </a:solidFill>
                  </a:tcPr>
                </a:tc>
                <a:tc>
                  <a:txBody>
                    <a:bodyPr/>
                    <a:lstStyle/>
                    <a:p>
                      <a:pPr marL="0" marR="0" algn="ctr">
                        <a:spcBef>
                          <a:spcPts val="0"/>
                        </a:spcBef>
                        <a:spcAft>
                          <a:spcPts val="0"/>
                        </a:spcAft>
                      </a:pPr>
                      <a:r>
                        <a:rPr lang="en-US" sz="1000">
                          <a:solidFill>
                            <a:srgbClr val="FFFFFF"/>
                          </a:solidFill>
                          <a:effectLst/>
                          <a:latin typeface="Arial" panose="020B0604020202020204" pitchFamily="34" charset="0"/>
                        </a:rPr>
                        <a:t>Sales</a:t>
                      </a:r>
                      <a:endParaRPr lang="en-US" sz="1100">
                        <a:effectLst/>
                        <a:latin typeface="Calibri" panose="020F050202020403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6092"/>
                    </a:solidFill>
                  </a:tcPr>
                </a:tc>
                <a:tc>
                  <a:txBody>
                    <a:bodyPr/>
                    <a:lstStyle/>
                    <a:p>
                      <a:pPr marL="0" marR="0" algn="ctr">
                        <a:spcBef>
                          <a:spcPts val="0"/>
                        </a:spcBef>
                        <a:spcAft>
                          <a:spcPts val="0"/>
                        </a:spcAft>
                      </a:pPr>
                      <a:r>
                        <a:rPr lang="en-US" sz="1000" dirty="0">
                          <a:solidFill>
                            <a:srgbClr val="FFFFFF"/>
                          </a:solidFill>
                          <a:effectLst/>
                          <a:latin typeface="Arial" panose="020B0604020202020204" pitchFamily="34" charset="0"/>
                        </a:rPr>
                        <a:t>Gross</a:t>
                      </a:r>
                      <a:endParaRPr lang="en-US" sz="1100" dirty="0">
                        <a:effectLst/>
                        <a:latin typeface="Calibri" panose="020F050202020403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6092"/>
                    </a:solidFill>
                  </a:tcPr>
                </a:tc>
                <a:tc>
                  <a:txBody>
                    <a:bodyPr/>
                    <a:lstStyle/>
                    <a:p>
                      <a:pPr marL="0" marR="0" algn="ctr">
                        <a:spcBef>
                          <a:spcPts val="0"/>
                        </a:spcBef>
                        <a:spcAft>
                          <a:spcPts val="0"/>
                        </a:spcAft>
                      </a:pPr>
                      <a:r>
                        <a:rPr lang="en-US" sz="1000">
                          <a:solidFill>
                            <a:srgbClr val="FFFFFF"/>
                          </a:solidFill>
                          <a:effectLst/>
                          <a:latin typeface="Arial" panose="020B0604020202020204" pitchFamily="34" charset="0"/>
                        </a:rPr>
                        <a:t>Gross as % of Sales</a:t>
                      </a:r>
                      <a:endParaRPr lang="en-US" sz="1100">
                        <a:effectLst/>
                        <a:latin typeface="Calibri" panose="020F050202020403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6092"/>
                    </a:solidFill>
                  </a:tcPr>
                </a:tc>
                <a:tc>
                  <a:txBody>
                    <a:bodyPr/>
                    <a:lstStyle/>
                    <a:p>
                      <a:pPr marL="0" marR="0" algn="ctr">
                        <a:spcBef>
                          <a:spcPts val="0"/>
                        </a:spcBef>
                        <a:spcAft>
                          <a:spcPts val="0"/>
                        </a:spcAft>
                      </a:pPr>
                      <a:r>
                        <a:rPr lang="en-US" sz="800">
                          <a:solidFill>
                            <a:srgbClr val="FFFFFF"/>
                          </a:solidFill>
                          <a:effectLst/>
                          <a:latin typeface="Arial" panose="020B0604020202020204" pitchFamily="34" charset="0"/>
                        </a:rPr>
                        <a:t>%Sales Contribution</a:t>
                      </a:r>
                      <a:endParaRPr lang="en-US" sz="1100">
                        <a:effectLst/>
                        <a:latin typeface="Calibri" panose="020F0502020204030204" pitchFamily="34"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528286814"/>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Customer Pay</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61,235</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          42,096</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68.74%</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45.85%</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52978557"/>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Customer </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0.00%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85081737"/>
                  </a:ext>
                </a:extLst>
              </a:tr>
              <a:tr h="187249">
                <a:tc>
                  <a:txBody>
                    <a:bodyPr/>
                    <a:lstStyle/>
                    <a:p>
                      <a:pPr marL="0" marR="0">
                        <a:spcBef>
                          <a:spcPts val="0"/>
                        </a:spcBef>
                        <a:spcAft>
                          <a:spcPts val="0"/>
                        </a:spcAft>
                      </a:pPr>
                      <a:r>
                        <a:rPr lang="en-US" sz="1000" dirty="0">
                          <a:solidFill>
                            <a:srgbClr val="000000"/>
                          </a:solidFill>
                          <a:effectLst/>
                          <a:latin typeface="Arial" panose="020B0604020202020204" pitchFamily="34" charset="0"/>
                        </a:rPr>
                        <a:t> </a:t>
                      </a:r>
                      <a:endParaRPr lang="en-US" sz="1100" dirty="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Customer Other</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0.00%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153757461"/>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Warranty</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11,953</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            9,114</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76.25%</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8.95%</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41193850"/>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Warranty Other</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0.00%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77232658"/>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Internal</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51,338</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          28,707</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55.92%</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38.44%</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38065335"/>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NVI / Road Ready/ PDI</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9,018</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rPr>
                        <a:t> $            7,620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84.50%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6.75%</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85356506"/>
                  </a:ext>
                </a:extLst>
              </a:tr>
              <a:tr h="187249">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a:noFill/>
                    </a:lnL>
                    <a:lnR>
                      <a:noFill/>
                    </a:lnR>
                    <a:lnT>
                      <a:noFill/>
                    </a:lnT>
                    <a:lnB>
                      <a:noFill/>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Adj. Cost Of Labor</a:t>
                      </a:r>
                      <a:endParaRPr lang="en-US" sz="110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solidFill>
                            <a:srgbClr val="000000"/>
                          </a:solidFill>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6092"/>
                    </a:solidFill>
                  </a:tcPr>
                </a:tc>
                <a:tc>
                  <a:txBody>
                    <a:bodyPr/>
                    <a:lstStyle/>
                    <a:p>
                      <a:pPr marL="0" marR="0">
                        <a:spcBef>
                          <a:spcPts val="0"/>
                        </a:spcBef>
                        <a:spcAft>
                          <a:spcPts val="0"/>
                        </a:spcAft>
                      </a:pPr>
                      <a:r>
                        <a:rPr lang="en-US" sz="1000">
                          <a:effectLst/>
                          <a:latin typeface="Arial" panose="020B0604020202020204" pitchFamily="34" charset="0"/>
                        </a:rPr>
                        <a:t>  </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0.00%</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81558515"/>
                  </a:ext>
                </a:extLst>
              </a:tr>
              <a:tr h="187249">
                <a:tc>
                  <a:txBody>
                    <a:bodyPr/>
                    <a:lstStyle/>
                    <a:p>
                      <a:pPr marL="0" marR="0">
                        <a:spcBef>
                          <a:spcPts val="0"/>
                        </a:spcBef>
                        <a:spcAft>
                          <a:spcPts val="0"/>
                        </a:spcAft>
                      </a:pPr>
                      <a:r>
                        <a:rPr lang="en-US" sz="1000" dirty="0">
                          <a:solidFill>
                            <a:srgbClr val="000000"/>
                          </a:solidFill>
                          <a:effectLst/>
                          <a:latin typeface="Arial" panose="020B0604020202020204" pitchFamily="34" charset="0"/>
                        </a:rPr>
                        <a:t> </a:t>
                      </a:r>
                      <a:endParaRPr lang="en-US" sz="1100" dirty="0">
                        <a:effectLst/>
                        <a:latin typeface="Calibri" panose="020F0502020204030204" pitchFamily="34"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marL="0" marR="0" algn="r">
                        <a:spcBef>
                          <a:spcPts val="0"/>
                        </a:spcBef>
                        <a:spcAft>
                          <a:spcPts val="0"/>
                        </a:spcAft>
                      </a:pPr>
                      <a:r>
                        <a:rPr lang="en-US" sz="1000" b="1" dirty="0">
                          <a:effectLst/>
                          <a:latin typeface="Arial" panose="020B0604020202020204" pitchFamily="34" charset="0"/>
                        </a:rPr>
                        <a:t>Total</a:t>
                      </a:r>
                      <a:endParaRPr lang="en-US" sz="1100" dirty="0">
                        <a:effectLst/>
                        <a:latin typeface="Calibri" panose="020F0502020204030204" pitchFamily="34" charset="0"/>
                      </a:endParaRPr>
                    </a:p>
                  </a:txBody>
                  <a:tcPr marL="68580" marR="68580" marT="0" marB="0" anchor="b">
                    <a:lnL>
                      <a:noFill/>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rPr>
                        <a:t>$            133,544</a:t>
                      </a:r>
                      <a:endParaRPr lang="en-US" sz="1100" dirty="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rPr>
                        <a:t> $          87,537</a:t>
                      </a:r>
                      <a:endParaRPr lang="en-US" sz="1100" dirty="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a:solidFill>
                            <a:srgbClr val="000000"/>
                          </a:solidFill>
                          <a:effectLst/>
                          <a:latin typeface="Arial" panose="020B0604020202020204" pitchFamily="34" charset="0"/>
                        </a:rPr>
                        <a:t>65.55%</a:t>
                      </a:r>
                      <a:endParaRPr lang="en-US" sz="110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r">
                        <a:spcBef>
                          <a:spcPts val="0"/>
                        </a:spcBef>
                        <a:spcAft>
                          <a:spcPts val="0"/>
                        </a:spcAft>
                      </a:pPr>
                      <a:r>
                        <a:rPr lang="en-US" sz="1000" dirty="0">
                          <a:solidFill>
                            <a:srgbClr val="000000"/>
                          </a:solidFill>
                          <a:effectLst/>
                          <a:latin typeface="Arial" panose="020B0604020202020204" pitchFamily="34" charset="0"/>
                        </a:rPr>
                        <a:t>100.00%</a:t>
                      </a:r>
                      <a:endParaRPr lang="en-US" sz="1100" dirty="0">
                        <a:effectLst/>
                        <a:latin typeface="Calibri" panose="020F0502020204030204" pitchFamily="34" charset="0"/>
                      </a:endParaRPr>
                    </a:p>
                  </a:txBody>
                  <a:tcPr marL="68580" marR="68580" marT="0" marB="0" anchor="b">
                    <a:lnL w="28575" cap="flat" cmpd="dbl"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39931448"/>
                  </a:ext>
                </a:extLst>
              </a:tr>
            </a:tbl>
          </a:graphicData>
        </a:graphic>
      </p:graphicFrame>
      <p:sp>
        <p:nvSpPr>
          <p:cNvPr id="5" name="Rectangle 1">
            <a:extLst>
              <a:ext uri="{FF2B5EF4-FFF2-40B4-BE49-F238E27FC236}">
                <a16:creationId xmlns:a16="http://schemas.microsoft.com/office/drawing/2014/main" id="{01136248-4EC1-4FCD-57E7-3851173B765B}"/>
              </a:ext>
            </a:extLst>
          </p:cNvPr>
          <p:cNvSpPr>
            <a:spLocks noChangeArrowheads="1"/>
          </p:cNvSpPr>
          <p:nvPr/>
        </p:nvSpPr>
        <p:spPr bwMode="auto">
          <a:xfrm>
            <a:off x="11787963" y="2758545"/>
            <a:ext cx="2499536" cy="569387"/>
          </a:xfrm>
          <a:prstGeom prst="rect">
            <a:avLst/>
          </a:prstGeom>
          <a:solidFill>
            <a:srgbClr val="FAFA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424242"/>
                </a:solidFill>
                <a:effectLst/>
                <a:latin typeface="Calibri" panose="020F0502020204030204" pitchFamily="34" charset="0"/>
                <a:cs typeface="Calibri" panose="020F0502020204030204" pitchFamily="34" charset="0"/>
              </a:rPr>
              <a:t> </a:t>
            </a:r>
            <a:endParaRPr kumimoji="0" lang="en-US" altLang="en-US" sz="1000" b="0" i="0" u="none" strike="noStrike" cap="none" normalizeH="0" baseline="0">
              <a:ln>
                <a:noFill/>
              </a:ln>
              <a:solidFill>
                <a:srgbClr val="424242"/>
              </a:solidFill>
              <a:effectLst/>
              <a:latin typeface="Segoe UI" panose="020B0502040204020203" pitchFamily="34" charset="0"/>
              <a:cs typeface="Segoe UI" panose="020B0502040204020203"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800" b="0" i="0" u="none" strike="noStrike" cap="none" normalizeH="0" baseline="0">
                <a:ln>
                  <a:noFill/>
                </a:ln>
                <a:solidFill>
                  <a:schemeClr val="tx1"/>
                </a:solidFill>
                <a:effectLst/>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1" name="Content Placeholder 9">
            <a:extLst>
              <a:ext uri="{FF2B5EF4-FFF2-40B4-BE49-F238E27FC236}">
                <a16:creationId xmlns:a16="http://schemas.microsoft.com/office/drawing/2014/main" id="{969AE021-6C6F-1D5F-F0D0-23949B83F4D4}"/>
              </a:ext>
            </a:extLst>
          </p:cNvPr>
          <p:cNvPicPr>
            <a:picLocks noGrp="1" noChangeAspect="1"/>
          </p:cNvPicPr>
          <p:nvPr>
            <p:ph sz="quarter" idx="4"/>
          </p:nvPr>
        </p:nvPicPr>
        <p:blipFill>
          <a:blip r:embed="rId2"/>
          <a:stretch>
            <a:fillRect/>
          </a:stretch>
        </p:blipFill>
        <p:spPr>
          <a:xfrm flipV="1">
            <a:off x="5087938" y="1861523"/>
            <a:ext cx="99164" cy="45719"/>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700" b="1" i="0" u="none" strike="noStrike" baseline="0" dirty="0">
                <a:solidFill>
                  <a:srgbClr val="221E1F"/>
                </a:solidFill>
                <a:latin typeface="Calibri" panose="020F0502020204030204" pitchFamily="34" charset="0"/>
              </a:rPr>
              <a:t>Current practices </a:t>
            </a:r>
            <a:r>
              <a:rPr lang="en-US" sz="1700" b="0" i="0" u="none" strike="noStrike" baseline="0" dirty="0">
                <a:solidFill>
                  <a:srgbClr val="221E1F"/>
                </a:solidFill>
                <a:latin typeface="Calibri" panose="020F0502020204030204" pitchFamily="34" charset="0"/>
              </a:rPr>
              <a:t>-  We have a service manager and assistant service manager which is a lot of expense for a small service department. Clearly our expenses are too high for the low department gross (it was </a:t>
            </a:r>
            <a:r>
              <a:rPr lang="en-US" sz="1700" b="0" i="0" u="none" strike="noStrike" baseline="0">
                <a:solidFill>
                  <a:srgbClr val="221E1F"/>
                </a:solidFill>
                <a:latin typeface="Calibri" panose="020F0502020204030204" pitchFamily="34" charset="0"/>
              </a:rPr>
              <a:t>a 5- </a:t>
            </a:r>
            <a:r>
              <a:rPr lang="en-US" sz="1700" b="0" i="0" u="none" strike="noStrike" baseline="0" dirty="0">
                <a:solidFill>
                  <a:srgbClr val="221E1F"/>
                </a:solidFill>
                <a:latin typeface="Calibri" panose="020F0502020204030204" pitchFamily="34" charset="0"/>
              </a:rPr>
              <a:t>week payroll).</a:t>
            </a:r>
          </a:p>
          <a:p>
            <a:r>
              <a:rPr lang="en-US" sz="1700" b="1" i="0" u="none" strike="noStrike" baseline="0" dirty="0">
                <a:solidFill>
                  <a:srgbClr val="221E1F"/>
                </a:solidFill>
                <a:latin typeface="Calibri" panose="020F0502020204030204" pitchFamily="34" charset="0"/>
              </a:rPr>
              <a:t>Goals for improvement </a:t>
            </a:r>
            <a:r>
              <a:rPr lang="en-US" sz="1700" b="0" i="0" u="none" strike="noStrike" baseline="0" dirty="0">
                <a:solidFill>
                  <a:srgbClr val="221E1F"/>
                </a:solidFill>
                <a:latin typeface="Calibri" panose="020F0502020204030204" pitchFamily="34" charset="0"/>
              </a:rPr>
              <a:t>– We are taking over the building next door for a used car facility.  We plan to expand our service department to justify the expense of 2 managers.  Our fixed expense is low but we always evaluate ways to decrease any fixed expense.</a:t>
            </a:r>
          </a:p>
          <a:p>
            <a:r>
              <a:rPr lang="en-US" sz="1700" b="1" i="0" u="none" strike="noStrike" baseline="0" dirty="0">
                <a:solidFill>
                  <a:srgbClr val="221E1F"/>
                </a:solidFill>
                <a:latin typeface="Calibri" panose="020F0502020204030204" pitchFamily="34" charset="0"/>
              </a:rPr>
              <a:t>Plans to achieve your goals </a:t>
            </a:r>
            <a:r>
              <a:rPr lang="en-US" sz="1700" b="0" i="0" u="none" strike="noStrike" baseline="0" dirty="0">
                <a:solidFill>
                  <a:srgbClr val="221E1F"/>
                </a:solidFill>
                <a:latin typeface="Calibri" panose="020F0502020204030204" pitchFamily="34" charset="0"/>
              </a:rPr>
              <a:t>– Our sublessee leaves January 2025 so we are trying to reach full capacity at our existing service department.  We have idle lifts and we are currently trying to recruit a technician who used to work for us.</a:t>
            </a:r>
          </a:p>
          <a:p>
            <a:r>
              <a:rPr lang="en-US" sz="1700" b="1" i="0" u="none" strike="noStrike" baseline="0" dirty="0">
                <a:solidFill>
                  <a:srgbClr val="221E1F"/>
                </a:solidFill>
                <a:latin typeface="Calibri" panose="020F0502020204030204" pitchFamily="34" charset="0"/>
              </a:rPr>
              <a:t>Plans to evaluate your changes</a:t>
            </a:r>
            <a:r>
              <a:rPr lang="en-US" sz="1700" b="0" i="0" u="none" strike="noStrike" baseline="0" dirty="0">
                <a:solidFill>
                  <a:srgbClr val="221E1F"/>
                </a:solidFill>
                <a:latin typeface="Calibri" panose="020F0502020204030204" pitchFamily="34" charset="0"/>
              </a:rPr>
              <a:t>:  We will run these expense reports at least monthly to be sure our expenses are as lean as possible.</a:t>
            </a:r>
          </a:p>
          <a:p>
            <a:endParaRPr lang="en-US" dirty="0"/>
          </a:p>
        </p:txBody>
      </p:sp>
      <p:pic>
        <p:nvPicPr>
          <p:cNvPr id="6" name="Content Placeholder 5">
            <a:extLst>
              <a:ext uri="{FF2B5EF4-FFF2-40B4-BE49-F238E27FC236}">
                <a16:creationId xmlns:a16="http://schemas.microsoft.com/office/drawing/2014/main" id="{095DFC7C-FAEA-63C1-9FCD-C798ABD38023}"/>
              </a:ext>
            </a:extLst>
          </p:cNvPr>
          <p:cNvPicPr>
            <a:picLocks noGrp="1" noChangeAspect="1"/>
          </p:cNvPicPr>
          <p:nvPr>
            <p:ph sz="half" idx="2"/>
          </p:nvPr>
        </p:nvPicPr>
        <p:blipFill>
          <a:blip r:embed="rId2"/>
          <a:stretch>
            <a:fillRect/>
          </a:stretch>
        </p:blipFill>
        <p:spPr>
          <a:xfrm flipV="1">
            <a:off x="5089525" y="2387178"/>
            <a:ext cx="4184650" cy="1880443"/>
          </a:xfrm>
        </p:spPr>
      </p:pic>
      <p:pic>
        <p:nvPicPr>
          <p:cNvPr id="8" name="Picture 7">
            <a:extLst>
              <a:ext uri="{FF2B5EF4-FFF2-40B4-BE49-F238E27FC236}">
                <a16:creationId xmlns:a16="http://schemas.microsoft.com/office/drawing/2014/main" id="{232C4153-DEE9-CB35-9080-EDB56E8118A7}"/>
              </a:ext>
            </a:extLst>
          </p:cNvPr>
          <p:cNvPicPr>
            <a:picLocks noChangeAspect="1"/>
          </p:cNvPicPr>
          <p:nvPr/>
        </p:nvPicPr>
        <p:blipFill>
          <a:blip r:embed="rId2"/>
          <a:stretch>
            <a:fillRect/>
          </a:stretch>
        </p:blipFill>
        <p:spPr>
          <a:xfrm>
            <a:off x="5089351" y="2414587"/>
            <a:ext cx="4184650" cy="1880443"/>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000" b="0" i="0" u="none" strike="noStrike" baseline="0" dirty="0">
              <a:solidFill>
                <a:srgbClr val="000000"/>
              </a:solidFill>
              <a:latin typeface="Calibri" panose="020F0502020204030204" pitchFamily="34" charset="0"/>
            </a:endParaRPr>
          </a:p>
          <a:p>
            <a:r>
              <a:rPr lang="en-US" sz="1000" b="0" i="0" u="none" strike="noStrike" baseline="0" dirty="0">
                <a:solidFill>
                  <a:srgbClr val="221E1F"/>
                </a:solidFill>
                <a:latin typeface="Calibri" panose="020F0502020204030204" pitchFamily="34" charset="0"/>
              </a:rPr>
              <a:t>Current practices: We have low technician proficiency, and we lose a lot of hours where we could be generating profit.  We could also increase our customer pay and warranty work.</a:t>
            </a:r>
          </a:p>
          <a:p>
            <a:r>
              <a:rPr lang="en-US" sz="1000" b="0" i="0" u="none" strike="noStrike" baseline="0" dirty="0">
                <a:solidFill>
                  <a:srgbClr val="221E1F"/>
                </a:solidFill>
                <a:latin typeface="Calibri" panose="020F0502020204030204" pitchFamily="34" charset="0"/>
              </a:rPr>
              <a:t>Goals for improvement: The goal is to increase everyone’s proficiency to 85% within the next 3 months.  We also plan to hire 1-2 more technicians.</a:t>
            </a:r>
          </a:p>
          <a:p>
            <a:r>
              <a:rPr lang="en-US" sz="1000" b="0" i="0" u="none" strike="noStrike" baseline="0" dirty="0">
                <a:solidFill>
                  <a:srgbClr val="221E1F"/>
                </a:solidFill>
                <a:latin typeface="Calibri" panose="020F0502020204030204" pitchFamily="34" charset="0"/>
              </a:rPr>
              <a:t>Plans to achieve your goals: The executive manager has been going out to service 4 times per week to go over proficiency score with each technician.  She also posts it in parts, service and the body shop.  We also are encouraging parts dept. to deliver parts to technicians so they can assist increasing the proficiency of techs.</a:t>
            </a:r>
          </a:p>
          <a:p>
            <a:r>
              <a:rPr lang="en-US" sz="1000" b="0" i="0" u="none" strike="noStrike" baseline="0" dirty="0">
                <a:solidFill>
                  <a:srgbClr val="221E1F"/>
                </a:solidFill>
                <a:latin typeface="Calibri" panose="020F0502020204030204" pitchFamily="34" charset="0"/>
              </a:rPr>
              <a:t>Plans to evaluate your changes: We will have weekly meetings to evaluate how we are improving, which technicians still require improvement, and how we can assist them to be more proficient.</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9" name="Picture 8">
            <a:extLst>
              <a:ext uri="{FF2B5EF4-FFF2-40B4-BE49-F238E27FC236}">
                <a16:creationId xmlns:a16="http://schemas.microsoft.com/office/drawing/2014/main" id="{2864CD72-D188-06C0-76A9-F45BA7D69B45}"/>
              </a:ext>
            </a:extLst>
          </p:cNvPr>
          <p:cNvPicPr>
            <a:picLocks noChangeAspect="1"/>
          </p:cNvPicPr>
          <p:nvPr/>
        </p:nvPicPr>
        <p:blipFill>
          <a:blip r:embed="rId3"/>
          <a:stretch>
            <a:fillRect/>
          </a:stretch>
        </p:blipFill>
        <p:spPr>
          <a:xfrm>
            <a:off x="4975053" y="1930400"/>
            <a:ext cx="4184035" cy="340343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This shows that we are </a:t>
            </a:r>
            <a:r>
              <a:rPr lang="en-US" dirty="0">
                <a:solidFill>
                  <a:srgbClr val="221E1F"/>
                </a:solidFill>
                <a:latin typeface="Calibri" panose="020F0502020204030204" pitchFamily="34" charset="0"/>
              </a:rPr>
              <a:t>utilizing only 57% of our facility which is low.</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 We plan to increase our facility utilization to 75% within 3 months.</a:t>
            </a:r>
          </a:p>
          <a:p>
            <a:r>
              <a:rPr lang="en-US" sz="1800" b="0" i="0" u="none" strike="noStrike" baseline="0" dirty="0">
                <a:solidFill>
                  <a:srgbClr val="221E1F"/>
                </a:solidFill>
                <a:latin typeface="Calibri" panose="020F0502020204030204" pitchFamily="34" charset="0"/>
              </a:rPr>
              <a:t>Plans to achieve your goals - We plan to hire 2 more technicians.  We plan to hire another parts person so parts can be delivered to the technicians at their bays.</a:t>
            </a:r>
          </a:p>
          <a:p>
            <a:r>
              <a:rPr lang="en-US" sz="1800" b="0" i="0" u="none" strike="noStrike" baseline="0" dirty="0">
                <a:solidFill>
                  <a:srgbClr val="221E1F"/>
                </a:solidFill>
                <a:latin typeface="Calibri" panose="020F0502020204030204" pitchFamily="34" charset="0"/>
              </a:rPr>
              <a:t>Plans to evaluate your changes – we will have weekly meetings to review our facility utilization percentage.</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9C9645FC-E0C4-EB0E-AC67-B7BF2F9BE042}"/>
              </a:ext>
            </a:extLst>
          </p:cNvPr>
          <p:cNvPicPr>
            <a:picLocks noChangeAspect="1"/>
          </p:cNvPicPr>
          <p:nvPr/>
        </p:nvPicPr>
        <p:blipFill>
          <a:blip r:embed="rId3"/>
          <a:stretch>
            <a:fillRect/>
          </a:stretch>
        </p:blipFill>
        <p:spPr>
          <a:xfrm>
            <a:off x="5614987" y="2196306"/>
            <a:ext cx="3133725" cy="395769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Discussion with Our Service Manager</a:t>
            </a:r>
          </a:p>
          <a:p>
            <a:pPr>
              <a:buFont typeface="Wingdings" panose="05000000000000000000" pitchFamily="2" charset="2"/>
              <a:buChar char="§"/>
            </a:pPr>
            <a:r>
              <a:rPr lang="en-US" sz="1400" dirty="0"/>
              <a:t>61% of 100 ROs were 2018 and older vehicles.</a:t>
            </a:r>
          </a:p>
          <a:p>
            <a:pPr>
              <a:buFont typeface="Wingdings" panose="05000000000000000000" pitchFamily="2" charset="2"/>
              <a:buChar char="§"/>
            </a:pPr>
            <a:r>
              <a:rPr lang="en-US" sz="1400" dirty="0"/>
              <a:t>We should be upselling more service work because the vehicles are older. Vehicles come in for a certain customer complaint, and we notice that we are not trying to sell other repair work.</a:t>
            </a:r>
          </a:p>
          <a:p>
            <a:pPr>
              <a:buFont typeface="Wingdings" panose="05000000000000000000" pitchFamily="2" charset="2"/>
              <a:buChar char="§"/>
            </a:pPr>
            <a:r>
              <a:rPr lang="en-US" sz="1400" dirty="0"/>
              <a:t>We need to look into why our percentage of servicing new vehicles is low – are we losing customers after the sale of the vehicle?</a:t>
            </a:r>
          </a:p>
          <a:p>
            <a:pPr>
              <a:buFont typeface="Wingdings" panose="05000000000000000000" pitchFamily="2" charset="2"/>
              <a:buChar char="§"/>
            </a:pPr>
            <a:r>
              <a:rPr lang="en-US" sz="1400" dirty="0"/>
              <a:t>Our target labor rate should be $2 over warranty rate.</a:t>
            </a:r>
          </a:p>
          <a:p>
            <a:pPr>
              <a:buFont typeface="Wingdings" panose="05000000000000000000" pitchFamily="2" charset="2"/>
              <a:buChar char="§"/>
            </a:pPr>
            <a:r>
              <a:rPr lang="en-US" sz="1400" dirty="0"/>
              <a:t>Need to increase our one line Ros from 28% to 40% within the next 3 months.</a:t>
            </a:r>
          </a:p>
          <a:p>
            <a:pPr>
              <a:buFont typeface="Wingdings" panose="05000000000000000000" pitchFamily="2" charset="2"/>
              <a:buChar char="§"/>
            </a:pPr>
            <a:endParaRPr lang="en-US" sz="1400" dirty="0"/>
          </a:p>
          <a:p>
            <a:pPr>
              <a:buFont typeface="Wingdings" panose="05000000000000000000" pitchFamily="2" charset="2"/>
              <a:buChar char="§"/>
            </a:pPr>
            <a:endParaRPr lang="en-US" dirty="0"/>
          </a:p>
        </p:txBody>
      </p:sp>
      <p:pic>
        <p:nvPicPr>
          <p:cNvPr id="8" name="Content Placeholder 7" descr="A screenshot of a report&#10;&#10;Description automatically generated">
            <a:extLst>
              <a:ext uri="{FF2B5EF4-FFF2-40B4-BE49-F238E27FC236}">
                <a16:creationId xmlns:a16="http://schemas.microsoft.com/office/drawing/2014/main" id="{DA796419-4E2D-4AD3-746A-1E223E84585D}"/>
              </a:ext>
            </a:extLst>
          </p:cNvPr>
          <p:cNvPicPr>
            <a:picLocks noGrp="1" noChangeAspect="1"/>
          </p:cNvPicPr>
          <p:nvPr>
            <p:ph sz="half" idx="2"/>
          </p:nvPr>
        </p:nvPicPr>
        <p:blipFill>
          <a:blip r:embed="rId2"/>
          <a:stretch>
            <a:fillRect/>
          </a:stretch>
        </p:blipFill>
        <p:spPr>
          <a:xfrm>
            <a:off x="5607520" y="1273469"/>
            <a:ext cx="5183636" cy="4398523"/>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03201"/>
            <a:ext cx="8596668" cy="4738162"/>
          </a:xfrm>
        </p:spPr>
        <p:txBody>
          <a:bodyPr>
            <a:normAutofit fontScale="92500" lnSpcReduction="10000"/>
          </a:bodyPr>
          <a:lstStyle/>
          <a:p>
            <a:r>
              <a:rPr lang="en-US" dirty="0"/>
              <a:t>Strengths</a:t>
            </a:r>
          </a:p>
          <a:p>
            <a:pPr>
              <a:buFont typeface="Wingdings" panose="05000000000000000000" pitchFamily="2" charset="2"/>
              <a:buChar char="§"/>
            </a:pPr>
            <a:r>
              <a:rPr lang="en-US" sz="1400" dirty="0"/>
              <a:t>We are a family – owned dealership.  We have a very low staff turnover which has led to long-time loyal customers.  </a:t>
            </a:r>
          </a:p>
          <a:p>
            <a:pPr>
              <a:buFont typeface="Wingdings" panose="05000000000000000000" pitchFamily="2" charset="2"/>
              <a:buChar char="§"/>
            </a:pPr>
            <a:r>
              <a:rPr lang="en-US" sz="1400" dirty="0"/>
              <a:t>The street on which we are located has new businesses – the traffic on this road has increased exponentially.  </a:t>
            </a:r>
          </a:p>
          <a:p>
            <a:pPr>
              <a:buFont typeface="Wingdings" panose="05000000000000000000" pitchFamily="2" charset="2"/>
              <a:buChar char="§"/>
            </a:pPr>
            <a:r>
              <a:rPr lang="en-US" sz="1400" dirty="0"/>
              <a:t>Our service manager is highly experienced and is able to work on cars when needed.  We have an assistant service manager as well who handles a lot of the details (e.g. warranty submissions, getting cars dolled) so the service manager can adequately manage the department.  Our appointment coordinator also does business development, helping to drive traffic to our store.</a:t>
            </a:r>
          </a:p>
          <a:p>
            <a:pPr>
              <a:buFont typeface="Wingdings" panose="05000000000000000000" pitchFamily="2" charset="2"/>
              <a:buChar char="§"/>
            </a:pPr>
            <a:r>
              <a:rPr lang="en-US" sz="1400" dirty="0"/>
              <a:t>We purchased VIN solutions about 6 months ago, and use it to send out e-mails to existing customers advertising specials.</a:t>
            </a:r>
          </a:p>
          <a:p>
            <a:pPr>
              <a:buFont typeface="Wingdings" panose="05000000000000000000" pitchFamily="2" charset="2"/>
              <a:buChar char="§"/>
            </a:pPr>
            <a:r>
              <a:rPr lang="en-US" sz="1400" dirty="0"/>
              <a:t>We have a safe and comfortable environment.</a:t>
            </a:r>
          </a:p>
          <a:p>
            <a:pPr>
              <a:buFont typeface="Wingdings" panose="05000000000000000000" pitchFamily="2" charset="2"/>
              <a:buChar char="§"/>
            </a:pPr>
            <a:r>
              <a:rPr lang="en-US" sz="1400" dirty="0"/>
              <a:t>The technicians and staff get along well with each other and the other staff.  We frequently have events (like cornhole tournaments during lunch) to increase camaraderie and morale.  We also bring around ice cream on hot days to motivate the staff.</a:t>
            </a:r>
          </a:p>
          <a:p>
            <a:pPr>
              <a:buFont typeface="Wingdings" panose="05000000000000000000" pitchFamily="2" charset="2"/>
              <a:buChar char="§"/>
            </a:pPr>
            <a:r>
              <a:rPr lang="en-US" sz="1400" dirty="0"/>
              <a:t>We have salespeople introduce customers to the service department when they purchase a vehicle</a:t>
            </a:r>
          </a:p>
          <a:p>
            <a:pPr>
              <a:buFont typeface="Wingdings" panose="05000000000000000000" pitchFamily="2" charset="2"/>
              <a:buChar char="§"/>
            </a:pPr>
            <a:r>
              <a:rPr lang="en-US" sz="1400" dirty="0"/>
              <a:t>The owner often goes and meets people sitting in the service area and asks for feedback.</a:t>
            </a:r>
          </a:p>
          <a:p>
            <a:pPr>
              <a:buFont typeface="Wingdings" panose="05000000000000000000" pitchFamily="2" charset="2"/>
              <a:buChar char="§"/>
            </a:pPr>
            <a:r>
              <a:rPr lang="en-US" sz="1400" dirty="0"/>
              <a:t>We have good training for the technicians and the service manager is excellent at making sure everyone is current.</a:t>
            </a:r>
          </a:p>
          <a:p>
            <a:pPr>
              <a:buFont typeface="Wingdings" panose="05000000000000000000" pitchFamily="2" charset="2"/>
              <a:buChar char="§"/>
            </a:pPr>
            <a:endParaRPr lang="en-US" sz="1400"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59201"/>
            <a:ext cx="8596668" cy="4882162"/>
          </a:xfrm>
        </p:spPr>
        <p:txBody>
          <a:bodyPr>
            <a:normAutofit lnSpcReduction="10000"/>
          </a:bodyPr>
          <a:lstStyle/>
          <a:p>
            <a:r>
              <a:rPr lang="en-US" dirty="0"/>
              <a:t>Weaknesses</a:t>
            </a:r>
          </a:p>
          <a:p>
            <a:pPr>
              <a:buFont typeface="Wingdings" panose="05000000000000000000" pitchFamily="2" charset="2"/>
              <a:buChar char="§"/>
            </a:pPr>
            <a:r>
              <a:rPr lang="en-US" sz="1000" dirty="0"/>
              <a:t>Need to open service for more hours.  During COVID, we shut down on Saturdays.  It will be hard to get technicians to work on Saturdays, but all competing dealers are open Saturdays for service.  We have considered doing different schedules (like 4 days on and 3 days off).</a:t>
            </a:r>
          </a:p>
          <a:p>
            <a:pPr>
              <a:buFont typeface="Wingdings" panose="05000000000000000000" pitchFamily="2" charset="2"/>
              <a:buChar char="§"/>
            </a:pPr>
            <a:r>
              <a:rPr lang="en-US" sz="1000" dirty="0"/>
              <a:t>The service manager sometimes gets too involved in repairing cars which keeps him too busy to implement new ideas.  We use NADS for warranty reimbursement, and they are inadequate and slow which makes the service manager get bogged down.</a:t>
            </a:r>
          </a:p>
          <a:p>
            <a:pPr>
              <a:buFont typeface="Wingdings" panose="05000000000000000000" pitchFamily="2" charset="2"/>
              <a:buChar char="§"/>
            </a:pPr>
            <a:r>
              <a:rPr lang="en-US" sz="1000" dirty="0"/>
              <a:t>We have idle lifts and could use 1-2 more A technicians. </a:t>
            </a:r>
          </a:p>
          <a:p>
            <a:pPr>
              <a:buFont typeface="Wingdings" panose="05000000000000000000" pitchFamily="2" charset="2"/>
              <a:buChar char="§"/>
            </a:pPr>
            <a:r>
              <a:rPr lang="en-US" sz="1000" dirty="0"/>
              <a:t>Our technicians are not currently highly proficient.  We only have about 2 technicians who are regularly proficient.  We are training some others and hope to get them to a high level of proficiency.</a:t>
            </a:r>
          </a:p>
          <a:p>
            <a:pPr>
              <a:buFont typeface="Wingdings" panose="05000000000000000000" pitchFamily="2" charset="2"/>
              <a:buChar char="§"/>
            </a:pPr>
            <a:r>
              <a:rPr lang="en-US" sz="1000" dirty="0"/>
              <a:t>We are understaffed in parts, and this has been slowing down the service work. </a:t>
            </a:r>
          </a:p>
          <a:p>
            <a:pPr>
              <a:buFont typeface="Wingdings" panose="05000000000000000000" pitchFamily="2" charset="2"/>
              <a:buChar char="§"/>
            </a:pPr>
            <a:r>
              <a:rPr lang="en-US" sz="1000" dirty="0"/>
              <a:t>Our labor rates are low and need to be increased.  We are submitting for a </a:t>
            </a:r>
            <a:r>
              <a:rPr lang="en-US" sz="1000" dirty="0" err="1"/>
              <a:t>warrantly</a:t>
            </a:r>
            <a:r>
              <a:rPr lang="en-US" sz="1000" dirty="0"/>
              <a:t> labor rate increase in the next 2 months.</a:t>
            </a:r>
          </a:p>
          <a:p>
            <a:pPr>
              <a:buFont typeface="Wingdings" panose="05000000000000000000" pitchFamily="2" charset="2"/>
              <a:buChar char="§"/>
            </a:pPr>
            <a:r>
              <a:rPr lang="en-US" sz="1000" dirty="0"/>
              <a:t>Advisors have authority to adjust prices to most competitive, but this is not very well regulated, and we are likely losing money here.</a:t>
            </a:r>
          </a:p>
          <a:p>
            <a:pPr>
              <a:buFont typeface="Wingdings" panose="05000000000000000000" pitchFamily="2" charset="2"/>
              <a:buChar char="§"/>
            </a:pPr>
            <a:r>
              <a:rPr lang="en-US" sz="1000" dirty="0"/>
              <a:t>We don’t have aggressive marketing for service – we need to do more advertising.</a:t>
            </a:r>
          </a:p>
          <a:p>
            <a:pPr>
              <a:buFont typeface="Wingdings" panose="05000000000000000000" pitchFamily="2" charset="2"/>
              <a:buChar char="§"/>
            </a:pPr>
            <a:r>
              <a:rPr lang="en-US" sz="1000" dirty="0"/>
              <a:t>We do not have a non-dealer competitive pricing board in the service waiting area.</a:t>
            </a:r>
          </a:p>
          <a:p>
            <a:pPr>
              <a:buFont typeface="Wingdings" panose="05000000000000000000" pitchFamily="2" charset="2"/>
              <a:buChar char="§"/>
            </a:pPr>
            <a:r>
              <a:rPr lang="en-US" sz="1000" dirty="0"/>
              <a:t>We schedule too many waiters.</a:t>
            </a:r>
          </a:p>
          <a:p>
            <a:pPr>
              <a:buFont typeface="Wingdings" panose="05000000000000000000" pitchFamily="2" charset="2"/>
              <a:buChar char="§"/>
            </a:pPr>
            <a:r>
              <a:rPr lang="en-US" sz="1000" dirty="0"/>
              <a:t>Poor communication between departments which slows service down.</a:t>
            </a:r>
          </a:p>
          <a:p>
            <a:pPr>
              <a:buFont typeface="Wingdings" panose="05000000000000000000" pitchFamily="2" charset="2"/>
              <a:buChar char="§"/>
            </a:pPr>
            <a:r>
              <a:rPr lang="en-US" sz="1000" dirty="0"/>
              <a:t>Processes are not always followed.</a:t>
            </a:r>
          </a:p>
          <a:p>
            <a:pPr>
              <a:buFont typeface="Wingdings" panose="05000000000000000000" pitchFamily="2" charset="2"/>
              <a:buChar char="§"/>
            </a:pPr>
            <a:r>
              <a:rPr lang="en-US" sz="1000" dirty="0"/>
              <a:t>Customer parking is an issue – and we sometimes have to park service cars in the back where cars get dirty in the mud (it cannot be paved)</a:t>
            </a:r>
          </a:p>
          <a:p>
            <a:pPr>
              <a:buFont typeface="Wingdings" panose="05000000000000000000" pitchFamily="2" charset="2"/>
              <a:buChar char="§"/>
            </a:pPr>
            <a:r>
              <a:rPr lang="en-US" sz="1000" dirty="0"/>
              <a:t>We need to improve communication with customers.  Bigger dealerships have many more tools to adequately communicate with customers that we cannot afford.</a:t>
            </a:r>
          </a:p>
          <a:p>
            <a:pPr>
              <a:buFont typeface="Wingdings" panose="05000000000000000000" pitchFamily="2" charset="2"/>
              <a:buChar char="§"/>
            </a:pPr>
            <a:r>
              <a:rPr lang="en-US" sz="1000" dirty="0"/>
              <a:t>Bigger dealerships have tools like </a:t>
            </a:r>
            <a:r>
              <a:rPr lang="en-US" sz="1000" dirty="0" err="1"/>
              <a:t>UVEye</a:t>
            </a:r>
            <a:r>
              <a:rPr lang="en-US" sz="1000" dirty="0"/>
              <a:t> which is an expensive machine to fully diagnose a car.  We cannot afford this.</a:t>
            </a:r>
          </a:p>
          <a:p>
            <a:pPr>
              <a:buFont typeface="Wingdings" panose="05000000000000000000" pitchFamily="2" charset="2"/>
              <a:buChar char="§"/>
            </a:pPr>
            <a:endParaRPr lang="en-US" sz="1400"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8FA5C8A0E1DA49841E5D0A6794B873" ma:contentTypeVersion="3" ma:contentTypeDescription="Create a new document." ma:contentTypeScope="" ma:versionID="bf27b747d141b86d739427e7a09fc7b1">
  <xsd:schema xmlns:xsd="http://www.w3.org/2001/XMLSchema" xmlns:xs="http://www.w3.org/2001/XMLSchema" xmlns:p="http://schemas.microsoft.com/office/2006/metadata/properties" xmlns:ns3="b8f8ddc3-a48f-4506-9085-ef99d4086dcb" targetNamespace="http://schemas.microsoft.com/office/2006/metadata/properties" ma:root="true" ma:fieldsID="1c2629a7b49ca2d60718ab4462ee1a57" ns3:_="">
    <xsd:import namespace="b8f8ddc3-a48f-4506-9085-ef99d4086dcb"/>
    <xsd:element name="properties">
      <xsd:complexType>
        <xsd:sequence>
          <xsd:element name="documentManagement">
            <xsd:complexType>
              <xsd:all>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8ddc3-a48f-4506-9085-ef99d4086d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BC6E65-5220-49F5-A665-A10530C8C7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8ddc3-a48f-4506-9085-ef99d4086d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992A38-99A8-4EF4-BE73-1B6412594785}">
  <ds:schemaRefs>
    <ds:schemaRef ds:uri="http://schemas.microsoft.com/office/2006/metadata/properties"/>
    <ds:schemaRef ds:uri="http://schemas.openxmlformats.org/package/2006/metadata/core-properties"/>
    <ds:schemaRef ds:uri="b8f8ddc3-a48f-4506-9085-ef99d4086dcb"/>
    <ds:schemaRef ds:uri="http://www.w3.org/XML/1998/namespace"/>
    <ds:schemaRef ds:uri="http://purl.org/dc/dcmitype/"/>
    <ds:schemaRef ds:uri="http://schemas.microsoft.com/office/2006/documentManagement/types"/>
    <ds:schemaRef ds:uri="http://schemas.microsoft.com/office/infopath/2007/PartnerControls"/>
    <ds:schemaRef ds:uri="http://purl.org/dc/terms/"/>
    <ds:schemaRef ds:uri="http://purl.org/dc/elements/1.1/"/>
  </ds:schemaRefs>
</ds:datastoreItem>
</file>

<file path=customXml/itemProps3.xml><?xml version="1.0" encoding="utf-8"?>
<ds:datastoreItem xmlns:ds="http://schemas.openxmlformats.org/officeDocument/2006/customXml" ds:itemID="{70DD917B-3437-445A-996C-1FE29247CA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TM02900688[[fn=Facet]]</Template>
  <TotalTime>288</TotalTime>
  <Words>2884</Words>
  <Application>Microsoft Office PowerPoint</Application>
  <PresentationFormat>Widescreen</PresentationFormat>
  <Paragraphs>199</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Segoe UI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Kylie Lash</cp:lastModifiedBy>
  <cp:revision>11</cp:revision>
  <dcterms:created xsi:type="dcterms:W3CDTF">2022-12-04T13:10:55Z</dcterms:created>
  <dcterms:modified xsi:type="dcterms:W3CDTF">2023-12-29T18:14:08Z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0x0101004A8FA5C8A0E1DA49841E5D0A6794B873</vt:lpwstr>
  </property>
</Properties>
</file>