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lsm" ContentType="application/vnd.ms-excel.sheet.macroEnabled.12"/>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7" autoAdjust="0"/>
    <p:restoredTop sz="94660"/>
  </p:normalViewPr>
  <p:slideViewPr>
    <p:cSldViewPr snapToGrid="0">
      <p:cViewPr varScale="1">
        <p:scale>
          <a:sx n="125" d="100"/>
          <a:sy n="125" d="100"/>
        </p:scale>
        <p:origin x="320"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1/2/24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1/2/24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1/2/24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1/2/24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1/2/24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1/2/24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package" Target="../embeddings/Microsoft_Excel_Macro-Enabled_Worksheet.xlsm"/><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Alex Cosenza</a:t>
            </a:r>
          </a:p>
          <a:p>
            <a:pPr algn="ctr"/>
            <a:r>
              <a:rPr lang="en-US" sz="3200" dirty="0"/>
              <a:t>NADA 431</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pPr lvl="1"/>
            <a:r>
              <a:rPr lang="en-US" dirty="0"/>
              <a:t>We are expanding our service department starting Jan 2024 to add an additional 32 bays to our shop</a:t>
            </a:r>
          </a:p>
          <a:p>
            <a:pPr lvl="2"/>
            <a:r>
              <a:rPr lang="en-US" dirty="0"/>
              <a:t>Getting the correct steps on running a shop that size, working on all details before opening</a:t>
            </a:r>
          </a:p>
          <a:p>
            <a:pPr lvl="1"/>
            <a:r>
              <a:rPr lang="en-US" dirty="0"/>
              <a:t>Having a better training with our BDC on setting appointments through out day and not all in morning</a:t>
            </a:r>
          </a:p>
          <a:p>
            <a:pPr lvl="1"/>
            <a:r>
              <a:rPr lang="en-US" dirty="0"/>
              <a:t>Having a better sales to service hand off. Having a set follow up process once the vehicle hits 3 months after sale date</a:t>
            </a:r>
          </a:p>
          <a:p>
            <a:pPr lvl="1"/>
            <a:r>
              <a:rPr lang="en-US" dirty="0"/>
              <a:t>Working with the BDC on scheduling better appointment windows</a:t>
            </a:r>
          </a:p>
          <a:p>
            <a:pPr lvl="1"/>
            <a:r>
              <a:rPr lang="en-US" dirty="0"/>
              <a:t>Having different options for customer waiting for their vehicles in the waiting area</a:t>
            </a:r>
          </a:p>
          <a:p>
            <a:pPr lvl="2"/>
            <a:r>
              <a:rPr lang="en-US" dirty="0"/>
              <a:t>Free service appraisals, testing driving a new vehicle, introducing them to our sales staff</a:t>
            </a:r>
          </a:p>
          <a:p>
            <a:pPr lvl="1"/>
            <a:endParaRPr lang="en-US" dirty="0"/>
          </a:p>
          <a:p>
            <a:pPr lvl="1"/>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pPr lvl="1"/>
            <a:r>
              <a:rPr lang="en-US" dirty="0"/>
              <a:t>Losing customers to competitors </a:t>
            </a:r>
          </a:p>
          <a:p>
            <a:pPr lvl="1"/>
            <a:r>
              <a:rPr lang="en-US" dirty="0"/>
              <a:t>Not achieving our company goal of the customer having a world class experience</a:t>
            </a:r>
          </a:p>
          <a:p>
            <a:pPr lvl="1"/>
            <a:r>
              <a:rPr lang="en-US" dirty="0"/>
              <a:t>Not being able to grow</a:t>
            </a:r>
          </a:p>
          <a:p>
            <a:pPr lvl="1"/>
            <a:r>
              <a:rPr lang="en-US" dirty="0"/>
              <a:t>Losing some of our great technicians and service advisors </a:t>
            </a:r>
          </a:p>
          <a:p>
            <a:pPr lvl="1"/>
            <a:r>
              <a:rPr lang="en-US" dirty="0"/>
              <a:t>Not keeping our rank in the country in our service department</a:t>
            </a:r>
          </a:p>
          <a:p>
            <a:pPr marL="457200" lvl="1" indent="0">
              <a:buNone/>
            </a:pPr>
            <a:endParaRPr lang="en-US" dirty="0"/>
          </a:p>
          <a:p>
            <a:pPr lvl="1"/>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Objectives</a:t>
            </a:r>
          </a:p>
          <a:p>
            <a:pPr lvl="1"/>
            <a:r>
              <a:rPr lang="en-US" dirty="0"/>
              <a:t>Our main objective of our store is having a world class experience for our customers and employees</a:t>
            </a:r>
          </a:p>
          <a:p>
            <a:pPr lvl="2"/>
            <a:r>
              <a:rPr lang="en-US" dirty="0"/>
              <a:t>Setting up an outside training from a company who specializes on efficient service appointments through out the day</a:t>
            </a:r>
          </a:p>
          <a:p>
            <a:pPr lvl="2"/>
            <a:r>
              <a:rPr lang="en-US" dirty="0"/>
              <a:t>Working with the technicians and service advisors on becoming more efficient</a:t>
            </a:r>
          </a:p>
          <a:p>
            <a:pPr lvl="3"/>
            <a:r>
              <a:rPr lang="en-US" dirty="0"/>
              <a:t>Really working on their schedule and showing them how to work a full 8 hour shift</a:t>
            </a:r>
          </a:p>
          <a:p>
            <a:pPr lvl="2"/>
            <a:r>
              <a:rPr lang="en-US" dirty="0"/>
              <a:t>Preparing for our expansion and how it is going to look while it is happening and how is going to be after</a:t>
            </a:r>
          </a:p>
          <a:p>
            <a:pPr lvl="2"/>
            <a:r>
              <a:rPr lang="en-US" dirty="0"/>
              <a:t>Continue shopping our local competitors and maintain a competitive pricing on our services</a:t>
            </a:r>
          </a:p>
          <a:p>
            <a:pPr lvl="2"/>
            <a:r>
              <a:rPr lang="en-US" dirty="0"/>
              <a:t>Working with the advisors on offering customers different options for waiting on their vehicle</a:t>
            </a:r>
          </a:p>
          <a:p>
            <a:pPr lvl="3"/>
            <a:r>
              <a:rPr lang="en-US" dirty="0"/>
              <a:t>Vehicle appraisal, free test drive, or trade up option</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Strategies</a:t>
            </a:r>
          </a:p>
          <a:p>
            <a:pPr lvl="1"/>
            <a:r>
              <a:rPr lang="en-US" dirty="0"/>
              <a:t>Having our service employees really buying in on what we are achieving</a:t>
            </a:r>
          </a:p>
          <a:p>
            <a:pPr lvl="2"/>
            <a:r>
              <a:rPr lang="en-US" dirty="0"/>
              <a:t>Showing them we do care for them and want the best for them</a:t>
            </a:r>
          </a:p>
          <a:p>
            <a:pPr lvl="1"/>
            <a:r>
              <a:rPr lang="en-US" dirty="0"/>
              <a:t>Researching and visiting some of the best service departments in the country and see how they manage their appointments and how are they so successful</a:t>
            </a:r>
          </a:p>
          <a:p>
            <a:pPr lvl="2"/>
            <a:r>
              <a:rPr lang="en-US" dirty="0"/>
              <a:t>Reviewing all the different companies that offer appointments scheduling and choosing that fits our store</a:t>
            </a:r>
          </a:p>
          <a:p>
            <a:pPr lvl="1"/>
            <a:r>
              <a:rPr lang="en-US" dirty="0"/>
              <a:t>Asking our customers on how we can become better at what we do</a:t>
            </a:r>
          </a:p>
          <a:p>
            <a:pPr lvl="2"/>
            <a:r>
              <a:rPr lang="en-US" dirty="0"/>
              <a:t>Having a series of three questions that are meant to be answered with feedback</a:t>
            </a:r>
          </a:p>
          <a:p>
            <a:pPr lvl="1"/>
            <a:r>
              <a:rPr lang="en-US" dirty="0"/>
              <a:t>Working with our sales staff on how to accurately appraise a vehicle out of service</a:t>
            </a:r>
          </a:p>
          <a:p>
            <a:pPr lvl="2"/>
            <a:r>
              <a:rPr lang="en-US" dirty="0"/>
              <a:t>What are some of the questions to ask the customers. How not to sound like a sales consultant </a:t>
            </a:r>
          </a:p>
          <a:p>
            <a:pPr marL="457200" lvl="1" indent="0">
              <a:buNone/>
            </a:pPr>
            <a:endParaRPr lang="en-US" dirty="0"/>
          </a:p>
          <a:p>
            <a:pPr lvl="1"/>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77500" lnSpcReduction="20000"/>
          </a:bodyPr>
          <a:lstStyle/>
          <a:p>
            <a:r>
              <a:rPr lang="en-US" dirty="0"/>
              <a:t>Tactics</a:t>
            </a:r>
          </a:p>
          <a:p>
            <a:pPr lvl="1"/>
            <a:r>
              <a:rPr lang="en-US" dirty="0"/>
              <a:t>Start our free service appraisal or test drive by Jan 1.</a:t>
            </a:r>
          </a:p>
          <a:p>
            <a:pPr lvl="2"/>
            <a:r>
              <a:rPr lang="en-US" dirty="0"/>
              <a:t>Getting our service engaged and have a benefit for the advisor for every appraisal they get</a:t>
            </a:r>
          </a:p>
          <a:p>
            <a:pPr lvl="1"/>
            <a:r>
              <a:rPr lang="en-US" dirty="0"/>
              <a:t>Starting Jan 1 Having monthly contest for advisors and technicians of being the top team in our service department</a:t>
            </a:r>
          </a:p>
          <a:p>
            <a:pPr lvl="2"/>
            <a:r>
              <a:rPr lang="en-US" dirty="0"/>
              <a:t>Having some type or reward on the team that has the best CSI, gross numbers, and most Ros written</a:t>
            </a:r>
          </a:p>
          <a:p>
            <a:pPr lvl="1"/>
            <a:r>
              <a:rPr lang="en-US" dirty="0"/>
              <a:t>Having a company ready to come train our service BDC by Jan 15, 2024 on efficiently setting service appointments</a:t>
            </a:r>
          </a:p>
          <a:p>
            <a:pPr lvl="1"/>
            <a:r>
              <a:rPr lang="en-US" dirty="0"/>
              <a:t>At the end of each month have a sit down with bottom performers in service (advisors and technicians) and having a more action plan for the individuals</a:t>
            </a:r>
          </a:p>
          <a:p>
            <a:pPr lvl="2"/>
            <a:r>
              <a:rPr lang="en-US" dirty="0"/>
              <a:t>Having an action plan on how they can improve.</a:t>
            </a:r>
          </a:p>
          <a:p>
            <a:pPr lvl="1"/>
            <a:r>
              <a:rPr lang="en-US" dirty="0"/>
              <a:t>Working with builders on a weekly basis of the expansion on knowing exactly what they are doing that week and how we can pivot our everyday tasks and not cause disruption</a:t>
            </a:r>
          </a:p>
          <a:p>
            <a:pPr lvl="1"/>
            <a:r>
              <a:rPr lang="en-US" dirty="0"/>
              <a:t>Having seen two of the top stores in the country by the end of Jan 2024</a:t>
            </a:r>
          </a:p>
          <a:p>
            <a:pPr lvl="2"/>
            <a:r>
              <a:rPr lang="en-US" dirty="0"/>
              <a:t>Knowing what they do on an everyday basis and how we can incorporate some of their everyday task to our store</a:t>
            </a:r>
          </a:p>
          <a:p>
            <a:pPr lvl="1"/>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540713736"/>
              </p:ext>
            </p:extLst>
          </p:nvPr>
        </p:nvGraphicFramePr>
        <p:xfrm>
          <a:off x="677334" y="1818624"/>
          <a:ext cx="9132492" cy="512064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Visiting top stores in the country</a:t>
                      </a:r>
                    </a:p>
                  </a:txBody>
                  <a:tcPr/>
                </a:tc>
                <a:tc>
                  <a:txBody>
                    <a:bodyPr/>
                    <a:lstStyle/>
                    <a:p>
                      <a:r>
                        <a:rPr lang="en-US" dirty="0"/>
                        <a:t>Service Manager</a:t>
                      </a:r>
                    </a:p>
                  </a:txBody>
                  <a:tcPr/>
                </a:tc>
                <a:tc>
                  <a:txBody>
                    <a:bodyPr/>
                    <a:lstStyle/>
                    <a:p>
                      <a:r>
                        <a:rPr lang="en-US" dirty="0"/>
                        <a:t>Jan 1 / Jan 31 2024</a:t>
                      </a:r>
                    </a:p>
                  </a:txBody>
                  <a:tcPr/>
                </a:tc>
                <a:extLst>
                  <a:ext uri="{0D108BD9-81ED-4DB2-BD59-A6C34878D82A}">
                    <a16:rowId xmlns:a16="http://schemas.microsoft.com/office/drawing/2014/main" val="2400365483"/>
                  </a:ext>
                </a:extLst>
              </a:tr>
              <a:tr h="565004">
                <a:tc>
                  <a:txBody>
                    <a:bodyPr/>
                    <a:lstStyle/>
                    <a:p>
                      <a:r>
                        <a:rPr lang="en-US" dirty="0"/>
                        <a:t>Researching appointment setting companies</a:t>
                      </a:r>
                    </a:p>
                  </a:txBody>
                  <a:tcPr/>
                </a:tc>
                <a:tc>
                  <a:txBody>
                    <a:bodyPr/>
                    <a:lstStyle/>
                    <a:p>
                      <a:r>
                        <a:rPr lang="en-US" dirty="0"/>
                        <a:t>Service Manager / BDC Manger</a:t>
                      </a:r>
                    </a:p>
                  </a:txBody>
                  <a:tcPr/>
                </a:tc>
                <a:tc>
                  <a:txBody>
                    <a:bodyPr/>
                    <a:lstStyle/>
                    <a:p>
                      <a:r>
                        <a:rPr lang="en-US" dirty="0"/>
                        <a:t>Jan 15 / Jan 31 2024</a:t>
                      </a:r>
                    </a:p>
                  </a:txBody>
                  <a:tcPr/>
                </a:tc>
                <a:extLst>
                  <a:ext uri="{0D108BD9-81ED-4DB2-BD59-A6C34878D82A}">
                    <a16:rowId xmlns:a16="http://schemas.microsoft.com/office/drawing/2014/main" val="107845787"/>
                  </a:ext>
                </a:extLst>
              </a:tr>
              <a:tr h="565004">
                <a:tc>
                  <a:txBody>
                    <a:bodyPr/>
                    <a:lstStyle/>
                    <a:p>
                      <a:r>
                        <a:rPr lang="en-US" dirty="0"/>
                        <a:t>Set up training with company we choose</a:t>
                      </a:r>
                    </a:p>
                  </a:txBody>
                  <a:tcPr/>
                </a:tc>
                <a:tc>
                  <a:txBody>
                    <a:bodyPr/>
                    <a:lstStyle/>
                    <a:p>
                      <a:r>
                        <a:rPr lang="en-US" dirty="0"/>
                        <a:t>Service Manager / BDC Manager</a:t>
                      </a:r>
                    </a:p>
                  </a:txBody>
                  <a:tcPr/>
                </a:tc>
                <a:tc>
                  <a:txBody>
                    <a:bodyPr/>
                    <a:lstStyle/>
                    <a:p>
                      <a:r>
                        <a:rPr lang="en-US" dirty="0"/>
                        <a:t>Feb 1 / Feb 20 2024</a:t>
                      </a:r>
                    </a:p>
                  </a:txBody>
                  <a:tcPr/>
                </a:tc>
                <a:extLst>
                  <a:ext uri="{0D108BD9-81ED-4DB2-BD59-A6C34878D82A}">
                    <a16:rowId xmlns:a16="http://schemas.microsoft.com/office/drawing/2014/main" val="1530126605"/>
                  </a:ext>
                </a:extLst>
              </a:tr>
              <a:tr h="565004">
                <a:tc>
                  <a:txBody>
                    <a:bodyPr/>
                    <a:lstStyle/>
                    <a:p>
                      <a:r>
                        <a:rPr lang="en-US" dirty="0"/>
                        <a:t>Meet with advisors on service appraisals</a:t>
                      </a:r>
                    </a:p>
                  </a:txBody>
                  <a:tcPr/>
                </a:tc>
                <a:tc>
                  <a:txBody>
                    <a:bodyPr/>
                    <a:lstStyle/>
                    <a:p>
                      <a:r>
                        <a:rPr lang="en-US" dirty="0"/>
                        <a:t>General Sales Manager / Service Manager</a:t>
                      </a:r>
                    </a:p>
                  </a:txBody>
                  <a:tcPr/>
                </a:tc>
                <a:tc>
                  <a:txBody>
                    <a:bodyPr/>
                    <a:lstStyle/>
                    <a:p>
                      <a:r>
                        <a:rPr lang="en-US" dirty="0"/>
                        <a:t>Jan 1 / Jan 8 2024</a:t>
                      </a:r>
                    </a:p>
                  </a:txBody>
                  <a:tcPr/>
                </a:tc>
                <a:extLst>
                  <a:ext uri="{0D108BD9-81ED-4DB2-BD59-A6C34878D82A}">
                    <a16:rowId xmlns:a16="http://schemas.microsoft.com/office/drawing/2014/main" val="1950345431"/>
                  </a:ext>
                </a:extLst>
              </a:tr>
              <a:tr h="565004">
                <a:tc>
                  <a:txBody>
                    <a:bodyPr/>
                    <a:lstStyle/>
                    <a:p>
                      <a:r>
                        <a:rPr lang="en-US" dirty="0"/>
                        <a:t>Having a set process on appraisals in service</a:t>
                      </a:r>
                    </a:p>
                  </a:txBody>
                  <a:tcPr/>
                </a:tc>
                <a:tc>
                  <a:txBody>
                    <a:bodyPr/>
                    <a:lstStyle/>
                    <a:p>
                      <a:r>
                        <a:rPr lang="en-US" dirty="0"/>
                        <a:t>Service Manager </a:t>
                      </a:r>
                    </a:p>
                  </a:txBody>
                  <a:tcPr/>
                </a:tc>
                <a:tc>
                  <a:txBody>
                    <a:bodyPr/>
                    <a:lstStyle/>
                    <a:p>
                      <a:r>
                        <a:rPr lang="en-US" dirty="0"/>
                        <a:t>Jan 15 / Jan 31 2024</a:t>
                      </a:r>
                    </a:p>
                  </a:txBody>
                  <a:tcPr/>
                </a:tc>
                <a:extLst>
                  <a:ext uri="{0D108BD9-81ED-4DB2-BD59-A6C34878D82A}">
                    <a16:rowId xmlns:a16="http://schemas.microsoft.com/office/drawing/2014/main" val="1960891333"/>
                  </a:ext>
                </a:extLst>
              </a:tr>
              <a:tr h="565004">
                <a:tc>
                  <a:txBody>
                    <a:bodyPr/>
                    <a:lstStyle/>
                    <a:p>
                      <a:r>
                        <a:rPr lang="en-US" dirty="0"/>
                        <a:t>Meeting with builders of the building</a:t>
                      </a:r>
                    </a:p>
                  </a:txBody>
                  <a:tcPr/>
                </a:tc>
                <a:tc>
                  <a:txBody>
                    <a:bodyPr/>
                    <a:lstStyle/>
                    <a:p>
                      <a:r>
                        <a:rPr lang="en-US" dirty="0"/>
                        <a:t>Service Director / Service Manager</a:t>
                      </a:r>
                    </a:p>
                  </a:txBody>
                  <a:tcPr/>
                </a:tc>
                <a:tc>
                  <a:txBody>
                    <a:bodyPr/>
                    <a:lstStyle/>
                    <a:p>
                      <a:r>
                        <a:rPr lang="en-US" dirty="0"/>
                        <a:t>Beginning of each month until completion of building</a:t>
                      </a:r>
                    </a:p>
                  </a:txBody>
                  <a:tcPr/>
                </a:tc>
                <a:extLst>
                  <a:ext uri="{0D108BD9-81ED-4DB2-BD59-A6C34878D82A}">
                    <a16:rowId xmlns:a16="http://schemas.microsoft.com/office/drawing/2014/main" val="4137224325"/>
                  </a:ext>
                </a:extLst>
              </a:tr>
              <a:tr h="565004">
                <a:tc>
                  <a:txBody>
                    <a:bodyPr/>
                    <a:lstStyle/>
                    <a:p>
                      <a:r>
                        <a:rPr lang="en-US" dirty="0"/>
                        <a:t>Sit down with bottom performers</a:t>
                      </a:r>
                    </a:p>
                  </a:txBody>
                  <a:tcPr/>
                </a:tc>
                <a:tc>
                  <a:txBody>
                    <a:bodyPr/>
                    <a:lstStyle/>
                    <a:p>
                      <a:r>
                        <a:rPr lang="en-US" dirty="0"/>
                        <a:t>Service Manager</a:t>
                      </a:r>
                    </a:p>
                  </a:txBody>
                  <a:tcPr/>
                </a:tc>
                <a:tc>
                  <a:txBody>
                    <a:bodyPr/>
                    <a:lstStyle/>
                    <a:p>
                      <a:r>
                        <a:rPr lang="en-US" dirty="0"/>
                        <a:t>End of each month </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62500" lnSpcReduction="20000"/>
          </a:bodyPr>
          <a:lstStyle/>
          <a:p>
            <a:r>
              <a:rPr lang="en-US" dirty="0"/>
              <a:t>Synopsis</a:t>
            </a:r>
          </a:p>
          <a:p>
            <a:pPr lvl="1"/>
            <a:r>
              <a:rPr lang="en-US" dirty="0"/>
              <a:t>After this project really opened my eyes on how efficient our service department is with the space we currently have at our store. We are constant looking for different areas to grow and become more profitable as a department. With some of the things I want to achieve this could be what we need to continue our grow at our store and still providing our customers and employees a world class experience. </a:t>
            </a:r>
          </a:p>
          <a:p>
            <a:pPr lvl="1"/>
            <a:r>
              <a:rPr lang="en-US" dirty="0"/>
              <a:t>With most of these tasks starting on Jan 1 really pushing the envelope in 2024. Getting the best out of our employees with not losing them. Showing everyone how small changes could be everything for our company. Getting our customer engage with the other departments of our store could change the grow in numerous departments. Having the customer not sitting in our waiting room for 3 plus hours is something that could really make us different in the market.</a:t>
            </a:r>
          </a:p>
          <a:p>
            <a:pPr lvl="1"/>
            <a:r>
              <a:rPr lang="en-US" dirty="0"/>
              <a:t>Having every employee on the same page to upper managements vison on how this expansion is going to be. When changing something that has been run in the same building for many years is going to take planning. How to achieve and execute an efficient plan is going to be key on not missing a beat on a department that grosses 800k a month. Having room for delays and action plans at the beginning of each month on how to pivot in certain directions to continue production. Planning on hiring and keeping the right staff as the year goes by.</a:t>
            </a:r>
          </a:p>
          <a:p>
            <a:pPr lvl="1"/>
            <a:r>
              <a:rPr lang="en-US" dirty="0"/>
              <a:t>Working with BDC on efficiently setting appointments for our customers everyday. How to properly set an appointment that we can keep the wait time under 2 hours. The steps needed to do that and getting the new teams that we have in place to handle that order.  Doing this with maintaining our average RO count we currently have</a:t>
            </a:r>
          </a:p>
          <a:p>
            <a:pPr lvl="1"/>
            <a:r>
              <a:rPr lang="en-US" dirty="0"/>
              <a:t>Having our service and sales team work more as a team and bringing them together more on giving the customers an option to do something rather than wait in the show room. The majority of customers that I sat down with service the main complaint was wait time. Giving them something to do and get their mind off how long it is taking is something that only the best stores can achieve. This is something that really have a positive impact on our entire store. Showing customers different vehicles, accessories, letting them drive cars they might not even know are out in the market. This really keep a customer for life and helping them with their needs of owning a vehicle.</a:t>
            </a:r>
          </a:p>
          <a:p>
            <a:pPr lvl="1"/>
            <a:r>
              <a:rPr lang="en-US" dirty="0"/>
              <a:t>Changing the automotive industry by making a healthy, authentic experience for our customers and employees.</a:t>
            </a:r>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fontScale="5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endParaRPr lang="en-US" dirty="0">
              <a:solidFill>
                <a:srgbClr val="221E1F"/>
              </a:solidFill>
              <a:latin typeface="Calibri" panose="020F0502020204030204" pitchFamily="34" charset="0"/>
            </a:endParaRPr>
          </a:p>
          <a:p>
            <a:pPr lvl="1"/>
            <a:r>
              <a:rPr lang="en-US" b="0" i="0" u="none" strike="noStrike" baseline="0" dirty="0">
                <a:solidFill>
                  <a:srgbClr val="221E1F"/>
                </a:solidFill>
                <a:latin typeface="Calibri" panose="020F0502020204030204" pitchFamily="34" charset="0"/>
              </a:rPr>
              <a:t>We</a:t>
            </a:r>
            <a:r>
              <a:rPr lang="en-US" dirty="0">
                <a:solidFill>
                  <a:srgbClr val="221E1F"/>
                </a:solidFill>
                <a:latin typeface="Calibri" panose="020F0502020204030204" pitchFamily="34" charset="0"/>
              </a:rPr>
              <a:t> advertising through market pro 3 and RAPP. These two companies we send out emails and text messages to capture our customer who are purchased their vehicles from us or have used our service department before. Some of the advertising content that work best for us is special oil change pricing or tire specials </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r>
              <a:rPr lang="en-US" dirty="0">
                <a:solidFill>
                  <a:srgbClr val="221E1F"/>
                </a:solidFill>
                <a:latin typeface="Calibri" panose="020F0502020204030204" pitchFamily="34" charset="0"/>
              </a:rPr>
              <a:t>Capturing a 95% rendition 5k service on a new vehicle that was sold at our store. We set up a video that goes out to all our sold customer introducing our service department again to our customers. With the first 5k really showing casing on how different our store is compared to any other Toyota store. Giving the customer a world class experience </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pPr lvl="1"/>
            <a:r>
              <a:rPr lang="en-US" dirty="0">
                <a:solidFill>
                  <a:srgbClr val="221E1F"/>
                </a:solidFill>
                <a:latin typeface="Calibri" panose="020F0502020204030204" pitchFamily="34" charset="0"/>
              </a:rPr>
              <a:t>Some of the plans we have is introducing more customers to our service advisors when they are here at our store purchasing their new vehicle. Having our BDC follow up with these customer within in the first 3 months after the sale date. Using the advertising companies on texting and email our customers. Keeping our name in front of the customer and not letting the customer forget we are here for their service needs as well. Achieving a 95% of first 5k oil changes could really change our customer retention here at our store. Currently we are around 81%.</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p>
          <a:p>
            <a:pPr lvl="1"/>
            <a:r>
              <a:rPr lang="en-US" b="0" i="0" u="none" strike="noStrike" baseline="0" dirty="0">
                <a:solidFill>
                  <a:srgbClr val="221E1F"/>
                </a:solidFill>
                <a:latin typeface="Calibri" panose="020F0502020204030204" pitchFamily="34" charset="0"/>
              </a:rPr>
              <a:t>Having our service manager check</a:t>
            </a:r>
            <a:r>
              <a:rPr lang="en-US" dirty="0">
                <a:solidFill>
                  <a:srgbClr val="221E1F"/>
                </a:solidFill>
                <a:latin typeface="Calibri" panose="020F0502020204030204" pitchFamily="34" charset="0"/>
              </a:rPr>
              <a:t> on a monthly basis how many customers came to our store for their first 5k. Using this data to compare how many of these purchased their vehicle from us. Then spot checking 10 of these customers and see how their experience was. We continue this for the next 6 months to really determine what are some of the things we need to change in our process and follow up. </a:t>
            </a:r>
          </a:p>
          <a:p>
            <a:pPr lvl="1"/>
            <a:r>
              <a:rPr lang="en-US" b="0" i="0" u="none" strike="noStrike" baseline="0" dirty="0">
                <a:solidFill>
                  <a:srgbClr val="221E1F"/>
                </a:solidFill>
                <a:latin typeface="Calibri" panose="020F0502020204030204" pitchFamily="34" charset="0"/>
              </a:rPr>
              <a:t>With the sales staff sitting down with the managers and seeing their process of </a:t>
            </a:r>
            <a:r>
              <a:rPr lang="en-US" dirty="0">
                <a:solidFill>
                  <a:srgbClr val="221E1F"/>
                </a:solidFill>
                <a:latin typeface="Calibri" panose="020F0502020204030204" pitchFamily="34" charset="0"/>
              </a:rPr>
              <a:t>each team on </a:t>
            </a:r>
            <a:r>
              <a:rPr lang="en-US" b="0" i="0" u="none" strike="noStrike" baseline="0" dirty="0">
                <a:solidFill>
                  <a:srgbClr val="221E1F"/>
                </a:solidFill>
                <a:latin typeface="Calibri" panose="020F0502020204030204" pitchFamily="34" charset="0"/>
              </a:rPr>
              <a:t>introducing th</a:t>
            </a:r>
            <a:r>
              <a:rPr lang="en-US" dirty="0">
                <a:solidFill>
                  <a:srgbClr val="221E1F"/>
                </a:solidFill>
                <a:latin typeface="Calibri" panose="020F0502020204030204" pitchFamily="34" charset="0"/>
              </a:rPr>
              <a:t>e customers to our service advisors. Having everyone understand what a proper introduction looks like and how beneficial it will be. After each month each of the teams will be graded on their introductions. I will be attending the weekly service advisors meeting for the first week of each month and seeing how many introductions they had from each team. </a:t>
            </a:r>
            <a:endParaRPr lang="en-US" b="0" i="0" u="none" strike="noStrike" baseline="0" dirty="0">
              <a:solidFill>
                <a:srgbClr val="221E1F"/>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13335" cy="4318000"/>
          </a:xfrm>
        </p:spPr>
        <p:txBody>
          <a:bodyPr>
            <a:normAutofit fontScale="3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sz="2500" dirty="0">
                <a:solidFill>
                  <a:srgbClr val="221E1F"/>
                </a:solidFill>
                <a:latin typeface="Calibri" panose="020F0502020204030204" pitchFamily="34" charset="0"/>
              </a:rPr>
              <a:t>We are averaging 250 RO’s a day in our shop. Each of these RO’s are getting an multi point inspection on each of the vehicles. We mainly service just Toyota product vehicles unless it is our used car department vehicles. </a:t>
            </a:r>
            <a:endParaRPr lang="en-US" sz="2500" b="0" i="0" u="none" strike="noStrike" baseline="0" dirty="0">
              <a:solidFill>
                <a:srgbClr val="221E1F"/>
              </a:solidFill>
              <a:latin typeface="Calibri" panose="020F0502020204030204" pitchFamily="34" charset="0"/>
            </a:endParaRPr>
          </a:p>
          <a:p>
            <a:r>
              <a:rPr lang="en-US" sz="2500" b="0" i="0" u="none" strike="noStrike" baseline="0" dirty="0">
                <a:solidFill>
                  <a:srgbClr val="221E1F"/>
                </a:solidFill>
                <a:latin typeface="Calibri" panose="020F0502020204030204" pitchFamily="34" charset="0"/>
              </a:rPr>
              <a:t>Goals for improvement </a:t>
            </a:r>
          </a:p>
          <a:p>
            <a:pPr lvl="1"/>
            <a:r>
              <a:rPr lang="en-US" sz="2500" dirty="0">
                <a:solidFill>
                  <a:srgbClr val="221E1F"/>
                </a:solidFill>
                <a:latin typeface="Calibri" panose="020F0502020204030204" pitchFamily="34" charset="0"/>
              </a:rPr>
              <a:t>Improving our gross to sales percentage on our prepaid maintenance and internal. These areas percentages needs to increase by at least 10% in the next 3 months</a:t>
            </a:r>
            <a:endParaRPr lang="en-US" sz="2500" b="0" i="0" u="none" strike="noStrike" baseline="0" dirty="0">
              <a:solidFill>
                <a:srgbClr val="221E1F"/>
              </a:solidFill>
              <a:latin typeface="Calibri" panose="020F0502020204030204" pitchFamily="34" charset="0"/>
            </a:endParaRPr>
          </a:p>
          <a:p>
            <a:r>
              <a:rPr lang="en-US" sz="2500" b="0" i="0" u="none" strike="noStrike" baseline="0" dirty="0">
                <a:solidFill>
                  <a:srgbClr val="221E1F"/>
                </a:solidFill>
                <a:latin typeface="Calibri" panose="020F0502020204030204" pitchFamily="34" charset="0"/>
              </a:rPr>
              <a:t>Plans to achieve your goals </a:t>
            </a:r>
          </a:p>
          <a:p>
            <a:pPr lvl="1"/>
            <a:r>
              <a:rPr lang="en-US" sz="2500" dirty="0">
                <a:solidFill>
                  <a:srgbClr val="221E1F"/>
                </a:solidFill>
                <a:latin typeface="Calibri" panose="020F0502020204030204" pitchFamily="34" charset="0"/>
              </a:rPr>
              <a:t>Increasing our internal just went into affect starting November 1, 2023. We increased everything to 30% profit on everything classified as internal. </a:t>
            </a:r>
          </a:p>
          <a:p>
            <a:pPr lvl="1"/>
            <a:r>
              <a:rPr lang="en-US" sz="2500" dirty="0">
                <a:solidFill>
                  <a:srgbClr val="221E1F"/>
                </a:solidFill>
                <a:latin typeface="Calibri" panose="020F0502020204030204" pitchFamily="34" charset="0"/>
              </a:rPr>
              <a:t>On the prepaid maintenance, had a training with our whole service staff on the benefits of using the technology we have in place at our store. We use a company called </a:t>
            </a:r>
            <a:r>
              <a:rPr lang="en-US" sz="2500" dirty="0" err="1">
                <a:solidFill>
                  <a:srgbClr val="221E1F"/>
                </a:solidFill>
                <a:latin typeface="Calibri" panose="020F0502020204030204" pitchFamily="34" charset="0"/>
              </a:rPr>
              <a:t>Xtime</a:t>
            </a:r>
            <a:r>
              <a:rPr lang="en-US" sz="2500" dirty="0">
                <a:solidFill>
                  <a:srgbClr val="221E1F"/>
                </a:solidFill>
                <a:latin typeface="Calibri" panose="020F0502020204030204" pitchFamily="34" charset="0"/>
              </a:rPr>
              <a:t> that allows advisors and techs to send videos and pictures of the customer vehicle directly to the customer showing on what other services they could be purchasing at our store. This could be brakes, filters, tires, etc. Everything that is not included in their PPM.</a:t>
            </a:r>
          </a:p>
          <a:p>
            <a:r>
              <a:rPr lang="en-US" sz="2500" b="0" i="0" u="none" strike="noStrike" baseline="0" dirty="0">
                <a:solidFill>
                  <a:srgbClr val="221E1F"/>
                </a:solidFill>
                <a:latin typeface="Calibri" panose="020F0502020204030204" pitchFamily="34" charset="0"/>
              </a:rPr>
              <a:t>Plans to evaluate your changes </a:t>
            </a:r>
          </a:p>
          <a:p>
            <a:pPr lvl="1"/>
            <a:r>
              <a:rPr lang="en-US" sz="2500" b="0" i="0" u="none" strike="noStrike" baseline="0" dirty="0">
                <a:solidFill>
                  <a:srgbClr val="221E1F"/>
                </a:solidFill>
                <a:latin typeface="Calibri" panose="020F0502020204030204" pitchFamily="34" charset="0"/>
              </a:rPr>
              <a:t>Reviewing our internal gross percentage at the end of the month and seeing how did that affect the percentage and compare to the previous month. Making sure it at the right percentage we want it to be at</a:t>
            </a:r>
          </a:p>
          <a:p>
            <a:pPr lvl="1"/>
            <a:r>
              <a:rPr lang="en-US" sz="2500" dirty="0">
                <a:solidFill>
                  <a:srgbClr val="221E1F"/>
                </a:solidFill>
                <a:latin typeface="Calibri" panose="020F0502020204030204" pitchFamily="34" charset="0"/>
              </a:rPr>
              <a:t>Then on increasing the usage of video and pictures being used by our advisors and technicians is evaluating through </a:t>
            </a:r>
            <a:r>
              <a:rPr lang="en-US" sz="2500" dirty="0" err="1">
                <a:solidFill>
                  <a:srgbClr val="221E1F"/>
                </a:solidFill>
                <a:latin typeface="Calibri" panose="020F0502020204030204" pitchFamily="34" charset="0"/>
              </a:rPr>
              <a:t>Xtime</a:t>
            </a:r>
            <a:r>
              <a:rPr lang="en-US" sz="2500" dirty="0">
                <a:solidFill>
                  <a:srgbClr val="221E1F"/>
                </a:solidFill>
                <a:latin typeface="Calibri" panose="020F0502020204030204" pitchFamily="34" charset="0"/>
              </a:rPr>
              <a:t> on a weekly basis. </a:t>
            </a:r>
            <a:r>
              <a:rPr lang="en-US" sz="2500" dirty="0" err="1">
                <a:solidFill>
                  <a:srgbClr val="221E1F"/>
                </a:solidFill>
                <a:latin typeface="Calibri" panose="020F0502020204030204" pitchFamily="34" charset="0"/>
              </a:rPr>
              <a:t>Xtime</a:t>
            </a:r>
            <a:r>
              <a:rPr lang="en-US" sz="2500" dirty="0">
                <a:solidFill>
                  <a:srgbClr val="221E1F"/>
                </a:solidFill>
                <a:latin typeface="Calibri" panose="020F0502020204030204" pitchFamily="34" charset="0"/>
              </a:rPr>
              <a:t> allows us to run a report on each tech and advisor to see how many videos and pictures are being sent each day. With this information we have, grading each of the team leaders on their production and tie this into their pay plan on achieving at least a 80% of the RO’s.  Reviewing this on a weekly basis for the next 3 months and see how we can adjust what we are doing and see how we can continue to become better.</a:t>
            </a:r>
            <a:endParaRPr lang="en-US" sz="2500" b="0" i="0" u="none" strike="noStrike" baseline="0" dirty="0">
              <a:solidFill>
                <a:srgbClr val="221E1F"/>
              </a:solidFill>
              <a:latin typeface="Calibri" panose="020F0502020204030204" pitchFamily="34" charset="0"/>
            </a:endParaRPr>
          </a:p>
          <a:p>
            <a:endParaRPr lang="en-US" dirty="0"/>
          </a:p>
        </p:txBody>
      </p:sp>
      <p:graphicFrame>
        <p:nvGraphicFramePr>
          <p:cNvPr id="6" name="Content Placeholder 5">
            <a:extLst>
              <a:ext uri="{FF2B5EF4-FFF2-40B4-BE49-F238E27FC236}">
                <a16:creationId xmlns:a16="http://schemas.microsoft.com/office/drawing/2014/main" id="{6D843045-537C-959F-0D48-F9300FD3302E}"/>
              </a:ext>
            </a:extLst>
          </p:cNvPr>
          <p:cNvGraphicFramePr>
            <a:graphicFrameLocks noGrp="1"/>
          </p:cNvGraphicFramePr>
          <p:nvPr>
            <p:ph sz="quarter" idx="4"/>
            <p:extLst>
              <p:ext uri="{D42A27DB-BD31-4B8C-83A1-F6EECF244321}">
                <p14:modId xmlns:p14="http://schemas.microsoft.com/office/powerpoint/2010/main" val="2475947093"/>
              </p:ext>
            </p:extLst>
          </p:nvPr>
        </p:nvGraphicFramePr>
        <p:xfrm>
          <a:off x="4903380" y="1862356"/>
          <a:ext cx="4802681" cy="3179425"/>
        </p:xfrm>
        <a:graphic>
          <a:graphicData uri="http://schemas.openxmlformats.org/drawingml/2006/table">
            <a:tbl>
              <a:tblPr/>
              <a:tblGrid>
                <a:gridCol w="503292">
                  <a:extLst>
                    <a:ext uri="{9D8B030D-6E8A-4147-A177-3AD203B41FA5}">
                      <a16:colId xmlns:a16="http://schemas.microsoft.com/office/drawing/2014/main" val="4048298453"/>
                    </a:ext>
                  </a:extLst>
                </a:gridCol>
                <a:gridCol w="1469716">
                  <a:extLst>
                    <a:ext uri="{9D8B030D-6E8A-4147-A177-3AD203B41FA5}">
                      <a16:colId xmlns:a16="http://schemas.microsoft.com/office/drawing/2014/main" val="3617319334"/>
                    </a:ext>
                  </a:extLst>
                </a:gridCol>
                <a:gridCol w="923593">
                  <a:extLst>
                    <a:ext uri="{9D8B030D-6E8A-4147-A177-3AD203B41FA5}">
                      <a16:colId xmlns:a16="http://schemas.microsoft.com/office/drawing/2014/main" val="4187338125"/>
                    </a:ext>
                  </a:extLst>
                </a:gridCol>
                <a:gridCol w="813832">
                  <a:extLst>
                    <a:ext uri="{9D8B030D-6E8A-4147-A177-3AD203B41FA5}">
                      <a16:colId xmlns:a16="http://schemas.microsoft.com/office/drawing/2014/main" val="1385370186"/>
                    </a:ext>
                  </a:extLst>
                </a:gridCol>
                <a:gridCol w="588956">
                  <a:extLst>
                    <a:ext uri="{9D8B030D-6E8A-4147-A177-3AD203B41FA5}">
                      <a16:colId xmlns:a16="http://schemas.microsoft.com/office/drawing/2014/main" val="3672745648"/>
                    </a:ext>
                  </a:extLst>
                </a:gridCol>
                <a:gridCol w="503292">
                  <a:extLst>
                    <a:ext uri="{9D8B030D-6E8A-4147-A177-3AD203B41FA5}">
                      <a16:colId xmlns:a16="http://schemas.microsoft.com/office/drawing/2014/main" val="2519589470"/>
                    </a:ext>
                  </a:extLst>
                </a:gridCol>
              </a:tblGrid>
              <a:tr h="585682">
                <a:tc>
                  <a:txBody>
                    <a:bodyPr/>
                    <a:lstStyle/>
                    <a:p>
                      <a:pPr algn="l" fontAlgn="b"/>
                      <a:r>
                        <a:rPr lang="en-US" sz="700" b="0" i="0" u="none" strike="noStrike">
                          <a:effectLst/>
                          <a:latin typeface="Arial" panose="020B0604020202020204" pitchFamily="34" charset="0"/>
                        </a:rPr>
                        <a:t> </a:t>
                      </a:r>
                    </a:p>
                  </a:txBody>
                  <a:tcPr marL="7008" marR="7008" marT="7008"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ctr" fontAlgn="b"/>
                      <a:r>
                        <a:rPr lang="en-US" sz="700" b="0" i="0" u="none" strike="noStrike">
                          <a:solidFill>
                            <a:srgbClr val="FFFFFF"/>
                          </a:solidFill>
                          <a:effectLst/>
                          <a:latin typeface="Arial" panose="020B0604020202020204" pitchFamily="34" charset="0"/>
                        </a:rPr>
                        <a:t>Category</a:t>
                      </a:r>
                    </a:p>
                  </a:txBody>
                  <a:tcPr marL="7008" marR="7008" marT="700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700" b="0" i="0" u="none" strike="noStrike">
                          <a:solidFill>
                            <a:srgbClr val="FFFFFF"/>
                          </a:solidFill>
                          <a:effectLst/>
                          <a:latin typeface="Arial" panose="020B0604020202020204" pitchFamily="34" charset="0"/>
                        </a:rPr>
                        <a:t>Sales</a:t>
                      </a:r>
                    </a:p>
                  </a:txBody>
                  <a:tcPr marL="7008" marR="7008" marT="700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700" b="0" i="0" u="none" strike="noStrike">
                          <a:solidFill>
                            <a:srgbClr val="FFFFFF"/>
                          </a:solidFill>
                          <a:effectLst/>
                          <a:latin typeface="Arial" panose="020B0604020202020204" pitchFamily="34" charset="0"/>
                        </a:rPr>
                        <a:t>Gross</a:t>
                      </a:r>
                    </a:p>
                  </a:txBody>
                  <a:tcPr marL="7008" marR="7008" marT="700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700" b="0" i="0" u="none" strike="noStrike">
                          <a:solidFill>
                            <a:srgbClr val="FFFFFF"/>
                          </a:solidFill>
                          <a:effectLst/>
                          <a:latin typeface="Arial" panose="020B0604020202020204" pitchFamily="34" charset="0"/>
                        </a:rPr>
                        <a:t>Gross as % of Sales</a:t>
                      </a:r>
                    </a:p>
                  </a:txBody>
                  <a:tcPr marL="7008" marR="7008" marT="700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600" b="0" i="0" u="none" strike="noStrike">
                          <a:solidFill>
                            <a:srgbClr val="FFFFFF"/>
                          </a:solidFill>
                          <a:effectLst/>
                          <a:latin typeface="Arial" panose="020B0604020202020204" pitchFamily="34" charset="0"/>
                        </a:rPr>
                        <a:t>%Sales Contribution</a:t>
                      </a:r>
                    </a:p>
                  </a:txBody>
                  <a:tcPr marL="7008" marR="7008" marT="700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2534814587"/>
                  </a:ext>
                </a:extLst>
              </a:tr>
              <a:tr h="284475">
                <a:tc>
                  <a:txBody>
                    <a:bodyPr/>
                    <a:lstStyle/>
                    <a:p>
                      <a:pPr algn="l" fontAlgn="b"/>
                      <a:r>
                        <a:rPr lang="en-US" sz="700" b="0" i="0" u="none" strike="noStrike">
                          <a:effectLst/>
                          <a:latin typeface="Arial" panose="020B0604020202020204" pitchFamily="34" charset="0"/>
                        </a:rPr>
                        <a:t> </a:t>
                      </a:r>
                    </a:p>
                  </a:txBody>
                  <a:tcPr marL="7008" marR="7008" marT="7008"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Customer Pay</a:t>
                      </a:r>
                    </a:p>
                  </a:txBody>
                  <a:tcPr marL="7008" marR="7008" marT="7008"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effectLst/>
                          <a:latin typeface="Arial" panose="020B0604020202020204" pitchFamily="34" charset="0"/>
                        </a:rPr>
                        <a:t> $            714,884 </a:t>
                      </a:r>
                    </a:p>
                  </a:txBody>
                  <a:tcPr marL="7008" marR="7008" marT="700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effectLst/>
                          <a:latin typeface="Arial" panose="020B0604020202020204" pitchFamily="34" charset="0"/>
                        </a:rPr>
                        <a:t> $        576,101 </a:t>
                      </a:r>
                    </a:p>
                  </a:txBody>
                  <a:tcPr marL="7008" marR="7008" marT="700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700" b="0" i="0" u="none" strike="noStrike">
                          <a:effectLst/>
                          <a:latin typeface="Arial" panose="020B0604020202020204" pitchFamily="34" charset="0"/>
                        </a:rPr>
                        <a:t>80.59%</a:t>
                      </a:r>
                    </a:p>
                  </a:txBody>
                  <a:tcPr marL="7008" marR="7008" marT="700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latin typeface="Arial" panose="020B0604020202020204" pitchFamily="34" charset="0"/>
                        </a:rPr>
                        <a:t>64.17%</a:t>
                      </a:r>
                    </a:p>
                  </a:txBody>
                  <a:tcPr marL="7008" marR="7008" marT="700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248948993"/>
                  </a:ext>
                </a:extLst>
              </a:tr>
              <a:tr h="284475">
                <a:tc>
                  <a:txBody>
                    <a:bodyPr/>
                    <a:lstStyle/>
                    <a:p>
                      <a:pPr algn="l" fontAlgn="b"/>
                      <a:r>
                        <a:rPr lang="en-US" sz="700" b="0" i="0" u="none" strike="noStrike">
                          <a:effectLst/>
                          <a:latin typeface="Arial" panose="020B0604020202020204" pitchFamily="34" charset="0"/>
                        </a:rPr>
                        <a:t> </a:t>
                      </a:r>
                    </a:p>
                  </a:txBody>
                  <a:tcPr marL="7008" marR="7008" marT="7008"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Toyota Care</a:t>
                      </a:r>
                    </a:p>
                  </a:txBody>
                  <a:tcPr marL="7008" marR="7008" marT="7008"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effectLst/>
                          <a:latin typeface="Arial" panose="020B0604020202020204" pitchFamily="34" charset="0"/>
                        </a:rPr>
                        <a:t> $              68,134 </a:t>
                      </a:r>
                    </a:p>
                  </a:txBody>
                  <a:tcPr marL="7008" marR="7008" marT="700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effectLst/>
                          <a:latin typeface="Arial" panose="020B0604020202020204" pitchFamily="34" charset="0"/>
                        </a:rPr>
                        <a:t> $          58,944 </a:t>
                      </a:r>
                    </a:p>
                  </a:txBody>
                  <a:tcPr marL="7008" marR="7008" marT="700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700" b="0" i="0" u="none" strike="noStrike">
                          <a:effectLst/>
                          <a:latin typeface="Arial" panose="020B0604020202020204" pitchFamily="34" charset="0"/>
                        </a:rPr>
                        <a:t>86.51%</a:t>
                      </a:r>
                    </a:p>
                  </a:txBody>
                  <a:tcPr marL="7008" marR="7008" marT="700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latin typeface="Arial" panose="020B0604020202020204" pitchFamily="34" charset="0"/>
                        </a:rPr>
                        <a:t>6.12%</a:t>
                      </a:r>
                    </a:p>
                  </a:txBody>
                  <a:tcPr marL="7008" marR="7008" marT="700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561602858"/>
                  </a:ext>
                </a:extLst>
              </a:tr>
              <a:tr h="284475">
                <a:tc>
                  <a:txBody>
                    <a:bodyPr/>
                    <a:lstStyle/>
                    <a:p>
                      <a:pPr algn="l" fontAlgn="b"/>
                      <a:r>
                        <a:rPr lang="en-US" sz="700" b="0" i="0" u="none" strike="noStrike">
                          <a:effectLst/>
                          <a:latin typeface="Arial" panose="020B0604020202020204" pitchFamily="34" charset="0"/>
                        </a:rPr>
                        <a:t> </a:t>
                      </a:r>
                    </a:p>
                  </a:txBody>
                  <a:tcPr marL="7008" marR="7008" marT="7008"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Toyota Prepaid Maint</a:t>
                      </a:r>
                    </a:p>
                  </a:txBody>
                  <a:tcPr marL="7008" marR="7008" marT="7008"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effectLst/>
                          <a:latin typeface="Arial" panose="020B0604020202020204" pitchFamily="34" charset="0"/>
                        </a:rPr>
                        <a:t> $              18,081 </a:t>
                      </a:r>
                    </a:p>
                  </a:txBody>
                  <a:tcPr marL="7008" marR="7008" marT="700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effectLst/>
                          <a:latin typeface="Arial" panose="020B0604020202020204" pitchFamily="34" charset="0"/>
                        </a:rPr>
                        <a:t> $          11,572 </a:t>
                      </a:r>
                    </a:p>
                  </a:txBody>
                  <a:tcPr marL="7008" marR="7008" marT="700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700" b="0" i="0" u="none" strike="noStrike">
                          <a:effectLst/>
                          <a:latin typeface="Arial" panose="020B0604020202020204" pitchFamily="34" charset="0"/>
                        </a:rPr>
                        <a:t>64.00%</a:t>
                      </a:r>
                    </a:p>
                  </a:txBody>
                  <a:tcPr marL="7008" marR="7008" marT="700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latin typeface="Arial" panose="020B0604020202020204" pitchFamily="34" charset="0"/>
                        </a:rPr>
                        <a:t>1.62%</a:t>
                      </a:r>
                    </a:p>
                  </a:txBody>
                  <a:tcPr marL="7008" marR="7008" marT="700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078738312"/>
                  </a:ext>
                </a:extLst>
              </a:tr>
              <a:tr h="284475">
                <a:tc>
                  <a:txBody>
                    <a:bodyPr/>
                    <a:lstStyle/>
                    <a:p>
                      <a:pPr algn="l" fontAlgn="b"/>
                      <a:r>
                        <a:rPr lang="en-US" sz="700" b="0" i="0" u="none" strike="noStrike">
                          <a:effectLst/>
                          <a:latin typeface="Arial" panose="020B0604020202020204" pitchFamily="34" charset="0"/>
                        </a:rPr>
                        <a:t> </a:t>
                      </a:r>
                    </a:p>
                  </a:txBody>
                  <a:tcPr marL="7008" marR="7008" marT="7008"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Warranty</a:t>
                      </a:r>
                    </a:p>
                  </a:txBody>
                  <a:tcPr marL="7008" marR="7008" marT="7008"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effectLst/>
                          <a:latin typeface="Arial" panose="020B0604020202020204" pitchFamily="34" charset="0"/>
                        </a:rPr>
                        <a:t> $              75,145 </a:t>
                      </a:r>
                    </a:p>
                  </a:txBody>
                  <a:tcPr marL="7008" marR="7008" marT="700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effectLst/>
                          <a:latin typeface="Arial" panose="020B0604020202020204" pitchFamily="34" charset="0"/>
                        </a:rPr>
                        <a:t> $          60,472 </a:t>
                      </a:r>
                    </a:p>
                  </a:txBody>
                  <a:tcPr marL="7008" marR="7008" marT="700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700" b="0" i="0" u="none" strike="noStrike">
                          <a:effectLst/>
                          <a:latin typeface="Arial" panose="020B0604020202020204" pitchFamily="34" charset="0"/>
                        </a:rPr>
                        <a:t>80.47%</a:t>
                      </a:r>
                    </a:p>
                  </a:txBody>
                  <a:tcPr marL="7008" marR="7008" marT="700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latin typeface="Arial" panose="020B0604020202020204" pitchFamily="34" charset="0"/>
                        </a:rPr>
                        <a:t>6.75%</a:t>
                      </a:r>
                    </a:p>
                  </a:txBody>
                  <a:tcPr marL="7008" marR="7008" marT="700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16120810"/>
                  </a:ext>
                </a:extLst>
              </a:tr>
              <a:tr h="284475">
                <a:tc>
                  <a:txBody>
                    <a:bodyPr/>
                    <a:lstStyle/>
                    <a:p>
                      <a:pPr algn="l" fontAlgn="b"/>
                      <a:r>
                        <a:rPr lang="en-US" sz="700" b="0" i="0" u="none" strike="noStrike">
                          <a:effectLst/>
                          <a:latin typeface="Arial" panose="020B0604020202020204" pitchFamily="34" charset="0"/>
                        </a:rPr>
                        <a:t> </a:t>
                      </a:r>
                    </a:p>
                  </a:txBody>
                  <a:tcPr marL="7008" marR="7008" marT="7008"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Warranty Other</a:t>
                      </a:r>
                    </a:p>
                  </a:txBody>
                  <a:tcPr marL="7008" marR="7008" marT="7008"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effectLst/>
                          <a:latin typeface="Arial" panose="020B0604020202020204" pitchFamily="34" charset="0"/>
                        </a:rPr>
                        <a:t> $                      - </a:t>
                      </a:r>
                    </a:p>
                  </a:txBody>
                  <a:tcPr marL="7008" marR="7008" marT="700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effectLst/>
                          <a:latin typeface="Arial" panose="020B0604020202020204" pitchFamily="34" charset="0"/>
                        </a:rPr>
                        <a:t> $                   - </a:t>
                      </a:r>
                    </a:p>
                  </a:txBody>
                  <a:tcPr marL="7008" marR="7008" marT="700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700" b="0" i="0" u="none" strike="noStrike">
                          <a:effectLst/>
                          <a:latin typeface="Arial" panose="020B0604020202020204" pitchFamily="34" charset="0"/>
                        </a:rPr>
                        <a:t>0%</a:t>
                      </a:r>
                    </a:p>
                  </a:txBody>
                  <a:tcPr marL="7008" marR="7008" marT="700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latin typeface="Arial" panose="020B0604020202020204" pitchFamily="34" charset="0"/>
                        </a:rPr>
                        <a:t>0.00%</a:t>
                      </a:r>
                    </a:p>
                  </a:txBody>
                  <a:tcPr marL="7008" marR="7008" marT="700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542753702"/>
                  </a:ext>
                </a:extLst>
              </a:tr>
              <a:tr h="284475">
                <a:tc>
                  <a:txBody>
                    <a:bodyPr/>
                    <a:lstStyle/>
                    <a:p>
                      <a:pPr algn="l" fontAlgn="b"/>
                      <a:r>
                        <a:rPr lang="en-US" sz="700" b="0" i="0" u="none" strike="noStrike">
                          <a:effectLst/>
                          <a:latin typeface="Arial" panose="020B0604020202020204" pitchFamily="34" charset="0"/>
                        </a:rPr>
                        <a:t> </a:t>
                      </a:r>
                    </a:p>
                  </a:txBody>
                  <a:tcPr marL="7008" marR="7008" marT="7008"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Internal</a:t>
                      </a:r>
                    </a:p>
                  </a:txBody>
                  <a:tcPr marL="7008" marR="7008" marT="7008"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effectLst/>
                          <a:latin typeface="Arial" panose="020B0604020202020204" pitchFamily="34" charset="0"/>
                        </a:rPr>
                        <a:t> $            162,509 </a:t>
                      </a:r>
                    </a:p>
                  </a:txBody>
                  <a:tcPr marL="7008" marR="7008" marT="700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effectLst/>
                          <a:latin typeface="Arial" panose="020B0604020202020204" pitchFamily="34" charset="0"/>
                        </a:rPr>
                        <a:t> $          81,648 </a:t>
                      </a:r>
                    </a:p>
                  </a:txBody>
                  <a:tcPr marL="7008" marR="7008" marT="700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700" b="0" i="0" u="none" strike="noStrike">
                          <a:effectLst/>
                          <a:latin typeface="Arial" panose="020B0604020202020204" pitchFamily="34" charset="0"/>
                        </a:rPr>
                        <a:t>50.24%</a:t>
                      </a:r>
                    </a:p>
                  </a:txBody>
                  <a:tcPr marL="7008" marR="7008" marT="700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latin typeface="Arial" panose="020B0604020202020204" pitchFamily="34" charset="0"/>
                        </a:rPr>
                        <a:t>14.59%</a:t>
                      </a:r>
                    </a:p>
                  </a:txBody>
                  <a:tcPr marL="7008" marR="7008" marT="700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523361927"/>
                  </a:ext>
                </a:extLst>
              </a:tr>
              <a:tr h="301209">
                <a:tc>
                  <a:txBody>
                    <a:bodyPr/>
                    <a:lstStyle/>
                    <a:p>
                      <a:pPr algn="l" fontAlgn="b"/>
                      <a:r>
                        <a:rPr lang="en-US" sz="700" b="0" i="0" u="none" strike="noStrike">
                          <a:effectLst/>
                          <a:latin typeface="Arial" panose="020B0604020202020204" pitchFamily="34" charset="0"/>
                        </a:rPr>
                        <a:t> </a:t>
                      </a:r>
                    </a:p>
                  </a:txBody>
                  <a:tcPr marL="7008" marR="7008" marT="7008"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NVI / Road Ready/ PDI</a:t>
                      </a:r>
                    </a:p>
                  </a:txBody>
                  <a:tcPr marL="7008" marR="7008" marT="7008"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effectLst/>
                          <a:latin typeface="Arial" panose="020B0604020202020204" pitchFamily="34" charset="0"/>
                        </a:rPr>
                        <a:t> $              75,224 </a:t>
                      </a:r>
                    </a:p>
                  </a:txBody>
                  <a:tcPr marL="7008" marR="7008" marT="700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effectLst/>
                          <a:latin typeface="Arial" panose="020B0604020202020204" pitchFamily="34" charset="0"/>
                        </a:rPr>
                        <a:t> $          66,409 </a:t>
                      </a:r>
                    </a:p>
                  </a:txBody>
                  <a:tcPr marL="7008" marR="7008" marT="700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700" b="0" i="0" u="none" strike="noStrike">
                          <a:effectLst/>
                          <a:latin typeface="Arial" panose="020B0604020202020204" pitchFamily="34" charset="0"/>
                        </a:rPr>
                        <a:t>88.28%</a:t>
                      </a:r>
                    </a:p>
                  </a:txBody>
                  <a:tcPr marL="7008" marR="7008" marT="700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latin typeface="Arial" panose="020B0604020202020204" pitchFamily="34" charset="0"/>
                        </a:rPr>
                        <a:t>6.75%</a:t>
                      </a:r>
                    </a:p>
                  </a:txBody>
                  <a:tcPr marL="7008" marR="7008" marT="700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192357582"/>
                  </a:ext>
                </a:extLst>
              </a:tr>
              <a:tr h="284475">
                <a:tc>
                  <a:txBody>
                    <a:bodyPr/>
                    <a:lstStyle/>
                    <a:p>
                      <a:pPr algn="l" fontAlgn="b"/>
                      <a:r>
                        <a:rPr lang="en-US" sz="700" b="0" i="0" u="none" strike="noStrike">
                          <a:effectLst/>
                          <a:latin typeface="Arial" panose="020B0604020202020204" pitchFamily="34" charset="0"/>
                        </a:rPr>
                        <a:t> </a:t>
                      </a:r>
                    </a:p>
                  </a:txBody>
                  <a:tcPr marL="7008" marR="7008" marT="7008"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Adj. Cost Of Labor</a:t>
                      </a:r>
                    </a:p>
                  </a:txBody>
                  <a:tcPr marL="7008" marR="7008" marT="7008"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effectLst/>
                          <a:latin typeface="Arial" panose="020B0604020202020204" pitchFamily="34" charset="0"/>
                        </a:rPr>
                        <a:t> </a:t>
                      </a:r>
                    </a:p>
                  </a:txBody>
                  <a:tcPr marL="7008" marR="7008" marT="700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         (19,220)</a:t>
                      </a:r>
                    </a:p>
                  </a:txBody>
                  <a:tcPr marL="7008" marR="7008" marT="700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700" b="0" i="0" u="none" strike="noStrike">
                          <a:effectLst/>
                          <a:latin typeface="Arial" panose="020B0604020202020204" pitchFamily="34" charset="0"/>
                        </a:rPr>
                        <a:t>0%</a:t>
                      </a:r>
                    </a:p>
                  </a:txBody>
                  <a:tcPr marL="7008" marR="7008" marT="700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latin typeface="Arial" panose="020B0604020202020204" pitchFamily="34" charset="0"/>
                        </a:rPr>
                        <a:t>0.00%</a:t>
                      </a:r>
                    </a:p>
                  </a:txBody>
                  <a:tcPr marL="7008" marR="7008" marT="700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27673147"/>
                  </a:ext>
                </a:extLst>
              </a:tr>
              <a:tr h="301209">
                <a:tc>
                  <a:txBody>
                    <a:bodyPr/>
                    <a:lstStyle/>
                    <a:p>
                      <a:pPr algn="l" fontAlgn="b"/>
                      <a:r>
                        <a:rPr lang="en-US" sz="700" b="0" i="0" u="none" strike="noStrike">
                          <a:effectLst/>
                          <a:latin typeface="Arial" panose="020B0604020202020204" pitchFamily="34" charset="0"/>
                        </a:rPr>
                        <a:t> </a:t>
                      </a:r>
                    </a:p>
                  </a:txBody>
                  <a:tcPr marL="7008" marR="7008" marT="7008" marB="0" anchor="b">
                    <a:lnL>
                      <a:noFill/>
                    </a:lnL>
                    <a:lnR>
                      <a:noFill/>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700" b="1" i="0" u="none" strike="noStrike">
                          <a:effectLst/>
                          <a:latin typeface="Arial" panose="020B0604020202020204" pitchFamily="34" charset="0"/>
                        </a:rPr>
                        <a:t>Total</a:t>
                      </a:r>
                    </a:p>
                  </a:txBody>
                  <a:tcPr marL="7008" marR="7008" marT="7008"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700" b="0" i="0" u="none" strike="noStrike">
                          <a:effectLst/>
                          <a:latin typeface="Arial" panose="020B0604020202020204" pitchFamily="34" charset="0"/>
                        </a:rPr>
                        <a:t> $         1,113,977 </a:t>
                      </a:r>
                    </a:p>
                  </a:txBody>
                  <a:tcPr marL="7008" marR="7008" marT="700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effectLst/>
                          <a:latin typeface="Arial" panose="020B0604020202020204" pitchFamily="34" charset="0"/>
                        </a:rPr>
                        <a:t> $        835,926 </a:t>
                      </a:r>
                    </a:p>
                  </a:txBody>
                  <a:tcPr marL="7008" marR="7008" marT="700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latin typeface="Arial" panose="020B0604020202020204" pitchFamily="34" charset="0"/>
                        </a:rPr>
                        <a:t>75.04%</a:t>
                      </a:r>
                    </a:p>
                  </a:txBody>
                  <a:tcPr marL="7008" marR="7008" marT="700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dirty="0">
                          <a:effectLst/>
                          <a:latin typeface="Arial" panose="020B0604020202020204" pitchFamily="34" charset="0"/>
                        </a:rPr>
                        <a:t>100.00%</a:t>
                      </a:r>
                    </a:p>
                  </a:txBody>
                  <a:tcPr marL="7008" marR="7008" marT="700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49196270"/>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524001"/>
            <a:ext cx="4184035" cy="3820160"/>
          </a:xfrm>
        </p:spPr>
        <p:txBody>
          <a:bodyPr>
            <a:normAutofit fontScale="2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2500" b="0" i="0" u="none" strike="noStrike" baseline="0" dirty="0">
                <a:solidFill>
                  <a:srgbClr val="221E1F"/>
                </a:solidFill>
                <a:latin typeface="Calibri" panose="020F0502020204030204" pitchFamily="34" charset="0"/>
              </a:rPr>
              <a:t>Current practices </a:t>
            </a:r>
          </a:p>
          <a:p>
            <a:pPr lvl="1"/>
            <a:r>
              <a:rPr lang="en-US" sz="2500" dirty="0">
                <a:solidFill>
                  <a:srgbClr val="221E1F"/>
                </a:solidFill>
                <a:latin typeface="Calibri" panose="020F0502020204030204" pitchFamily="34" charset="0"/>
              </a:rPr>
              <a:t>We made some changes these past couple months that caused our expenses to increase and our net profit to decease. Our service department just switched to four separate teams that has caused our selling expense to increase and our gross not increase. On the fixed expense side we are expanding our service department by adding 36 additional bays which caused it to double. </a:t>
            </a:r>
            <a:endParaRPr lang="en-US" sz="2500" b="0" i="0" u="none" strike="noStrike" baseline="0" dirty="0">
              <a:solidFill>
                <a:srgbClr val="221E1F"/>
              </a:solidFill>
              <a:latin typeface="Calibri" panose="020F0502020204030204" pitchFamily="34" charset="0"/>
            </a:endParaRPr>
          </a:p>
          <a:p>
            <a:r>
              <a:rPr lang="en-US" sz="2500" b="0" i="0" u="none" strike="noStrike" baseline="0" dirty="0">
                <a:solidFill>
                  <a:srgbClr val="221E1F"/>
                </a:solidFill>
                <a:latin typeface="Calibri" panose="020F0502020204030204" pitchFamily="34" charset="0"/>
              </a:rPr>
              <a:t>Goals for improvement </a:t>
            </a:r>
          </a:p>
          <a:p>
            <a:pPr lvl="1"/>
            <a:r>
              <a:rPr lang="en-US" sz="2500" b="0" i="0" u="none" strike="noStrike" baseline="0" dirty="0">
                <a:solidFill>
                  <a:srgbClr val="221E1F"/>
                </a:solidFill>
                <a:latin typeface="Calibri" panose="020F0502020204030204" pitchFamily="34" charset="0"/>
              </a:rPr>
              <a:t>On our fixed we need to look at all the costs and see where we can start getting some discounts like uniforms and shop supplies. Seeing if we are accurately tracking how many uniforms we are ordering a week and replacing. See what other avenues we have to get a cheaper price on the quantity we have been doing for years with the same company. </a:t>
            </a:r>
            <a:r>
              <a:rPr lang="en-US" sz="2500" dirty="0">
                <a:solidFill>
                  <a:srgbClr val="221E1F"/>
                </a:solidFill>
                <a:latin typeface="Calibri" panose="020F0502020204030204" pitchFamily="34" charset="0"/>
              </a:rPr>
              <a:t>Trying to cut our fixed cost by 10% will directly impact our net for October. </a:t>
            </a:r>
          </a:p>
          <a:p>
            <a:pPr lvl="1"/>
            <a:r>
              <a:rPr lang="en-US" sz="2500" b="0" i="0" u="none" strike="noStrike" baseline="0" dirty="0">
                <a:solidFill>
                  <a:srgbClr val="221E1F"/>
                </a:solidFill>
                <a:latin typeface="Calibri" panose="020F0502020204030204" pitchFamily="34" charset="0"/>
              </a:rPr>
              <a:t>Selling expense we just reviewed the advisors</a:t>
            </a:r>
            <a:r>
              <a:rPr lang="en-US" sz="2500" dirty="0">
                <a:solidFill>
                  <a:srgbClr val="221E1F"/>
                </a:solidFill>
                <a:latin typeface="Calibri" panose="020F0502020204030204" pitchFamily="34" charset="0"/>
              </a:rPr>
              <a:t> and technicians pay plans starting November 1. With this new pay plan we increased their quotes on gross and really wanting each advisor to improve. Getting their full effort on each RO they do. </a:t>
            </a:r>
          </a:p>
          <a:p>
            <a:pPr lvl="2"/>
            <a:r>
              <a:rPr lang="en-US" sz="2500" b="0" i="0" u="none" strike="noStrike" baseline="0" dirty="0">
                <a:solidFill>
                  <a:srgbClr val="221E1F"/>
                </a:solidFill>
                <a:latin typeface="Calibri" panose="020F0502020204030204" pitchFamily="34" charset="0"/>
              </a:rPr>
              <a:t>We currently changed our entire service department to a team based. We have 4 different teams that are now all work together with certain techs and advisors. Each of the teams have a head tech team leader and a advisor team lead. Each week the service manager sits with each of them on a team and evaluates their production. Really trying to maximize every RO.</a:t>
            </a:r>
          </a:p>
          <a:p>
            <a:r>
              <a:rPr lang="en-US" sz="2500" b="0" i="0" u="none" strike="noStrike" baseline="0" dirty="0">
                <a:solidFill>
                  <a:srgbClr val="221E1F"/>
                </a:solidFill>
                <a:latin typeface="Calibri" panose="020F0502020204030204" pitchFamily="34" charset="0"/>
              </a:rPr>
              <a:t>Plans to achieve your goals </a:t>
            </a:r>
          </a:p>
          <a:p>
            <a:pPr lvl="1"/>
            <a:r>
              <a:rPr lang="en-US" sz="2500" dirty="0">
                <a:solidFill>
                  <a:srgbClr val="221E1F"/>
                </a:solidFill>
                <a:latin typeface="Calibri" panose="020F0502020204030204" pitchFamily="34" charset="0"/>
              </a:rPr>
              <a:t>Continue the new teams we have in service and continue to grow our service department. The teams have been doing well and we have been hitting gross number we have never seen before. </a:t>
            </a:r>
            <a:endParaRPr lang="en-US" sz="2500" b="0" i="0" u="none" strike="noStrike" baseline="0" dirty="0">
              <a:solidFill>
                <a:srgbClr val="221E1F"/>
              </a:solidFill>
              <a:latin typeface="Calibri" panose="020F0502020204030204" pitchFamily="34" charset="0"/>
            </a:endParaRPr>
          </a:p>
          <a:p>
            <a:r>
              <a:rPr lang="en-US" sz="2500" b="0" i="0" u="none" strike="noStrike" baseline="0" dirty="0">
                <a:solidFill>
                  <a:srgbClr val="221E1F"/>
                </a:solidFill>
                <a:latin typeface="Calibri" panose="020F0502020204030204" pitchFamily="34" charset="0"/>
              </a:rPr>
              <a:t>Plans to evaluate your changes </a:t>
            </a:r>
          </a:p>
          <a:p>
            <a:pPr lvl="1"/>
            <a:r>
              <a:rPr lang="en-US" sz="2500" b="0" i="0" u="none" strike="noStrike" baseline="0" dirty="0">
                <a:solidFill>
                  <a:srgbClr val="221E1F"/>
                </a:solidFill>
                <a:latin typeface="Calibri" panose="020F0502020204030204" pitchFamily="34" charset="0"/>
              </a:rPr>
              <a:t>Continue to sitting on these meetings on a weekly basis and seeing where we can cut cost and continue to increase our gross . Creating new processes that have been working with each of the teams and see how we continue to build on them. </a:t>
            </a:r>
          </a:p>
          <a:p>
            <a:endParaRPr lang="en-US" dirty="0"/>
          </a:p>
        </p:txBody>
      </p:sp>
      <p:graphicFrame>
        <p:nvGraphicFramePr>
          <p:cNvPr id="10" name="Content Placeholder 9">
            <a:extLst>
              <a:ext uri="{FF2B5EF4-FFF2-40B4-BE49-F238E27FC236}">
                <a16:creationId xmlns:a16="http://schemas.microsoft.com/office/drawing/2014/main" id="{E6E47BA2-DD5B-915E-DB7A-9C18352A9262}"/>
              </a:ext>
            </a:extLst>
          </p:cNvPr>
          <p:cNvGraphicFramePr>
            <a:graphicFrameLocks noGrp="1"/>
          </p:cNvGraphicFramePr>
          <p:nvPr>
            <p:ph sz="half" idx="2"/>
            <p:extLst>
              <p:ext uri="{D42A27DB-BD31-4B8C-83A1-F6EECF244321}">
                <p14:modId xmlns:p14="http://schemas.microsoft.com/office/powerpoint/2010/main" val="1123950029"/>
              </p:ext>
            </p:extLst>
          </p:nvPr>
        </p:nvGraphicFramePr>
        <p:xfrm>
          <a:off x="4861369" y="2262084"/>
          <a:ext cx="4341354" cy="2343474"/>
        </p:xfrm>
        <a:graphic>
          <a:graphicData uri="http://schemas.openxmlformats.org/drawingml/2006/table">
            <a:tbl>
              <a:tblPr/>
              <a:tblGrid>
                <a:gridCol w="341935">
                  <a:extLst>
                    <a:ext uri="{9D8B030D-6E8A-4147-A177-3AD203B41FA5}">
                      <a16:colId xmlns:a16="http://schemas.microsoft.com/office/drawing/2014/main" val="1639704701"/>
                    </a:ext>
                  </a:extLst>
                </a:gridCol>
                <a:gridCol w="1465436">
                  <a:extLst>
                    <a:ext uri="{9D8B030D-6E8A-4147-A177-3AD203B41FA5}">
                      <a16:colId xmlns:a16="http://schemas.microsoft.com/office/drawing/2014/main" val="4294547132"/>
                    </a:ext>
                  </a:extLst>
                </a:gridCol>
                <a:gridCol w="1053282">
                  <a:extLst>
                    <a:ext uri="{9D8B030D-6E8A-4147-A177-3AD203B41FA5}">
                      <a16:colId xmlns:a16="http://schemas.microsoft.com/office/drawing/2014/main" val="1781977817"/>
                    </a:ext>
                  </a:extLst>
                </a:gridCol>
                <a:gridCol w="757142">
                  <a:extLst>
                    <a:ext uri="{9D8B030D-6E8A-4147-A177-3AD203B41FA5}">
                      <a16:colId xmlns:a16="http://schemas.microsoft.com/office/drawing/2014/main" val="1906651547"/>
                    </a:ext>
                  </a:extLst>
                </a:gridCol>
                <a:gridCol w="723559">
                  <a:extLst>
                    <a:ext uri="{9D8B030D-6E8A-4147-A177-3AD203B41FA5}">
                      <a16:colId xmlns:a16="http://schemas.microsoft.com/office/drawing/2014/main" val="4232540216"/>
                    </a:ext>
                  </a:extLst>
                </a:gridCol>
              </a:tblGrid>
              <a:tr h="394333">
                <a:tc>
                  <a:txBody>
                    <a:bodyPr/>
                    <a:lstStyle/>
                    <a:p>
                      <a:pPr algn="l" fontAlgn="b"/>
                      <a:r>
                        <a:rPr lang="en-US" sz="900" b="0" i="0" u="none" strike="noStrike">
                          <a:effectLst/>
                          <a:latin typeface="Arial" panose="020B0604020202020204" pitchFamily="34" charset="0"/>
                        </a:rPr>
                        <a:t> </a:t>
                      </a:r>
                    </a:p>
                  </a:txBody>
                  <a:tcPr marL="8841" marR="8841" marT="8841"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800" b="0" i="0" u="none" strike="noStrike">
                          <a:solidFill>
                            <a:srgbClr val="FFFFFF"/>
                          </a:solidFill>
                          <a:effectLst/>
                          <a:latin typeface="Arial" panose="020B0604020202020204" pitchFamily="34" charset="0"/>
                        </a:rPr>
                        <a:t>Expense Category</a:t>
                      </a:r>
                    </a:p>
                  </a:txBody>
                  <a:tcPr marL="8841" marR="8841" marT="8841"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800" b="0" i="0" u="none" strike="noStrike">
                          <a:solidFill>
                            <a:srgbClr val="FFFFFF"/>
                          </a:solidFill>
                          <a:effectLst/>
                          <a:latin typeface="Arial" panose="020B0604020202020204" pitchFamily="34" charset="0"/>
                        </a:rPr>
                        <a:t>Dollar Amount</a:t>
                      </a:r>
                    </a:p>
                  </a:txBody>
                  <a:tcPr marL="8841" marR="8841" marT="8841"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8841" marR="8841" marT="8841"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ctr" fontAlgn="b"/>
                      <a:r>
                        <a:rPr lang="en-US" sz="800" b="0" i="0" u="none" strike="noStrike">
                          <a:solidFill>
                            <a:srgbClr val="FFFFFF"/>
                          </a:solidFill>
                          <a:effectLst/>
                          <a:latin typeface="Arial" panose="020B0604020202020204" pitchFamily="34" charset="0"/>
                        </a:rPr>
                        <a:t> </a:t>
                      </a:r>
                    </a:p>
                  </a:txBody>
                  <a:tcPr marL="8841" marR="8841" marT="8841" marB="0" anchor="b">
                    <a:lnL>
                      <a:noFill/>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366092"/>
                    </a:solidFill>
                  </a:tcPr>
                </a:tc>
                <a:extLst>
                  <a:ext uri="{0D108BD9-81ED-4DB2-BD59-A6C34878D82A}">
                    <a16:rowId xmlns:a16="http://schemas.microsoft.com/office/drawing/2014/main" val="3282268325"/>
                  </a:ext>
                </a:extLst>
              </a:tr>
              <a:tr h="191534">
                <a:tc>
                  <a:txBody>
                    <a:bodyPr/>
                    <a:lstStyle/>
                    <a:p>
                      <a:pPr algn="l" fontAlgn="b"/>
                      <a:r>
                        <a:rPr lang="en-US" sz="900" b="0" i="0" u="none" strike="noStrike">
                          <a:effectLst/>
                          <a:latin typeface="Arial" panose="020B0604020202020204" pitchFamily="34" charset="0"/>
                        </a:rPr>
                        <a:t> </a:t>
                      </a:r>
                    </a:p>
                  </a:txBody>
                  <a:tcPr marL="8841" marR="8841" marT="8841"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Department Gross</a:t>
                      </a:r>
                    </a:p>
                  </a:txBody>
                  <a:tcPr marL="8841" marR="8841" marT="884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effectLst/>
                          <a:latin typeface="Arial" panose="020B0604020202020204" pitchFamily="34" charset="0"/>
                        </a:rPr>
                        <a:t> $            835,926 </a:t>
                      </a:r>
                    </a:p>
                  </a:txBody>
                  <a:tcPr marL="8841" marR="8841" marT="884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solidFill>
                            <a:srgbClr val="FFFFFF"/>
                          </a:solidFill>
                          <a:effectLst/>
                          <a:latin typeface="Arial" panose="020B0604020202020204" pitchFamily="34" charset="0"/>
                        </a:rPr>
                        <a:t>% of Gross</a:t>
                      </a:r>
                    </a:p>
                  </a:txBody>
                  <a:tcPr marL="8841" marR="8841" marT="8841"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900" b="0" i="0" u="none" strike="noStrike">
                          <a:solidFill>
                            <a:srgbClr val="FFFFFF"/>
                          </a:solidFill>
                          <a:effectLst/>
                          <a:latin typeface="Arial" panose="020B0604020202020204" pitchFamily="34" charset="0"/>
                        </a:rPr>
                        <a:t>Profile</a:t>
                      </a:r>
                    </a:p>
                  </a:txBody>
                  <a:tcPr marL="8841" marR="8841" marT="8841" marB="0" anchor="b">
                    <a:lnL>
                      <a:noFill/>
                    </a:lnL>
                    <a:lnR w="25400" cap="flat" cmpd="dbl"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2648934519"/>
                  </a:ext>
                </a:extLst>
              </a:tr>
              <a:tr h="191534">
                <a:tc>
                  <a:txBody>
                    <a:bodyPr/>
                    <a:lstStyle/>
                    <a:p>
                      <a:pPr algn="l" fontAlgn="b"/>
                      <a:r>
                        <a:rPr lang="en-US" sz="900" b="0" i="0" u="none" strike="noStrike">
                          <a:effectLst/>
                          <a:latin typeface="Arial" panose="020B0604020202020204" pitchFamily="34" charset="0"/>
                        </a:rPr>
                        <a:t> </a:t>
                      </a:r>
                    </a:p>
                  </a:txBody>
                  <a:tcPr marL="8841" marR="8841" marT="8841"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Variable Expense</a:t>
                      </a:r>
                    </a:p>
                  </a:txBody>
                  <a:tcPr marL="8841" marR="8841" marT="884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effectLst/>
                          <a:latin typeface="Arial" panose="020B0604020202020204" pitchFamily="34" charset="0"/>
                        </a:rPr>
                        <a:t> </a:t>
                      </a:r>
                    </a:p>
                  </a:txBody>
                  <a:tcPr marL="8841" marR="8841" marT="884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effectLst/>
                          <a:latin typeface="Arial" panose="020B0604020202020204" pitchFamily="34" charset="0"/>
                        </a:rPr>
                        <a:t>0.00%</a:t>
                      </a:r>
                    </a:p>
                  </a:txBody>
                  <a:tcPr marL="8841" marR="8841" marT="884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8841" marR="8841" marT="884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035815958"/>
                  </a:ext>
                </a:extLst>
              </a:tr>
              <a:tr h="191534">
                <a:tc>
                  <a:txBody>
                    <a:bodyPr/>
                    <a:lstStyle/>
                    <a:p>
                      <a:pPr algn="l" fontAlgn="b"/>
                      <a:r>
                        <a:rPr lang="en-US" sz="900" b="0" i="0" u="none" strike="noStrike">
                          <a:effectLst/>
                          <a:latin typeface="Arial" panose="020B0604020202020204" pitchFamily="34" charset="0"/>
                        </a:rPr>
                        <a:t> </a:t>
                      </a:r>
                    </a:p>
                  </a:txBody>
                  <a:tcPr marL="8841" marR="8841" marT="8841"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Selling Expense</a:t>
                      </a:r>
                    </a:p>
                  </a:txBody>
                  <a:tcPr marL="8841" marR="8841" marT="884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effectLst/>
                          <a:latin typeface="Arial" panose="020B0604020202020204" pitchFamily="34" charset="0"/>
                        </a:rPr>
                        <a:t> $            213,189 </a:t>
                      </a:r>
                    </a:p>
                  </a:txBody>
                  <a:tcPr marL="8841" marR="8841" marT="884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effectLst/>
                          <a:latin typeface="Arial" panose="020B0604020202020204" pitchFamily="34" charset="0"/>
                        </a:rPr>
                        <a:t>25.50%</a:t>
                      </a:r>
                    </a:p>
                  </a:txBody>
                  <a:tcPr marL="8841" marR="8841" marT="884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8841" marR="8841" marT="884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83299555"/>
                  </a:ext>
                </a:extLst>
              </a:tr>
              <a:tr h="191534">
                <a:tc>
                  <a:txBody>
                    <a:bodyPr/>
                    <a:lstStyle/>
                    <a:p>
                      <a:pPr algn="l" fontAlgn="b"/>
                      <a:r>
                        <a:rPr lang="en-US" sz="900" b="0" i="0" u="none" strike="noStrike">
                          <a:effectLst/>
                          <a:latin typeface="Arial" panose="020B0604020202020204" pitchFamily="34" charset="0"/>
                        </a:rPr>
                        <a:t> </a:t>
                      </a:r>
                    </a:p>
                  </a:txBody>
                  <a:tcPr marL="8841" marR="8841" marT="8841"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Personnel Expense</a:t>
                      </a:r>
                    </a:p>
                  </a:txBody>
                  <a:tcPr marL="8841" marR="8841" marT="884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effectLst/>
                          <a:latin typeface="Arial" panose="020B0604020202020204" pitchFamily="34" charset="0"/>
                        </a:rPr>
                        <a:t> </a:t>
                      </a:r>
                    </a:p>
                  </a:txBody>
                  <a:tcPr marL="8841" marR="8841" marT="884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effectLst/>
                          <a:latin typeface="Arial" panose="020B0604020202020204" pitchFamily="34" charset="0"/>
                        </a:rPr>
                        <a:t>0.00%</a:t>
                      </a:r>
                    </a:p>
                  </a:txBody>
                  <a:tcPr marL="8841" marR="8841" marT="884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8841" marR="8841" marT="884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418768314"/>
                  </a:ext>
                </a:extLst>
              </a:tr>
              <a:tr h="191534">
                <a:tc>
                  <a:txBody>
                    <a:bodyPr/>
                    <a:lstStyle/>
                    <a:p>
                      <a:pPr algn="l" fontAlgn="b"/>
                      <a:r>
                        <a:rPr lang="en-US" sz="900" b="0" i="0" u="none" strike="noStrike">
                          <a:effectLst/>
                          <a:latin typeface="Arial" panose="020B0604020202020204" pitchFamily="34" charset="0"/>
                        </a:rPr>
                        <a:t> </a:t>
                      </a:r>
                    </a:p>
                  </a:txBody>
                  <a:tcPr marL="8841" marR="8841" marT="8841"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Semi-Fixed Expense</a:t>
                      </a:r>
                    </a:p>
                  </a:txBody>
                  <a:tcPr marL="8841" marR="8841" marT="884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effectLst/>
                          <a:latin typeface="Arial" panose="020B0604020202020204" pitchFamily="34" charset="0"/>
                        </a:rPr>
                        <a:t> $            180,477 </a:t>
                      </a:r>
                    </a:p>
                  </a:txBody>
                  <a:tcPr marL="8841" marR="8841" marT="884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effectLst/>
                          <a:latin typeface="Arial" panose="020B0604020202020204" pitchFamily="34" charset="0"/>
                        </a:rPr>
                        <a:t>21.59%</a:t>
                      </a:r>
                    </a:p>
                  </a:txBody>
                  <a:tcPr marL="8841" marR="8841" marT="884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8841" marR="8841" marT="884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839122093"/>
                  </a:ext>
                </a:extLst>
              </a:tr>
              <a:tr h="191534">
                <a:tc>
                  <a:txBody>
                    <a:bodyPr/>
                    <a:lstStyle/>
                    <a:p>
                      <a:pPr algn="l" fontAlgn="b"/>
                      <a:r>
                        <a:rPr lang="en-US" sz="900" b="0" i="0" u="none" strike="noStrike">
                          <a:effectLst/>
                          <a:latin typeface="Arial" panose="020B0604020202020204" pitchFamily="34" charset="0"/>
                        </a:rPr>
                        <a:t> </a:t>
                      </a:r>
                    </a:p>
                  </a:txBody>
                  <a:tcPr marL="8841" marR="8841" marT="8841"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Fixed Expense</a:t>
                      </a:r>
                    </a:p>
                  </a:txBody>
                  <a:tcPr marL="8841" marR="8841" marT="884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effectLst/>
                          <a:latin typeface="Arial" panose="020B0604020202020204" pitchFamily="34" charset="0"/>
                        </a:rPr>
                        <a:t> $            346,478 </a:t>
                      </a:r>
                    </a:p>
                  </a:txBody>
                  <a:tcPr marL="8841" marR="8841" marT="884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effectLst/>
                          <a:latin typeface="Arial" panose="020B0604020202020204" pitchFamily="34" charset="0"/>
                        </a:rPr>
                        <a:t>41.45%</a:t>
                      </a:r>
                    </a:p>
                  </a:txBody>
                  <a:tcPr marL="8841" marR="8841" marT="884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8841" marR="8841" marT="884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04691053"/>
                  </a:ext>
                </a:extLst>
              </a:tr>
              <a:tr h="202801">
                <a:tc>
                  <a:txBody>
                    <a:bodyPr/>
                    <a:lstStyle/>
                    <a:p>
                      <a:pPr algn="l" fontAlgn="b"/>
                      <a:r>
                        <a:rPr lang="en-US" sz="900" b="0" i="0" u="none" strike="noStrike">
                          <a:effectLst/>
                          <a:latin typeface="Arial" panose="020B0604020202020204" pitchFamily="34" charset="0"/>
                        </a:rPr>
                        <a:t> </a:t>
                      </a:r>
                    </a:p>
                  </a:txBody>
                  <a:tcPr marL="8841" marR="8841" marT="8841"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Unallocated Expense</a:t>
                      </a:r>
                    </a:p>
                  </a:txBody>
                  <a:tcPr marL="8841" marR="8841" marT="884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effectLst/>
                          <a:latin typeface="Arial" panose="020B0604020202020204" pitchFamily="34" charset="0"/>
                        </a:rPr>
                        <a:t> </a:t>
                      </a:r>
                    </a:p>
                  </a:txBody>
                  <a:tcPr marL="8841" marR="8841" marT="884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effectLst/>
                          <a:latin typeface="Arial" panose="020B0604020202020204" pitchFamily="34" charset="0"/>
                        </a:rPr>
                        <a:t>0.00%</a:t>
                      </a:r>
                    </a:p>
                  </a:txBody>
                  <a:tcPr marL="8841" marR="8841" marT="884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8841" marR="8841" marT="884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608292415"/>
                  </a:ext>
                </a:extLst>
              </a:tr>
              <a:tr h="191534">
                <a:tc>
                  <a:txBody>
                    <a:bodyPr/>
                    <a:lstStyle/>
                    <a:p>
                      <a:pPr algn="l" fontAlgn="b"/>
                      <a:r>
                        <a:rPr lang="en-US" sz="900" b="0" i="0" u="none" strike="noStrike">
                          <a:effectLst/>
                          <a:latin typeface="Arial" panose="020B0604020202020204" pitchFamily="34" charset="0"/>
                        </a:rPr>
                        <a:t> </a:t>
                      </a:r>
                    </a:p>
                  </a:txBody>
                  <a:tcPr marL="8841" marR="8841" marT="8841"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Dealer's Salary</a:t>
                      </a:r>
                    </a:p>
                  </a:txBody>
                  <a:tcPr marL="8841" marR="8841" marT="884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effectLst/>
                          <a:latin typeface="Arial" panose="020B0604020202020204" pitchFamily="34" charset="0"/>
                        </a:rPr>
                        <a:t> </a:t>
                      </a:r>
                    </a:p>
                  </a:txBody>
                  <a:tcPr marL="8841" marR="8841" marT="884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effectLst/>
                          <a:latin typeface="Arial" panose="020B0604020202020204" pitchFamily="34" charset="0"/>
                        </a:rPr>
                        <a:t>0.00%</a:t>
                      </a:r>
                    </a:p>
                  </a:txBody>
                  <a:tcPr marL="8841" marR="8841" marT="884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8841" marR="8841" marT="884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935607727"/>
                  </a:ext>
                </a:extLst>
              </a:tr>
              <a:tr h="202801">
                <a:tc>
                  <a:txBody>
                    <a:bodyPr/>
                    <a:lstStyle/>
                    <a:p>
                      <a:pPr algn="l" fontAlgn="b"/>
                      <a:r>
                        <a:rPr lang="en-US" sz="900" b="0" i="0" u="none" strike="noStrike">
                          <a:effectLst/>
                          <a:latin typeface="Arial" panose="020B0604020202020204" pitchFamily="34" charset="0"/>
                        </a:rPr>
                        <a:t> </a:t>
                      </a:r>
                    </a:p>
                  </a:txBody>
                  <a:tcPr marL="8841" marR="8841" marT="8841"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Total Expenses</a:t>
                      </a:r>
                    </a:p>
                  </a:txBody>
                  <a:tcPr marL="8841" marR="8841" marT="884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effectLst/>
                          <a:latin typeface="Arial" panose="020B0604020202020204" pitchFamily="34" charset="0"/>
                        </a:rPr>
                        <a:t> $            740,144 </a:t>
                      </a:r>
                    </a:p>
                  </a:txBody>
                  <a:tcPr marL="8841" marR="8841" marT="884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effectLst/>
                          <a:latin typeface="Arial" panose="020B0604020202020204" pitchFamily="34" charset="0"/>
                        </a:rPr>
                        <a:t>88.54%</a:t>
                      </a:r>
                    </a:p>
                  </a:txBody>
                  <a:tcPr marL="8841" marR="8841" marT="884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8841" marR="8841" marT="884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798782020"/>
                  </a:ext>
                </a:extLst>
              </a:tr>
              <a:tr h="202801">
                <a:tc>
                  <a:txBody>
                    <a:bodyPr/>
                    <a:lstStyle/>
                    <a:p>
                      <a:pPr algn="l" fontAlgn="b"/>
                      <a:r>
                        <a:rPr lang="en-US" sz="900" b="0" i="0" u="none" strike="noStrike">
                          <a:effectLst/>
                          <a:latin typeface="Arial" panose="020B0604020202020204" pitchFamily="34" charset="0"/>
                        </a:rPr>
                        <a:t> </a:t>
                      </a:r>
                    </a:p>
                  </a:txBody>
                  <a:tcPr marL="8841" marR="8841" marT="8841" marB="0" anchor="b">
                    <a:lnL>
                      <a:noFill/>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Net Profit</a:t>
                      </a:r>
                    </a:p>
                  </a:txBody>
                  <a:tcPr marL="8841" marR="8841" marT="884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900" b="0" i="0" u="none" strike="noStrike">
                          <a:effectLst/>
                          <a:latin typeface="Arial" panose="020B0604020202020204" pitchFamily="34" charset="0"/>
                        </a:rPr>
                        <a:t> $              95,782 </a:t>
                      </a:r>
                    </a:p>
                  </a:txBody>
                  <a:tcPr marL="8841" marR="8841" marT="884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effectLst/>
                          <a:latin typeface="Arial" panose="020B0604020202020204" pitchFamily="34" charset="0"/>
                        </a:rPr>
                        <a:t>11.46%</a:t>
                      </a:r>
                    </a:p>
                  </a:txBody>
                  <a:tcPr marL="8841" marR="8841" marT="884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dirty="0">
                          <a:effectLst/>
                          <a:latin typeface="Arial" panose="020B0604020202020204" pitchFamily="34" charset="0"/>
                        </a:rPr>
                        <a:t> </a:t>
                      </a:r>
                    </a:p>
                  </a:txBody>
                  <a:tcPr marL="8841" marR="8841" marT="8841"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235135159"/>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5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a:t>
            </a:r>
          </a:p>
          <a:p>
            <a:pPr lvl="1"/>
            <a:r>
              <a:rPr lang="en-US" dirty="0">
                <a:solidFill>
                  <a:srgbClr val="221E1F"/>
                </a:solidFill>
                <a:latin typeface="Calibri" panose="020F0502020204030204" pitchFamily="34" charset="0"/>
              </a:rPr>
              <a:t>We recently switched to running 4 teams in our service department. With doing this we had to increase our staff by 10%. We have a total of 50 technicians.</a:t>
            </a:r>
            <a:r>
              <a:rPr lang="en-US" b="0" i="0" u="none" strike="noStrike" baseline="0" dirty="0">
                <a:solidFill>
                  <a:srgbClr val="221E1F"/>
                </a:solidFill>
                <a:latin typeface="Calibri" panose="020F0502020204030204" pitchFamily="34" charset="0"/>
              </a:rPr>
              <a:t> We do have some apprentices that we hire from a UTI school next to our dealership as well. </a:t>
            </a:r>
            <a:r>
              <a:rPr lang="en-US" dirty="0">
                <a:solidFill>
                  <a:srgbClr val="221E1F"/>
                </a:solidFill>
                <a:latin typeface="Calibri" panose="020F0502020204030204" pitchFamily="34" charset="0"/>
              </a:rPr>
              <a:t>We are currently sitting at 78.08%.</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r>
              <a:rPr lang="en-US" b="0" i="0" u="none" strike="noStrike" baseline="0" dirty="0">
                <a:solidFill>
                  <a:srgbClr val="221E1F"/>
                </a:solidFill>
                <a:latin typeface="Calibri" panose="020F0502020204030204" pitchFamily="34" charset="0"/>
              </a:rPr>
              <a:t>Cutting some of the tech that we hired to make sure we had enough coverage during this transition going into teams. I would like our tech proficiency to increase to 87% in the next 3 months.</a:t>
            </a:r>
          </a:p>
          <a:p>
            <a:r>
              <a:rPr lang="en-US" sz="1800" b="0" i="0" u="none" strike="noStrike" baseline="0" dirty="0">
                <a:solidFill>
                  <a:srgbClr val="221E1F"/>
                </a:solidFill>
                <a:latin typeface="Calibri" panose="020F0502020204030204" pitchFamily="34" charset="0"/>
              </a:rPr>
              <a:t>Plans to achieve your goals </a:t>
            </a:r>
          </a:p>
          <a:p>
            <a:pPr lvl="1"/>
            <a:r>
              <a:rPr lang="en-US" b="0" i="0" u="none" strike="noStrike" baseline="0" dirty="0">
                <a:solidFill>
                  <a:srgbClr val="221E1F"/>
                </a:solidFill>
                <a:latin typeface="Calibri" panose="020F0502020204030204" pitchFamily="34" charset="0"/>
              </a:rPr>
              <a:t>Evaluating each of our teams and technicians that are on each of them. Keeping the Technicians that are performing and get them maximizing their hours available to work each day. </a:t>
            </a:r>
          </a:p>
          <a:p>
            <a:r>
              <a:rPr lang="en-US" sz="1800" b="0" i="0" u="none" strike="noStrike" baseline="0" dirty="0">
                <a:solidFill>
                  <a:srgbClr val="221E1F"/>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Sitting with the team leaders every week and going though their teams production for that week. Seeing what techs are producing and maximizing everyday and which ones are not. Making certain changes when needed. Also looking at their RO count for the week and see if we need to adjust with our appointments we are taking in each and everyday. </a:t>
            </a:r>
            <a:endParaRPr lang="en-US" b="0" i="0" u="none" strike="noStrike" baseline="0" dirty="0">
              <a:solidFill>
                <a:srgbClr val="221E1F"/>
              </a:solidFill>
              <a:latin typeface="Calibri" panose="020F0502020204030204" pitchFamily="34" charset="0"/>
            </a:endParaRPr>
          </a:p>
          <a:p>
            <a:endParaRPr lang="en-US" dirty="0"/>
          </a:p>
        </p:txBody>
      </p:sp>
      <p:graphicFrame>
        <p:nvGraphicFramePr>
          <p:cNvPr id="7" name="Content Placeholder 6">
            <a:extLst>
              <a:ext uri="{FF2B5EF4-FFF2-40B4-BE49-F238E27FC236}">
                <a16:creationId xmlns:a16="http://schemas.microsoft.com/office/drawing/2014/main" id="{710D4FE8-C6FD-E628-EC14-9C9820A61C0B}"/>
              </a:ext>
            </a:extLst>
          </p:cNvPr>
          <p:cNvGraphicFramePr>
            <a:graphicFrameLocks noGrp="1"/>
          </p:cNvGraphicFramePr>
          <p:nvPr>
            <p:ph sz="half" idx="2"/>
            <p:extLst>
              <p:ext uri="{D42A27DB-BD31-4B8C-83A1-F6EECF244321}">
                <p14:modId xmlns:p14="http://schemas.microsoft.com/office/powerpoint/2010/main" val="3484137354"/>
              </p:ext>
            </p:extLst>
          </p:nvPr>
        </p:nvGraphicFramePr>
        <p:xfrm>
          <a:off x="4861368" y="1699820"/>
          <a:ext cx="4744025" cy="3618800"/>
        </p:xfrm>
        <a:graphic>
          <a:graphicData uri="http://schemas.openxmlformats.org/drawingml/2006/table">
            <a:tbl>
              <a:tblPr/>
              <a:tblGrid>
                <a:gridCol w="134652">
                  <a:extLst>
                    <a:ext uri="{9D8B030D-6E8A-4147-A177-3AD203B41FA5}">
                      <a16:colId xmlns:a16="http://schemas.microsoft.com/office/drawing/2014/main" val="3076760423"/>
                    </a:ext>
                  </a:extLst>
                </a:gridCol>
                <a:gridCol w="860598">
                  <a:extLst>
                    <a:ext uri="{9D8B030D-6E8A-4147-A177-3AD203B41FA5}">
                      <a16:colId xmlns:a16="http://schemas.microsoft.com/office/drawing/2014/main" val="2749351526"/>
                    </a:ext>
                  </a:extLst>
                </a:gridCol>
                <a:gridCol w="835229">
                  <a:extLst>
                    <a:ext uri="{9D8B030D-6E8A-4147-A177-3AD203B41FA5}">
                      <a16:colId xmlns:a16="http://schemas.microsoft.com/office/drawing/2014/main" val="607484933"/>
                    </a:ext>
                  </a:extLst>
                </a:gridCol>
                <a:gridCol w="249788">
                  <a:extLst>
                    <a:ext uri="{9D8B030D-6E8A-4147-A177-3AD203B41FA5}">
                      <a16:colId xmlns:a16="http://schemas.microsoft.com/office/drawing/2014/main" val="3895618992"/>
                    </a:ext>
                  </a:extLst>
                </a:gridCol>
                <a:gridCol w="462498">
                  <a:extLst>
                    <a:ext uri="{9D8B030D-6E8A-4147-A177-3AD203B41FA5}">
                      <a16:colId xmlns:a16="http://schemas.microsoft.com/office/drawing/2014/main" val="1588209572"/>
                    </a:ext>
                  </a:extLst>
                </a:gridCol>
                <a:gridCol w="226371">
                  <a:extLst>
                    <a:ext uri="{9D8B030D-6E8A-4147-A177-3AD203B41FA5}">
                      <a16:colId xmlns:a16="http://schemas.microsoft.com/office/drawing/2014/main" val="448773994"/>
                    </a:ext>
                  </a:extLst>
                </a:gridCol>
                <a:gridCol w="632277">
                  <a:extLst>
                    <a:ext uri="{9D8B030D-6E8A-4147-A177-3AD203B41FA5}">
                      <a16:colId xmlns:a16="http://schemas.microsoft.com/office/drawing/2014/main" val="3191980318"/>
                    </a:ext>
                  </a:extLst>
                </a:gridCol>
                <a:gridCol w="195147">
                  <a:extLst>
                    <a:ext uri="{9D8B030D-6E8A-4147-A177-3AD203B41FA5}">
                      <a16:colId xmlns:a16="http://schemas.microsoft.com/office/drawing/2014/main" val="3145397381"/>
                    </a:ext>
                  </a:extLst>
                </a:gridCol>
                <a:gridCol w="647888">
                  <a:extLst>
                    <a:ext uri="{9D8B030D-6E8A-4147-A177-3AD203B41FA5}">
                      <a16:colId xmlns:a16="http://schemas.microsoft.com/office/drawing/2014/main" val="3752998083"/>
                    </a:ext>
                  </a:extLst>
                </a:gridCol>
                <a:gridCol w="499577">
                  <a:extLst>
                    <a:ext uri="{9D8B030D-6E8A-4147-A177-3AD203B41FA5}">
                      <a16:colId xmlns:a16="http://schemas.microsoft.com/office/drawing/2014/main" val="2069424898"/>
                    </a:ext>
                  </a:extLst>
                </a:gridCol>
              </a:tblGrid>
              <a:tr h="104344">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707104888"/>
                  </a:ext>
                </a:extLst>
              </a:tr>
              <a:tr h="144921">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gridSpan="7">
                  <a:txBody>
                    <a:bodyPr/>
                    <a:lstStyle/>
                    <a:p>
                      <a:pPr algn="ctr" fontAlgn="b"/>
                      <a:r>
                        <a:rPr lang="en-US" sz="800" b="1" i="0" u="none" strike="noStrike">
                          <a:effectLst/>
                          <a:latin typeface="Arial" panose="020B0604020202020204" pitchFamily="34" charset="0"/>
                        </a:rPr>
                        <a:t>SERVICE INVENTORY ANALYSIS     </a:t>
                      </a:r>
                    </a:p>
                  </a:txBody>
                  <a:tcPr marL="0" marR="0" marT="0"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83784868"/>
                  </a:ext>
                </a:extLst>
              </a:tr>
              <a:tr h="110140">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36651209"/>
                  </a:ext>
                </a:extLst>
              </a:tr>
              <a:tr h="170862">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500" b="1" i="1" u="none" strike="noStrike">
                          <a:solidFill>
                            <a:srgbClr val="FFFFFF"/>
                          </a:solidFill>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Labor Sales / Month</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Effective Labor Rates</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Hours Billed</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781021733"/>
                  </a:ext>
                </a:extLst>
              </a:tr>
              <a:tr h="119603">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n-US" sz="500" b="0" i="0" u="none" strike="noStrike">
                          <a:effectLst/>
                          <a:latin typeface="Arial" panose="020B0604020202020204" pitchFamily="34" charset="0"/>
                        </a:rPr>
                        <a:t>Customer Pay</a:t>
                      </a:r>
                    </a:p>
                  </a:txBody>
                  <a:tcPr marL="0" marR="0" marT="0" marB="0" anchor="b">
                    <a:lnL>
                      <a:noFill/>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500" b="0" i="0" u="none" strike="noStrike">
                          <a:effectLst/>
                          <a:latin typeface="Arial" panose="020B0604020202020204" pitchFamily="34" charset="0"/>
                        </a:rPr>
                        <a:t> $                   714,884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tcPr>
                </a:tc>
                <a:tc>
                  <a:txBody>
                    <a:bodyPr/>
                    <a:lstStyle/>
                    <a:p>
                      <a:pPr algn="r" fontAlgn="b"/>
                      <a:r>
                        <a:rPr lang="en-US" sz="500" b="0" i="0" u="none" strike="noStrike" dirty="0">
                          <a:effectLst/>
                          <a:latin typeface="Arial" panose="020B0604020202020204" pitchFamily="34" charset="0"/>
                        </a:rPr>
                        <a:t>118.44 </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500" b="0" i="0" u="none" strike="noStrike">
                          <a:effectLst/>
                          <a:latin typeface="Arial" panose="020B0604020202020204" pitchFamily="34" charset="0"/>
                        </a:rPr>
                        <a:t>6035.8</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640073354"/>
                  </a:ext>
                </a:extLst>
              </a:tr>
              <a:tr h="119603">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n-US" sz="500" b="0" i="0" u="none" strike="noStrike">
                          <a:effectLst/>
                          <a:latin typeface="Arial" panose="020B0604020202020204" pitchFamily="34" charset="0"/>
                        </a:rPr>
                        <a:t>Toyota Care</a:t>
                      </a:r>
                    </a:p>
                  </a:txBody>
                  <a:tcPr marL="0" marR="0" marT="0" marB="0" anchor="b">
                    <a:lnL>
                      <a:noFill/>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500" b="0" i="0" u="none" strike="noStrike">
                          <a:effectLst/>
                          <a:latin typeface="Arial" panose="020B0604020202020204" pitchFamily="34" charset="0"/>
                        </a:rPr>
                        <a:t> $                    68,134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tcPr>
                </a:tc>
                <a:tc>
                  <a:txBody>
                    <a:bodyPr/>
                    <a:lstStyle/>
                    <a:p>
                      <a:pPr algn="r" fontAlgn="b"/>
                      <a:r>
                        <a:rPr lang="en-US" sz="500" b="0" i="0" u="none" strike="noStrike">
                          <a:effectLst/>
                          <a:latin typeface="Arial" panose="020B0604020202020204" pitchFamily="34" charset="0"/>
                        </a:rPr>
                        <a:t>137.98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500" b="0" i="0" u="none" strike="noStrike">
                          <a:effectLst/>
                          <a:latin typeface="Arial" panose="020B0604020202020204" pitchFamily="34" charset="0"/>
                        </a:rPr>
                        <a:t>493.8</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644001404"/>
                  </a:ext>
                </a:extLst>
              </a:tr>
              <a:tr h="119603">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n-US" sz="500" b="0" i="0" u="none" strike="noStrike">
                          <a:effectLst/>
                          <a:latin typeface="Arial" panose="020B0604020202020204" pitchFamily="34" charset="0"/>
                        </a:rPr>
                        <a:t>Toyota Prepaid Maint</a:t>
                      </a:r>
                    </a:p>
                  </a:txBody>
                  <a:tcPr marL="0" marR="0" marT="0" marB="0" anchor="b">
                    <a:lnL>
                      <a:noFill/>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500" b="0" i="0" u="none" strike="noStrike">
                          <a:effectLst/>
                          <a:latin typeface="Arial" panose="020B0604020202020204" pitchFamily="34" charset="0"/>
                        </a:rPr>
                        <a:t> $                    18,081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tcPr>
                </a:tc>
                <a:tc>
                  <a:txBody>
                    <a:bodyPr/>
                    <a:lstStyle/>
                    <a:p>
                      <a:pPr algn="r" fontAlgn="b"/>
                      <a:r>
                        <a:rPr lang="en-US" sz="500" b="0" i="0" u="none" strike="noStrike">
                          <a:effectLst/>
                          <a:latin typeface="Arial" panose="020B0604020202020204" pitchFamily="34" charset="0"/>
                        </a:rPr>
                        <a:t>118.44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500" b="0" i="0" u="none" strike="noStrike">
                          <a:effectLst/>
                          <a:latin typeface="Arial" panose="020B0604020202020204" pitchFamily="34" charset="0"/>
                        </a:rPr>
                        <a:t>152.7</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615150285"/>
                  </a:ext>
                </a:extLst>
              </a:tr>
              <a:tr h="119603">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Warranty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a:effectLst/>
                          <a:latin typeface="Arial" panose="020B0604020202020204" pitchFamily="34" charset="0"/>
                        </a:rPr>
                        <a:t> $                    75,145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tcPr>
                </a:tc>
                <a:tc>
                  <a:txBody>
                    <a:bodyPr/>
                    <a:lstStyle/>
                    <a:p>
                      <a:pPr algn="r" fontAlgn="b"/>
                      <a:r>
                        <a:rPr lang="en-US" sz="500" b="0" i="0" u="none" strike="noStrike">
                          <a:effectLst/>
                          <a:latin typeface="Arial" panose="020B0604020202020204" pitchFamily="34" charset="0"/>
                        </a:rPr>
                        <a:t>137.98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500" b="0" i="0" u="none" strike="noStrike">
                          <a:effectLst/>
                          <a:latin typeface="Arial" panose="020B0604020202020204" pitchFamily="34" charset="0"/>
                        </a:rPr>
                        <a:t>544.6</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544927631"/>
                  </a:ext>
                </a:extLst>
              </a:tr>
              <a:tr h="173906">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Internal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a:effectLst/>
                          <a:latin typeface="Arial" panose="020B0604020202020204" pitchFamily="34" charset="0"/>
                        </a:rPr>
                        <a:t> $                   162,509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tcPr>
                </a:tc>
                <a:tc>
                  <a:txBody>
                    <a:bodyPr/>
                    <a:lstStyle/>
                    <a:p>
                      <a:pPr algn="r" fontAlgn="b"/>
                      <a:r>
                        <a:rPr lang="en-US" sz="500" b="0" i="0" u="none" strike="noStrike">
                          <a:effectLst/>
                          <a:latin typeface="Arial" panose="020B0604020202020204" pitchFamily="34" charset="0"/>
                        </a:rPr>
                        <a:t>124.89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500" b="0" i="0" u="none" strike="noStrike">
                          <a:effectLst/>
                          <a:latin typeface="Arial" panose="020B0604020202020204" pitchFamily="34" charset="0"/>
                        </a:rPr>
                        <a:t>1301.2</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94774299"/>
                  </a:ext>
                </a:extLst>
              </a:tr>
              <a:tr h="119603">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New Vehicle Prep</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a:effectLst/>
                          <a:latin typeface="Arial" panose="020B0604020202020204" pitchFamily="34" charset="0"/>
                        </a:rPr>
                        <a:t> $                    75,224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tcPr>
                </a:tc>
                <a:tc>
                  <a:txBody>
                    <a:bodyPr/>
                    <a:lstStyle/>
                    <a:p>
                      <a:pPr algn="r" fontAlgn="b"/>
                      <a:r>
                        <a:rPr lang="en-US" sz="500" b="0" i="0" u="none" strike="noStrike">
                          <a:effectLst/>
                          <a:latin typeface="Arial" panose="020B0604020202020204" pitchFamily="34" charset="0"/>
                        </a:rPr>
                        <a:t>137.98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500" b="0" i="0" u="none" strike="noStrike">
                          <a:effectLst/>
                          <a:latin typeface="Arial" panose="020B0604020202020204" pitchFamily="34" charset="0"/>
                        </a:rPr>
                        <a:t>545.2</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065365018"/>
                  </a:ext>
                </a:extLst>
              </a:tr>
              <a:tr h="115937">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a:effectLst/>
                          <a:latin typeface="Arial" panose="020B0604020202020204" pitchFamily="34" charset="0"/>
                        </a:rPr>
                        <a:t> $                1,113,977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500" b="0" i="0" u="none" strike="noStrike">
                          <a:effectLst/>
                          <a:latin typeface="Arial" panose="020B0604020202020204" pitchFamily="34" charset="0"/>
                        </a:rPr>
                        <a:t>9073.3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004425379"/>
                  </a:ext>
                </a:extLst>
              </a:tr>
              <a:tr h="266656">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67956731"/>
                  </a:ext>
                </a:extLst>
              </a:tr>
              <a:tr h="110140">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n-US" sz="500" b="1" i="1" u="none" strike="noStrike">
                          <a:effectLst/>
                          <a:latin typeface="Arial" panose="020B0604020202020204" pitchFamily="34" charset="0"/>
                        </a:rPr>
                        <a:t>POTENTIAL</a:t>
                      </a:r>
                    </a:p>
                  </a:txBody>
                  <a:tcPr marL="0" marR="0" marT="0" marB="0" anchor="b">
                    <a:lnL>
                      <a:noFill/>
                    </a:lnL>
                    <a:lnR>
                      <a:noFill/>
                    </a:lnR>
                    <a:lnT>
                      <a:noFill/>
                    </a:lnT>
                    <a:lnB>
                      <a:noFill/>
                    </a:lnB>
                    <a:solidFill>
                      <a:srgbClr val="FFFFFF"/>
                    </a:solid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720427622"/>
                  </a:ext>
                </a:extLst>
              </a:tr>
              <a:tr h="127531">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                1,107,001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500" b="0" i="0" u="none" strike="noStrike">
                          <a:effectLst/>
                          <a:latin typeface="Arial" panose="020B0604020202020204" pitchFamily="34" charset="0"/>
                        </a:rPr>
                        <a:t>9135.10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500" b="0" i="0" u="none" strike="noStrike">
                          <a:effectLst/>
                          <a:latin typeface="Arial" panose="020B0604020202020204" pitchFamily="34" charset="0"/>
                        </a:rPr>
                        <a:t> $            121.18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5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44739388"/>
                  </a:ext>
                </a:extLst>
              </a:tr>
              <a:tr h="104344">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400" b="0" i="0" u="none" strike="noStrike">
                          <a:effectLst/>
                          <a:latin typeface="Arial" panose="020B0604020202020204" pitchFamily="34" charset="0"/>
                        </a:rPr>
                        <a:t>Total labor sales for month</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gridSpan="2">
                  <a:txBody>
                    <a:bodyPr/>
                    <a:lstStyle/>
                    <a:p>
                      <a:pPr algn="l" fontAlgn="b"/>
                      <a:r>
                        <a:rPr lang="en-US" sz="400" b="0" i="0" u="none" strike="noStrike">
                          <a:effectLst/>
                          <a:latin typeface="Arial" panose="020B0604020202020204" pitchFamily="34" charset="0"/>
                        </a:rPr>
                        <a:t>Total hours billed</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en-US"/>
                    </a:p>
                  </a:txBody>
                  <a:tcPr/>
                </a:tc>
                <a:tc>
                  <a:txBody>
                    <a:bodyPr/>
                    <a:lstStyle/>
                    <a:p>
                      <a:pPr algn="l" fontAlgn="b"/>
                      <a:r>
                        <a:rPr lang="en-US" sz="400" b="0" i="0" u="none" strike="noStrike">
                          <a:effectLst/>
                          <a:latin typeface="Arial" panose="020B0604020202020204" pitchFamily="34" charset="0"/>
                        </a:rPr>
                        <a:t>Effective Labor Rate</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174729901"/>
                  </a:ext>
                </a:extLst>
              </a:tr>
              <a:tr h="98546">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92295532"/>
                  </a:ext>
                </a:extLst>
              </a:tr>
              <a:tr h="121734">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500" b="0" i="0" u="none" strike="noStrike">
                          <a:effectLst/>
                          <a:latin typeface="Arial" panose="020B0604020202020204" pitchFamily="34" charset="0"/>
                        </a:rPr>
                        <a:t>50.00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5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500" b="0" i="0" u="none" strike="noStrike">
                          <a:effectLst/>
                          <a:latin typeface="Arial" panose="020B0604020202020204" pitchFamily="34" charset="0"/>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5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500" b="0" i="0" u="none" strike="noStrike">
                          <a:effectLst/>
                          <a:latin typeface="Arial" panose="020B0604020202020204" pitchFamily="34" charset="0"/>
                        </a:rPr>
                        <a:t>26.0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500" b="0" i="0" u="none" strike="noStrike">
                          <a:effectLst/>
                          <a:latin typeface="Arial" panose="020B0604020202020204" pitchFamily="34" charset="0"/>
                        </a:rPr>
                        <a:t>11,700.0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2712593868"/>
                  </a:ext>
                </a:extLst>
              </a:tr>
              <a:tr h="104344">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gridSpan="2">
                  <a:txBody>
                    <a:bodyPr/>
                    <a:lstStyle/>
                    <a:p>
                      <a:pPr algn="l" fontAlgn="b"/>
                      <a:r>
                        <a:rPr lang="en-US" sz="400" b="0" i="0" u="none" strike="noStrike">
                          <a:effectLst/>
                          <a:latin typeface="Arial" panose="020B0604020202020204" pitchFamily="34" charset="0"/>
                        </a:rPr>
                        <a:t># Service mechanical technicians</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en-US"/>
                    </a:p>
                  </a:txBody>
                  <a:tcPr/>
                </a:tc>
                <a:tc>
                  <a:txBody>
                    <a:bodyPr/>
                    <a:lstStyle/>
                    <a:p>
                      <a:pPr algn="l" fontAlgn="b"/>
                      <a:r>
                        <a:rPr lang="en-US" sz="400" b="0" i="0" u="none" strike="noStrike">
                          <a:effectLst/>
                          <a:latin typeface="Arial" panose="020B0604020202020204" pitchFamily="34" charset="0"/>
                        </a:rPr>
                        <a:t># Hours/Day</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400" b="0" i="0" u="none" strike="noStrike">
                          <a:effectLst/>
                          <a:latin typeface="Arial" panose="020B0604020202020204" pitchFamily="34" charset="0"/>
                        </a:rPr>
                        <a:t>Working Days/Month</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gridSpan="2">
                  <a:txBody>
                    <a:bodyPr/>
                    <a:lstStyle/>
                    <a:p>
                      <a:pPr algn="l" fontAlgn="b"/>
                      <a:r>
                        <a:rPr lang="en-US" sz="400" b="0" i="0" u="none" strike="noStrike">
                          <a:effectLst/>
                          <a:latin typeface="Arial" panose="020B0604020202020204" pitchFamily="34" charset="0"/>
                        </a:rPr>
                        <a:t>Hours Available to Sell</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hMerge="1">
                  <a:txBody>
                    <a:bodyPr/>
                    <a:lstStyle/>
                    <a:p>
                      <a:endParaRPr lang="en-US"/>
                    </a:p>
                  </a:txBody>
                  <a:tcPr/>
                </a:tc>
                <a:extLst>
                  <a:ext uri="{0D108BD9-81ED-4DB2-BD59-A6C34878D82A}">
                    <a16:rowId xmlns:a16="http://schemas.microsoft.com/office/drawing/2014/main" val="2557716537"/>
                  </a:ext>
                </a:extLst>
              </a:tr>
              <a:tr h="98546">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501447090"/>
                  </a:ext>
                </a:extLst>
              </a:tr>
              <a:tr h="98546">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500" b="0" i="0" u="none" strike="noStrike">
                          <a:effectLst/>
                          <a:latin typeface="Arial" panose="020B0604020202020204" pitchFamily="34" charset="0"/>
                        </a:rPr>
                        <a:t>11,700.0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5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500" b="0" i="0" u="none" strike="noStrike">
                          <a:effectLst/>
                          <a:latin typeface="Arial" panose="020B0604020202020204" pitchFamily="34" charset="0"/>
                        </a:rPr>
                        <a:t> $     121.18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500" b="1"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       1,417,818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5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   1,772,272.84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48623426"/>
                  </a:ext>
                </a:extLst>
              </a:tr>
              <a:tr h="98546">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400" b="0" i="0" u="none" strike="noStrike">
                          <a:effectLst/>
                          <a:latin typeface="Arial" panose="020B0604020202020204" pitchFamily="34" charset="0"/>
                        </a:rPr>
                        <a:t>Hours Available to Sell</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gridSpan="2">
                  <a:txBody>
                    <a:bodyPr/>
                    <a:lstStyle/>
                    <a:p>
                      <a:pPr algn="l" fontAlgn="b"/>
                      <a:r>
                        <a:rPr lang="en-US" sz="400" b="0" i="0" u="none" strike="noStrike">
                          <a:effectLst/>
                          <a:latin typeface="Arial" panose="020B0604020202020204" pitchFamily="34" charset="0"/>
                        </a:rPr>
                        <a:t>Effective Labor Rate</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en-US"/>
                    </a:p>
                  </a:txBody>
                  <a:tcPr/>
                </a:tc>
                <a:tc gridSpan="2">
                  <a:txBody>
                    <a:bodyPr/>
                    <a:lstStyle/>
                    <a:p>
                      <a:pPr algn="l" fontAlgn="b"/>
                      <a:r>
                        <a:rPr lang="en-US" sz="400" b="0" i="0" u="none" strike="noStrike">
                          <a:effectLst/>
                          <a:latin typeface="Arial" panose="020B0604020202020204" pitchFamily="34" charset="0"/>
                        </a:rPr>
                        <a:t>Labor sales potential @100%</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en-US"/>
                    </a:p>
                  </a:txBody>
                  <a:tcPr/>
                </a:tc>
                <a:tc gridSpan="2">
                  <a:txBody>
                    <a:bodyPr/>
                    <a:lstStyle/>
                    <a:p>
                      <a:pPr algn="l" fontAlgn="b"/>
                      <a:r>
                        <a:rPr lang="en-US" sz="400" b="0" i="0" u="none" strike="noStrike">
                          <a:effectLst/>
                          <a:latin typeface="Arial" panose="020B0604020202020204" pitchFamily="34" charset="0"/>
                        </a:rPr>
                        <a:t>Labor sales potential @ 125%</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hMerge="1">
                  <a:txBody>
                    <a:bodyPr/>
                    <a:lstStyle/>
                    <a:p>
                      <a:endParaRPr lang="en-US"/>
                    </a:p>
                  </a:txBody>
                  <a:tcPr/>
                </a:tc>
                <a:extLst>
                  <a:ext uri="{0D108BD9-81ED-4DB2-BD59-A6C34878D82A}">
                    <a16:rowId xmlns:a16="http://schemas.microsoft.com/office/drawing/2014/main" val="3189642282"/>
                  </a:ext>
                </a:extLst>
              </a:tr>
              <a:tr h="104344">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26312016"/>
                  </a:ext>
                </a:extLst>
              </a:tr>
              <a:tr h="110140">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gridSpan="8">
                  <a:txBody>
                    <a:bodyPr/>
                    <a:lstStyle/>
                    <a:p>
                      <a:pPr algn="l" fontAlgn="b"/>
                      <a:r>
                        <a:rPr lang="en-US" sz="500" b="0" i="0" u="none" strike="noStrike">
                          <a:effectLst/>
                          <a:latin typeface="Arial" panose="020B0604020202020204" pitchFamily="34" charset="0"/>
                        </a:rPr>
                        <a:t>How proficient are your technicians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5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49395982"/>
                  </a:ext>
                </a:extLst>
              </a:tr>
              <a:tr h="110140">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43367825"/>
                  </a:ext>
                </a:extLst>
              </a:tr>
              <a:tr h="119603">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500" b="0" i="0" u="none" strike="noStrike">
                          <a:effectLst/>
                          <a:latin typeface="Arial" panose="020B0604020202020204" pitchFamily="34" charset="0"/>
                        </a:rPr>
                        <a:t>9,135.1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500" b="0" i="0" u="none" strike="noStrike">
                          <a:effectLst/>
                          <a:latin typeface="Arial" panose="020B0604020202020204" pitchFamily="34" charset="0"/>
                        </a:rPr>
                        <a:t>11,700.00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500" b="0" i="0" u="none" strike="noStrike">
                          <a:effectLst/>
                          <a:latin typeface="Arial" panose="020B0604020202020204" pitchFamily="34" charset="0"/>
                        </a:rPr>
                        <a:t>78.08%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5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84930019"/>
                  </a:ext>
                </a:extLst>
              </a:tr>
              <a:tr h="121734">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t"/>
                      <a:r>
                        <a:rPr lang="en-US" sz="400" b="0" i="0" u="none" strike="noStrike">
                          <a:effectLst/>
                          <a:latin typeface="Arial" panose="020B0604020202020204" pitchFamily="34" charset="0"/>
                        </a:rPr>
                        <a:t>Total Hours Billed</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fontAlgn="b"/>
                      <a:r>
                        <a:rPr lang="en-US" sz="400" b="0" i="0" u="none" strike="noStrike">
                          <a:effectLst/>
                          <a:latin typeface="Arial" panose="020B0604020202020204" pitchFamily="34" charset="0"/>
                        </a:rPr>
                        <a:t>Hours Available to Sell</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pPr algn="ctr" fontAlgn="t"/>
                      <a:r>
                        <a:rPr lang="en-US" sz="400" b="0" i="0" u="none" strike="noStrike">
                          <a:effectLst/>
                          <a:latin typeface="Arial" panose="020B0604020202020204" pitchFamily="34" charset="0"/>
                        </a:rPr>
                        <a:t>Tech Proficiency</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l" fontAlgn="b"/>
                      <a:r>
                        <a:rPr lang="en-US" sz="5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75582064"/>
                  </a:ext>
                </a:extLst>
              </a:tr>
              <a:tr h="197093">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rowSpan="2" gridSpan="3">
                  <a:txBody>
                    <a:bodyPr/>
                    <a:lstStyle/>
                    <a:p>
                      <a:pPr algn="l" fontAlgn="b"/>
                      <a:r>
                        <a:rPr lang="en-US" sz="500" b="0" i="0" u="none" strike="noStrike">
                          <a:effectLst/>
                          <a:latin typeface="Arial" panose="020B0604020202020204" pitchFamily="34" charset="0"/>
                        </a:rPr>
                        <a:t>False False False False </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rowSpan="2" hMerge="1">
                  <a:txBody>
                    <a:bodyPr/>
                    <a:lstStyle/>
                    <a:p>
                      <a:endParaRPr lang="en-US"/>
                    </a:p>
                  </a:txBody>
                  <a:tcPr/>
                </a:tc>
                <a:tc rowSpan="2" hMerge="1">
                  <a:txBody>
                    <a:bodyPr/>
                    <a:lstStyle/>
                    <a:p>
                      <a:endParaRPr lang="en-US"/>
                    </a:p>
                  </a:txBody>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89358575"/>
                  </a:ext>
                </a:extLst>
              </a:tr>
              <a:tr h="104344">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gridSpan="3"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131710407"/>
                  </a:ext>
                </a:extLst>
              </a:tr>
              <a:tr h="104344">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r>
                        <a:rPr lang="en-US" sz="5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74894063"/>
                  </a:ext>
                </a:extLst>
              </a:tr>
            </a:tbl>
          </a:graphicData>
        </a:graphic>
      </p:graphicFrame>
      <p:sp>
        <p:nvSpPr>
          <p:cNvPr id="8" name="cmdtabB1" hidden="1">
            <a:extLst>
              <a:ext uri="{63B3BB69-23CF-44E3-9099-C40C66FF867C}">
                <a14:compatExt xmlns:a14="http://schemas.microsoft.com/office/drawing/2010/main" spid="_x0000_s2059"/>
              </a:ext>
              <a:ext uri="{FF2B5EF4-FFF2-40B4-BE49-F238E27FC236}">
                <a16:creationId xmlns:a16="http://schemas.microsoft.com/office/drawing/2014/main" id="{00000000-0008-0000-0200-00000B080000}"/>
              </a:ext>
            </a:extLst>
          </p:cNvPr>
          <p:cNvSpPr/>
          <p:nvPr/>
        </p:nvSpPr>
        <p:spPr bwMode="auto">
          <a:xfrm>
            <a:off x="10991850" y="8269288"/>
            <a:ext cx="0" cy="0"/>
          </a:xfrm>
          <a:prstGeom prst="rect">
            <a:avLst/>
          </a:prstGeom>
          <a:noFill/>
          <a:ln>
            <a:noFill/>
          </a:ln>
          <a:extLst>
            <a:ext uri="{91240B29-F687-4F45-9708-019B960494DF}">
              <a14:hiddenLine xmlns:a14="http://schemas.microsoft.com/office/drawing/2010/main" w="9525">
                <a:noFill/>
                <a:miter lim="800000"/>
                <a:headEnd/>
                <a:tailEnd/>
              </a14:hiddenLine>
            </a:ext>
          </a:extLst>
        </p:spPr>
        <p:txBody>
          <a:bodyPr/>
          <a:lstStyle/>
          <a:p>
            <a:endParaRPr lang="en-US"/>
          </a:p>
        </p:txBody>
      </p:sp>
      <p:pic>
        <p:nvPicPr>
          <p:cNvPr id="9" name="cmdtabB1">
            <a:extLst>
              <a:ext uri="{FF2B5EF4-FFF2-40B4-BE49-F238E27FC236}">
                <a16:creationId xmlns:a16="http://schemas.microsoft.com/office/drawing/2014/main" id="{1C70A865-C3DA-4399-16BC-1A74B9B6ADD7}"/>
              </a:ext>
            </a:extLst>
          </p:cNvPr>
          <p:cNvPicPr preferRelativeResize="0">
            <a:picLocks noChangeArrowheads="1" noChangeShapeType="1"/>
          </p:cNvPicPr>
          <p:nvPr/>
        </p:nvPicPr>
        <p:blipFill>
          <a:blip r:embed="rId2">
            <a:extLst>
              <a:ext uri="{28A0092B-C50C-407E-A947-70E740481C1C}">
                <a14:useLocalDpi xmlns:a14="http://schemas.microsoft.com/office/drawing/2010/main" val="0"/>
              </a:ext>
            </a:extLst>
          </a:blip>
          <a:srcRect/>
          <a:stretch>
            <a:fillRect/>
          </a:stretch>
        </p:blipFill>
        <p:spPr bwMode="auto">
          <a:xfrm>
            <a:off x="10991850" y="8269288"/>
            <a:ext cx="1270000" cy="279400"/>
          </a:xfrm>
          <a:prstGeom prst="rect">
            <a:avLst/>
          </a:prstGeom>
          <a:noFill/>
          <a:ln>
            <a:noFill/>
          </a:ln>
          <a:extLst>
            <a:ext uri="{91240B29-F687-4F45-9708-019B960494DF}">
              <a14:hiddenLine xmlns:a14="http://schemas.microsoft.com/office/drawing/2010/main" w="9525">
                <a:noFill/>
                <a:miter lim="800000"/>
                <a:headEnd/>
                <a:tailEnd/>
              </a14:hiddenLine>
            </a:ext>
          </a:extLst>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dirty="0">
                <a:solidFill>
                  <a:srgbClr val="221E1F"/>
                </a:solidFill>
                <a:latin typeface="Calibri" panose="020F0502020204030204" pitchFamily="34" charset="0"/>
              </a:rPr>
              <a:t>We are at max capacity for our service department. We try to limit the amount of appointments we are taking each and everyday. Walk in traffic has always been a problem for us because we do not want to turn anyone away.</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r>
              <a:rPr lang="en-US" b="0" i="0" u="none" strike="noStrike" baseline="0" dirty="0">
                <a:solidFill>
                  <a:srgbClr val="221E1F"/>
                </a:solidFill>
                <a:latin typeface="Calibri" panose="020F0502020204030204" pitchFamily="34" charset="0"/>
              </a:rPr>
              <a:t>We are adding an additional 36 bays to our service department. This will give us 62 bays total 5 for used car and the 47 bays for service.</a:t>
            </a:r>
          </a:p>
          <a:p>
            <a:r>
              <a:rPr lang="en-US" sz="1800" b="0" i="0" u="none" strike="noStrike" baseline="0" dirty="0">
                <a:solidFill>
                  <a:srgbClr val="221E1F"/>
                </a:solidFill>
                <a:latin typeface="Calibri" panose="020F0502020204030204" pitchFamily="34" charset="0"/>
              </a:rPr>
              <a:t>Plans to achieve your goals </a:t>
            </a:r>
          </a:p>
          <a:p>
            <a:pPr lvl="1"/>
            <a:r>
              <a:rPr lang="en-US" b="0" i="0" u="none" strike="noStrike" baseline="0" dirty="0">
                <a:solidFill>
                  <a:srgbClr val="221E1F"/>
                </a:solidFill>
                <a:latin typeface="Calibri" panose="020F0502020204030204" pitchFamily="34" charset="0"/>
              </a:rPr>
              <a:t>Our </a:t>
            </a:r>
            <a:r>
              <a:rPr lang="en-US" dirty="0">
                <a:solidFill>
                  <a:srgbClr val="221E1F"/>
                </a:solidFill>
                <a:latin typeface="Calibri" panose="020F0502020204030204" pitchFamily="34" charset="0"/>
              </a:rPr>
              <a:t>start day is Jan 2, 2024 and it is estimated 1 year to build everything.</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Continue to maximize our facility like we currently are doing and plan for the expansion </a:t>
            </a:r>
            <a:endParaRPr lang="en-US" b="0" i="0" u="none" strike="noStrike" baseline="0" dirty="0">
              <a:solidFill>
                <a:srgbClr val="221E1F"/>
              </a:solidFill>
              <a:latin typeface="Calibri" panose="020F0502020204030204" pitchFamily="34" charset="0"/>
            </a:endParaRPr>
          </a:p>
          <a:p>
            <a:endParaRPr lang="en-US" dirty="0"/>
          </a:p>
        </p:txBody>
      </p:sp>
      <p:graphicFrame>
        <p:nvGraphicFramePr>
          <p:cNvPr id="7" name="Content Placeholder 6">
            <a:extLst>
              <a:ext uri="{FF2B5EF4-FFF2-40B4-BE49-F238E27FC236}">
                <a16:creationId xmlns:a16="http://schemas.microsoft.com/office/drawing/2014/main" id="{9F208439-8615-A302-A040-C6DB0C972D76}"/>
              </a:ext>
            </a:extLst>
          </p:cNvPr>
          <p:cNvGraphicFramePr>
            <a:graphicFrameLocks noGrp="1"/>
          </p:cNvGraphicFramePr>
          <p:nvPr>
            <p:ph sz="half" idx="2"/>
            <p:extLst>
              <p:ext uri="{D42A27DB-BD31-4B8C-83A1-F6EECF244321}">
                <p14:modId xmlns:p14="http://schemas.microsoft.com/office/powerpoint/2010/main" val="2457297457"/>
              </p:ext>
            </p:extLst>
          </p:nvPr>
        </p:nvGraphicFramePr>
        <p:xfrm>
          <a:off x="5144021" y="1853967"/>
          <a:ext cx="4075658" cy="4188056"/>
        </p:xfrm>
        <a:graphic>
          <a:graphicData uri="http://schemas.openxmlformats.org/drawingml/2006/table">
            <a:tbl>
              <a:tblPr/>
              <a:tblGrid>
                <a:gridCol w="1277579">
                  <a:extLst>
                    <a:ext uri="{9D8B030D-6E8A-4147-A177-3AD203B41FA5}">
                      <a16:colId xmlns:a16="http://schemas.microsoft.com/office/drawing/2014/main" val="3296565788"/>
                    </a:ext>
                  </a:extLst>
                </a:gridCol>
                <a:gridCol w="1007668">
                  <a:extLst>
                    <a:ext uri="{9D8B030D-6E8A-4147-A177-3AD203B41FA5}">
                      <a16:colId xmlns:a16="http://schemas.microsoft.com/office/drawing/2014/main" val="468089114"/>
                    </a:ext>
                  </a:extLst>
                </a:gridCol>
                <a:gridCol w="908700">
                  <a:extLst>
                    <a:ext uri="{9D8B030D-6E8A-4147-A177-3AD203B41FA5}">
                      <a16:colId xmlns:a16="http://schemas.microsoft.com/office/drawing/2014/main" val="1891245395"/>
                    </a:ext>
                  </a:extLst>
                </a:gridCol>
                <a:gridCol w="557817">
                  <a:extLst>
                    <a:ext uri="{9D8B030D-6E8A-4147-A177-3AD203B41FA5}">
                      <a16:colId xmlns:a16="http://schemas.microsoft.com/office/drawing/2014/main" val="2949479465"/>
                    </a:ext>
                  </a:extLst>
                </a:gridCol>
                <a:gridCol w="152950">
                  <a:extLst>
                    <a:ext uri="{9D8B030D-6E8A-4147-A177-3AD203B41FA5}">
                      <a16:colId xmlns:a16="http://schemas.microsoft.com/office/drawing/2014/main" val="1238453224"/>
                    </a:ext>
                  </a:extLst>
                </a:gridCol>
                <a:gridCol w="170944">
                  <a:extLst>
                    <a:ext uri="{9D8B030D-6E8A-4147-A177-3AD203B41FA5}">
                      <a16:colId xmlns:a16="http://schemas.microsoft.com/office/drawing/2014/main" val="2488565585"/>
                    </a:ext>
                  </a:extLst>
                </a:gridCol>
              </a:tblGrid>
              <a:tr h="183771">
                <a:tc gridSpan="6">
                  <a:txBody>
                    <a:bodyPr/>
                    <a:lstStyle/>
                    <a:p>
                      <a:pPr algn="ctr" fontAlgn="b"/>
                      <a:r>
                        <a:rPr lang="en-US" sz="900" b="1" i="0" u="none" strike="noStrike">
                          <a:solidFill>
                            <a:srgbClr val="FFFFFF"/>
                          </a:solidFill>
                          <a:effectLst/>
                          <a:latin typeface="Arial" panose="020B0604020202020204" pitchFamily="34" charset="0"/>
                        </a:rPr>
                        <a:t>FACILITY POTENTIAL</a:t>
                      </a:r>
                    </a:p>
                  </a:txBody>
                  <a:tcPr marL="8964" marR="8964" marT="8964"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36609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62036516"/>
                  </a:ext>
                </a:extLst>
              </a:tr>
              <a:tr h="174099">
                <a:tc>
                  <a:txBody>
                    <a:bodyPr/>
                    <a:lstStyle/>
                    <a:p>
                      <a:pPr algn="l" fontAlgn="b"/>
                      <a:r>
                        <a:rPr lang="en-US" sz="900" b="0" i="0" u="none" strike="noStrike">
                          <a:solidFill>
                            <a:srgbClr val="FFFFFF"/>
                          </a:solidFill>
                          <a:effectLst/>
                          <a:latin typeface="Arial" panose="020B0604020202020204" pitchFamily="34" charset="0"/>
                        </a:rPr>
                        <a:t>Number of Bays</a:t>
                      </a:r>
                    </a:p>
                  </a:txBody>
                  <a:tcPr marL="8964" marR="8964" marT="896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900" b="0" i="0" u="none" strike="noStrike">
                          <a:effectLst/>
                          <a:latin typeface="Arial" panose="020B0604020202020204" pitchFamily="34" charset="0"/>
                        </a:rPr>
                        <a:t>36</a:t>
                      </a:r>
                    </a:p>
                  </a:txBody>
                  <a:tcPr marL="8964" marR="8964" marT="896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984509295"/>
                  </a:ext>
                </a:extLst>
              </a:tr>
              <a:tr h="193444">
                <a:tc>
                  <a:txBody>
                    <a:bodyPr/>
                    <a:lstStyle/>
                    <a:p>
                      <a:pPr algn="l" fontAlgn="b"/>
                      <a:r>
                        <a:rPr lang="en-US" sz="900" b="0" i="0" u="none" strike="noStrike">
                          <a:effectLst/>
                          <a:latin typeface="Arial" panose="020B0604020202020204" pitchFamily="34" charset="0"/>
                        </a:rPr>
                        <a:t> </a:t>
                      </a:r>
                    </a:p>
                  </a:txBody>
                  <a:tcPr marL="8964" marR="8964" marT="8964"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900" b="1" i="0" u="none" strike="noStrike">
                          <a:solidFill>
                            <a:srgbClr val="FFFFFF"/>
                          </a:solidFill>
                          <a:effectLst/>
                          <a:latin typeface="Arial" panose="020B0604020202020204" pitchFamily="34" charset="0"/>
                        </a:rPr>
                        <a:t>x</a:t>
                      </a:r>
                    </a:p>
                  </a:txBody>
                  <a:tcPr marL="8964" marR="8964" marT="896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611349000"/>
                  </a:ext>
                </a:extLst>
              </a:tr>
              <a:tr h="193444">
                <a:tc>
                  <a:txBody>
                    <a:bodyPr/>
                    <a:lstStyle/>
                    <a:p>
                      <a:pPr algn="l" fontAlgn="b"/>
                      <a:r>
                        <a:rPr lang="en-US" sz="900" b="0" i="0" u="none" strike="noStrike">
                          <a:solidFill>
                            <a:srgbClr val="FFFFFF"/>
                          </a:solidFill>
                          <a:effectLst/>
                          <a:latin typeface="Arial" panose="020B0604020202020204" pitchFamily="34" charset="0"/>
                        </a:rPr>
                        <a:t>Number of Days</a:t>
                      </a:r>
                    </a:p>
                  </a:txBody>
                  <a:tcPr marL="8964" marR="8964" marT="896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900" b="0" i="0" u="none" strike="noStrike">
                          <a:effectLst/>
                          <a:latin typeface="Arial" panose="020B0604020202020204" pitchFamily="34" charset="0"/>
                        </a:rPr>
                        <a:t>26</a:t>
                      </a:r>
                    </a:p>
                  </a:txBody>
                  <a:tcPr marL="8964" marR="8964" marT="896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598376605"/>
                  </a:ext>
                </a:extLst>
              </a:tr>
              <a:tr h="193444">
                <a:tc>
                  <a:txBody>
                    <a:bodyPr/>
                    <a:lstStyle/>
                    <a:p>
                      <a:pPr algn="l" fontAlgn="b"/>
                      <a:r>
                        <a:rPr lang="en-US" sz="900" b="0" i="0" u="none" strike="noStrike">
                          <a:effectLst/>
                          <a:latin typeface="Arial" panose="020B0604020202020204" pitchFamily="34" charset="0"/>
                        </a:rPr>
                        <a:t> </a:t>
                      </a:r>
                    </a:p>
                  </a:txBody>
                  <a:tcPr marL="8964" marR="8964" marT="8964"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900" b="1" i="0" u="none" strike="noStrike">
                          <a:solidFill>
                            <a:srgbClr val="FFFFFF"/>
                          </a:solidFill>
                          <a:effectLst/>
                          <a:latin typeface="Arial" panose="020B0604020202020204" pitchFamily="34" charset="0"/>
                        </a:rPr>
                        <a:t>x</a:t>
                      </a:r>
                    </a:p>
                  </a:txBody>
                  <a:tcPr marL="8964" marR="8964" marT="896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604117824"/>
                  </a:ext>
                </a:extLst>
              </a:tr>
              <a:tr h="193444">
                <a:tc>
                  <a:txBody>
                    <a:bodyPr/>
                    <a:lstStyle/>
                    <a:p>
                      <a:pPr algn="l" fontAlgn="b"/>
                      <a:r>
                        <a:rPr lang="en-US" sz="900" b="0" i="0" u="none" strike="noStrike">
                          <a:solidFill>
                            <a:srgbClr val="FFFFFF"/>
                          </a:solidFill>
                          <a:effectLst/>
                          <a:latin typeface="Arial" panose="020B0604020202020204" pitchFamily="34" charset="0"/>
                        </a:rPr>
                        <a:t>Number of Hours</a:t>
                      </a:r>
                    </a:p>
                  </a:txBody>
                  <a:tcPr marL="8964" marR="8964" marT="896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900" b="0" i="0" u="none" strike="noStrike">
                          <a:effectLst/>
                          <a:latin typeface="Arial" panose="020B0604020202020204" pitchFamily="34" charset="0"/>
                        </a:rPr>
                        <a:t>9</a:t>
                      </a:r>
                    </a:p>
                  </a:txBody>
                  <a:tcPr marL="8964" marR="8964" marT="896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661571954"/>
                  </a:ext>
                </a:extLst>
              </a:tr>
              <a:tr h="290166">
                <a:tc>
                  <a:txBody>
                    <a:bodyPr/>
                    <a:lstStyle/>
                    <a:p>
                      <a:pPr algn="l" fontAlgn="b"/>
                      <a:r>
                        <a:rPr lang="en-US" sz="900" b="0" i="0" u="none" strike="noStrike">
                          <a:effectLst/>
                          <a:latin typeface="Arial" panose="020B0604020202020204" pitchFamily="34" charset="0"/>
                        </a:rPr>
                        <a:t> </a:t>
                      </a:r>
                    </a:p>
                  </a:txBody>
                  <a:tcPr marL="8964" marR="8964" marT="8964"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900" b="1" i="0" u="none" strike="noStrike">
                          <a:solidFill>
                            <a:srgbClr val="FFFFFF"/>
                          </a:solidFill>
                          <a:effectLst/>
                          <a:latin typeface="Arial" panose="020B0604020202020204" pitchFamily="34" charset="0"/>
                        </a:rPr>
                        <a:t>x</a:t>
                      </a:r>
                    </a:p>
                  </a:txBody>
                  <a:tcPr marL="8964" marR="8964" marT="896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370608103"/>
                  </a:ext>
                </a:extLst>
              </a:tr>
              <a:tr h="193444">
                <a:tc>
                  <a:txBody>
                    <a:bodyPr/>
                    <a:lstStyle/>
                    <a:p>
                      <a:pPr algn="l" fontAlgn="b"/>
                      <a:r>
                        <a:rPr lang="en-US" sz="900" b="0" i="0" u="none" strike="noStrike">
                          <a:solidFill>
                            <a:srgbClr val="FFFFFF"/>
                          </a:solidFill>
                          <a:effectLst/>
                          <a:latin typeface="Arial" panose="020B0604020202020204" pitchFamily="34" charset="0"/>
                        </a:rPr>
                        <a:t>Effective Labor Rate</a:t>
                      </a:r>
                    </a:p>
                  </a:txBody>
                  <a:tcPr marL="8964" marR="8964" marT="896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             121.18 </a:t>
                      </a:r>
                    </a:p>
                  </a:txBody>
                  <a:tcPr marL="8964" marR="8964" marT="896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701996162"/>
                  </a:ext>
                </a:extLst>
              </a:tr>
              <a:tr h="193444">
                <a:tc>
                  <a:txBody>
                    <a:bodyPr/>
                    <a:lstStyle/>
                    <a:p>
                      <a:pPr algn="l" fontAlgn="b"/>
                      <a:r>
                        <a:rPr lang="en-US" sz="900" b="0" i="0" u="none" strike="noStrike">
                          <a:effectLst/>
                          <a:latin typeface="Arial" panose="020B0604020202020204" pitchFamily="34" charset="0"/>
                        </a:rPr>
                        <a:t> </a:t>
                      </a:r>
                    </a:p>
                  </a:txBody>
                  <a:tcPr marL="8964" marR="8964" marT="8964"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r" fontAlgn="b"/>
                      <a:r>
                        <a:rPr lang="en-US" sz="800" b="0" i="1" u="none" strike="noStrike">
                          <a:solidFill>
                            <a:srgbClr val="FFFFFF"/>
                          </a:solidFill>
                          <a:effectLst/>
                          <a:latin typeface="Arial" panose="020B0604020202020204" pitchFamily="34" charset="0"/>
                        </a:rPr>
                        <a:t>equals</a:t>
                      </a:r>
                    </a:p>
                  </a:txBody>
                  <a:tcPr marL="8964" marR="8964" marT="8964"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220495589"/>
                  </a:ext>
                </a:extLst>
              </a:tr>
              <a:tr h="444921">
                <a:tc>
                  <a:txBody>
                    <a:bodyPr/>
                    <a:lstStyle/>
                    <a:p>
                      <a:pPr algn="l" fontAlgn="b"/>
                      <a:r>
                        <a:rPr lang="en-US" sz="900" b="0" i="0" u="none" strike="noStrike">
                          <a:solidFill>
                            <a:srgbClr val="FFFFFF"/>
                          </a:solidFill>
                          <a:effectLst/>
                          <a:latin typeface="Arial" panose="020B0604020202020204" pitchFamily="34" charset="0"/>
                        </a:rPr>
                        <a:t>FACILITY POTENTIAL</a:t>
                      </a:r>
                    </a:p>
                  </a:txBody>
                  <a:tcPr marL="8964" marR="8964" marT="8964"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      1,020,829 </a:t>
                      </a:r>
                    </a:p>
                  </a:txBody>
                  <a:tcPr marL="8964" marR="8964" marT="896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56662500"/>
                  </a:ext>
                </a:extLst>
              </a:tr>
              <a:tr h="183771">
                <a:tc>
                  <a:txBody>
                    <a:bodyPr/>
                    <a:lstStyle/>
                    <a:p>
                      <a:pPr algn="l" fontAlgn="b"/>
                      <a:r>
                        <a:rPr lang="en-US" sz="900" b="0" i="0" u="none" strike="noStrike">
                          <a:effectLst/>
                          <a:latin typeface="Arial" panose="020B0604020202020204" pitchFamily="34" charset="0"/>
                        </a:rPr>
                        <a:t> </a:t>
                      </a:r>
                    </a:p>
                  </a:txBody>
                  <a:tcPr marL="8964" marR="8964" marT="8964"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318762905"/>
                  </a:ext>
                </a:extLst>
              </a:tr>
              <a:tr h="212788">
                <a:tc>
                  <a:txBody>
                    <a:bodyPr/>
                    <a:lstStyle/>
                    <a:p>
                      <a:pPr algn="l" fontAlgn="b"/>
                      <a:endParaRPr lang="en-US" sz="900" b="0" i="0" u="none" strike="noStrike">
                        <a:effectLst/>
                        <a:latin typeface="Arial" panose="020B0604020202020204" pitchFamily="34" charset="0"/>
                      </a:endParaRPr>
                    </a:p>
                  </a:txBody>
                  <a:tcPr marL="8964" marR="8964" marT="8964"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b"/>
                      <a:endParaRPr lang="en-US" sz="900" b="0" i="0" u="none" strike="noStrike">
                        <a:effectLst/>
                        <a:latin typeface="Arial" panose="020B0604020202020204" pitchFamily="34" charset="0"/>
                      </a:endParaRPr>
                    </a:p>
                  </a:txBody>
                  <a:tcPr marL="8964" marR="8964" marT="8964"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b"/>
                      <a:endParaRPr lang="en-US" sz="900" b="0" i="0" u="none" strike="noStrike">
                        <a:effectLst/>
                        <a:latin typeface="Arial" panose="020B0604020202020204" pitchFamily="34" charset="0"/>
                      </a:endParaRPr>
                    </a:p>
                  </a:txBody>
                  <a:tcPr marL="8964" marR="8964" marT="8964"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b"/>
                      <a:endParaRPr lang="en-US" sz="900" b="0" i="0" u="none" strike="noStrike">
                        <a:effectLst/>
                        <a:latin typeface="Arial" panose="020B0604020202020204" pitchFamily="34" charset="0"/>
                      </a:endParaRPr>
                    </a:p>
                  </a:txBody>
                  <a:tcPr marL="8964" marR="8964" marT="8964"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b"/>
                      <a:endParaRPr lang="en-US" sz="900" b="0" i="0" u="none" strike="noStrike">
                        <a:effectLst/>
                        <a:latin typeface="Arial" panose="020B0604020202020204" pitchFamily="34" charset="0"/>
                      </a:endParaRPr>
                    </a:p>
                  </a:txBody>
                  <a:tcPr marL="8964" marR="8964" marT="8964"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b"/>
                      <a:endParaRPr lang="en-US" sz="900" b="0" i="0" u="none" strike="noStrike">
                        <a:effectLst/>
                        <a:latin typeface="Arial" panose="020B0604020202020204" pitchFamily="34" charset="0"/>
                      </a:endParaRPr>
                    </a:p>
                  </a:txBody>
                  <a:tcPr marL="8964" marR="8964" marT="8964"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15314832"/>
                  </a:ext>
                </a:extLst>
              </a:tr>
              <a:tr h="174099">
                <a:tc gridSpan="6">
                  <a:txBody>
                    <a:bodyPr/>
                    <a:lstStyle/>
                    <a:p>
                      <a:pPr algn="ctr" fontAlgn="b"/>
                      <a:r>
                        <a:rPr lang="en-US" sz="900" b="1" i="0" u="none" strike="noStrike">
                          <a:solidFill>
                            <a:srgbClr val="FFFFFF"/>
                          </a:solidFill>
                          <a:effectLst/>
                          <a:latin typeface="Arial" panose="020B0604020202020204" pitchFamily="34" charset="0"/>
                        </a:rPr>
                        <a:t>FACILITY UTILIZATION</a:t>
                      </a:r>
                    </a:p>
                  </a:txBody>
                  <a:tcPr marL="8964" marR="8964" marT="8964"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36609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4705499"/>
                  </a:ext>
                </a:extLst>
              </a:tr>
              <a:tr h="164427">
                <a:tc>
                  <a:txBody>
                    <a:bodyPr/>
                    <a:lstStyle/>
                    <a:p>
                      <a:pPr algn="l" fontAlgn="b"/>
                      <a:r>
                        <a:rPr lang="en-US" sz="900" b="0" i="0" u="none" strike="noStrike">
                          <a:solidFill>
                            <a:srgbClr val="FFFFFF"/>
                          </a:solidFill>
                          <a:effectLst/>
                          <a:latin typeface="Arial" panose="020B0604020202020204" pitchFamily="34" charset="0"/>
                        </a:rPr>
                        <a:t>Total Labor Sales</a:t>
                      </a:r>
                    </a:p>
                  </a:txBody>
                  <a:tcPr marL="8964" marR="8964" marT="896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        1,113,977 </a:t>
                      </a:r>
                    </a:p>
                  </a:txBody>
                  <a:tcPr marL="8964" marR="8964" marT="896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447348328"/>
                  </a:ext>
                </a:extLst>
              </a:tr>
              <a:tr h="203116">
                <a:tc>
                  <a:txBody>
                    <a:bodyPr/>
                    <a:lstStyle/>
                    <a:p>
                      <a:pPr algn="l" fontAlgn="b"/>
                      <a:r>
                        <a:rPr lang="en-US" sz="900" b="0" i="0" u="none" strike="noStrike">
                          <a:effectLst/>
                          <a:latin typeface="Arial" panose="020B0604020202020204" pitchFamily="34" charset="0"/>
                        </a:rPr>
                        <a:t> </a:t>
                      </a:r>
                    </a:p>
                  </a:txBody>
                  <a:tcPr marL="8964" marR="8964" marT="8964"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1100" b="0" i="0" u="none" strike="noStrike">
                          <a:solidFill>
                            <a:srgbClr val="FFFFFF"/>
                          </a:solidFill>
                          <a:effectLst/>
                          <a:latin typeface="Arial" panose="020B0604020202020204" pitchFamily="34" charset="0"/>
                        </a:rPr>
                        <a:t>÷</a:t>
                      </a:r>
                    </a:p>
                  </a:txBody>
                  <a:tcPr marL="8964" marR="8964" marT="896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620925444"/>
                  </a:ext>
                </a:extLst>
              </a:tr>
              <a:tr h="174099">
                <a:tc>
                  <a:txBody>
                    <a:bodyPr/>
                    <a:lstStyle/>
                    <a:p>
                      <a:pPr algn="l" fontAlgn="b"/>
                      <a:r>
                        <a:rPr lang="en-US" sz="900" b="0" i="0" u="none" strike="noStrike">
                          <a:solidFill>
                            <a:srgbClr val="FFFFFF"/>
                          </a:solidFill>
                          <a:effectLst/>
                          <a:latin typeface="Arial" panose="020B0604020202020204" pitchFamily="34" charset="0"/>
                        </a:rPr>
                        <a:t>Facility Potential</a:t>
                      </a:r>
                    </a:p>
                  </a:txBody>
                  <a:tcPr marL="8964" marR="8964" marT="896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        1,020,829 </a:t>
                      </a:r>
                    </a:p>
                  </a:txBody>
                  <a:tcPr marL="8964" marR="8964" marT="896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766422589"/>
                  </a:ext>
                </a:extLst>
              </a:tr>
              <a:tr h="164427">
                <a:tc>
                  <a:txBody>
                    <a:bodyPr/>
                    <a:lstStyle/>
                    <a:p>
                      <a:pPr algn="l" fontAlgn="b"/>
                      <a:r>
                        <a:rPr lang="en-US" sz="900" b="0" i="0" u="none" strike="noStrike">
                          <a:effectLst/>
                          <a:latin typeface="Arial" panose="020B0604020202020204" pitchFamily="34" charset="0"/>
                        </a:rPr>
                        <a:t> </a:t>
                      </a:r>
                    </a:p>
                  </a:txBody>
                  <a:tcPr marL="8964" marR="8964" marT="8964"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r" fontAlgn="b"/>
                      <a:r>
                        <a:rPr lang="en-US" sz="800" b="0" i="1" u="none" strike="noStrike">
                          <a:solidFill>
                            <a:srgbClr val="FFFFFF"/>
                          </a:solidFill>
                          <a:effectLst/>
                          <a:latin typeface="Arial" panose="020B0604020202020204" pitchFamily="34" charset="0"/>
                        </a:rPr>
                        <a:t>equals</a:t>
                      </a:r>
                    </a:p>
                  </a:txBody>
                  <a:tcPr marL="8964" marR="8964" marT="8964"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208794472"/>
                  </a:ext>
                </a:extLst>
              </a:tr>
              <a:tr h="319182">
                <a:tc>
                  <a:txBody>
                    <a:bodyPr/>
                    <a:lstStyle/>
                    <a:p>
                      <a:pPr algn="l" fontAlgn="b"/>
                      <a:r>
                        <a:rPr lang="en-US" sz="900" b="0" i="0" u="none" strike="noStrike">
                          <a:solidFill>
                            <a:srgbClr val="FFFFFF"/>
                          </a:solidFill>
                          <a:effectLst/>
                          <a:latin typeface="Arial" panose="020B0604020202020204" pitchFamily="34" charset="0"/>
                        </a:rPr>
                        <a:t>FACILITY UTILIZATION</a:t>
                      </a:r>
                    </a:p>
                  </a:txBody>
                  <a:tcPr marL="8964" marR="8964" marT="8964"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900" b="0" i="0" u="none" strike="noStrike">
                          <a:effectLst/>
                          <a:latin typeface="Arial" panose="020B0604020202020204" pitchFamily="34" charset="0"/>
                        </a:rPr>
                        <a:t>109.12%</a:t>
                      </a:r>
                    </a:p>
                  </a:txBody>
                  <a:tcPr marL="8964" marR="8964" marT="896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4035896864"/>
                  </a:ext>
                </a:extLst>
              </a:tr>
              <a:tr h="164427">
                <a:tc>
                  <a:txBody>
                    <a:bodyPr/>
                    <a:lstStyle/>
                    <a:p>
                      <a:pPr algn="l" fontAlgn="b"/>
                      <a:r>
                        <a:rPr lang="en-US" sz="900" b="0" i="0" u="none" strike="noStrike">
                          <a:effectLst/>
                          <a:latin typeface="Arial" panose="020B0604020202020204" pitchFamily="34" charset="0"/>
                        </a:rPr>
                        <a:t> </a:t>
                      </a:r>
                    </a:p>
                  </a:txBody>
                  <a:tcPr marL="8964" marR="8964" marT="8964"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615001337"/>
                  </a:ext>
                </a:extLst>
              </a:tr>
              <a:tr h="174099">
                <a:tc>
                  <a:txBody>
                    <a:bodyPr/>
                    <a:lstStyle/>
                    <a:p>
                      <a:pPr algn="l" fontAlgn="b"/>
                      <a:r>
                        <a:rPr lang="en-US" sz="900" b="0" i="0" u="none" strike="noStrike">
                          <a:effectLst/>
                          <a:latin typeface="Arial" panose="020B0604020202020204" pitchFamily="34" charset="0"/>
                        </a:rPr>
                        <a:t> </a:t>
                      </a:r>
                    </a:p>
                  </a:txBody>
                  <a:tcPr marL="8964" marR="8964" marT="8964"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8964" marR="8964" marT="8964"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dirty="0">
                          <a:effectLst/>
                          <a:latin typeface="Arial" panose="020B0604020202020204" pitchFamily="34" charset="0"/>
                        </a:rPr>
                        <a:t> </a:t>
                      </a:r>
                    </a:p>
                  </a:txBody>
                  <a:tcPr marL="8964" marR="8964" marT="8964"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3772175630"/>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55000" lnSpcReduction="20000"/>
          </a:bodyPr>
          <a:lstStyle/>
          <a:p>
            <a:r>
              <a:rPr lang="en-US" dirty="0"/>
              <a:t>Reviewing all the data from the 100 RO’s was an eye opening experience and how much potential we have as a store. Reviewing each category of work assigned how we can continue to raise our price of work. With a target of 139.83 and falling short of 18 dollars is something that needs to be addressed next month. Since this conversation we raised our door rate to 172 which is a 8 dollar increase and increased our parts internal to 30%. With these two small adjustments we would have been above our targets labor rate. </a:t>
            </a:r>
          </a:p>
          <a:p>
            <a:r>
              <a:rPr lang="en-US" dirty="0"/>
              <a:t>On the competitive work that we have been doing we really looked at how we can increase our sales dollars. This has always been a struggle for us because we are top 10 in the country for the Toyota 3 year 36k mile pre paid maintenance and we have trouble upselling those customer. The </a:t>
            </a:r>
            <a:r>
              <a:rPr lang="en-US" dirty="0" err="1"/>
              <a:t>Xtime</a:t>
            </a:r>
            <a:r>
              <a:rPr lang="en-US" dirty="0"/>
              <a:t> really managing the team leads on videos and pictures on recommend service items when the customer is here. Increasing this by just 20% can change that number drastically. We also hired an external trainer that comes 4 times a year to really train on this item. This will hopefully increase our one line item RO as well and generate more gross per RO</a:t>
            </a:r>
          </a:p>
          <a:p>
            <a:r>
              <a:rPr lang="en-US" dirty="0"/>
              <a:t>Also spoke about the speed and how much more efficient we can be at our time. Seems we are just rushing to get customer in and out and not taking the appropriate time to </a:t>
            </a:r>
            <a:r>
              <a:rPr lang="en-US" dirty="0" err="1"/>
              <a:t>upsale</a:t>
            </a:r>
            <a:r>
              <a:rPr lang="en-US" dirty="0"/>
              <a:t> customers. Focusing some attention on the BDC on asking customers some more qualified questions relating any other concerns of their vehicle. </a:t>
            </a:r>
          </a:p>
          <a:p>
            <a:endParaRPr lang="en-US" dirty="0"/>
          </a:p>
        </p:txBody>
      </p:sp>
      <p:sp>
        <p:nvSpPr>
          <p:cNvPr id="9" name="Content Placeholder 8">
            <a:extLst>
              <a:ext uri="{FF2B5EF4-FFF2-40B4-BE49-F238E27FC236}">
                <a16:creationId xmlns:a16="http://schemas.microsoft.com/office/drawing/2014/main" id="{578A20A3-FF39-6F94-CD3C-9CC5DC692FB5}"/>
              </a:ext>
            </a:extLst>
          </p:cNvPr>
          <p:cNvSpPr>
            <a:spLocks noGrp="1"/>
          </p:cNvSpPr>
          <p:nvPr>
            <p:ph sz="half" idx="2"/>
          </p:nvPr>
        </p:nvSpPr>
        <p:spPr/>
        <p:txBody>
          <a:bodyPr>
            <a:normAutofit fontScale="55000" lnSpcReduction="20000"/>
          </a:bodyPr>
          <a:lstStyle/>
          <a:p>
            <a:endParaRPr lang="en-US" dirty="0"/>
          </a:p>
        </p:txBody>
      </p:sp>
      <p:graphicFrame>
        <p:nvGraphicFramePr>
          <p:cNvPr id="10" name="Object 9">
            <a:extLst>
              <a:ext uri="{FF2B5EF4-FFF2-40B4-BE49-F238E27FC236}">
                <a16:creationId xmlns:a16="http://schemas.microsoft.com/office/drawing/2014/main" id="{2064F0EF-0298-BEC2-2BA7-92FF44AD0101}"/>
              </a:ext>
            </a:extLst>
          </p:cNvPr>
          <p:cNvGraphicFramePr>
            <a:graphicFrameLocks noChangeAspect="1"/>
          </p:cNvGraphicFramePr>
          <p:nvPr>
            <p:extLst>
              <p:ext uri="{D42A27DB-BD31-4B8C-83A1-F6EECF244321}">
                <p14:modId xmlns:p14="http://schemas.microsoft.com/office/powerpoint/2010/main" val="201606253"/>
              </p:ext>
            </p:extLst>
          </p:nvPr>
        </p:nvGraphicFramePr>
        <p:xfrm>
          <a:off x="5089970" y="1723154"/>
          <a:ext cx="5228177" cy="4755641"/>
        </p:xfrm>
        <a:graphic>
          <a:graphicData uri="http://schemas.openxmlformats.org/presentationml/2006/ole">
            <mc:AlternateContent xmlns:mc="http://schemas.openxmlformats.org/markup-compatibility/2006">
              <mc:Choice xmlns:v="urn:schemas-microsoft-com:vml" Requires="v">
                <p:oleObj name="Macro-Enabled Worksheet" r:id="rId2" imgW="6876961" imgH="5857773" progId="Excel.SheetMacroEnabled.12">
                  <p:embed/>
                </p:oleObj>
              </mc:Choice>
              <mc:Fallback>
                <p:oleObj name="Macro-Enabled Worksheet" r:id="rId2" imgW="6876961" imgH="5857773" progId="Excel.SheetMacroEnabled.12">
                  <p:embed/>
                  <p:pic>
                    <p:nvPicPr>
                      <p:cNvPr id="0" name=""/>
                      <p:cNvPicPr/>
                      <p:nvPr/>
                    </p:nvPicPr>
                    <p:blipFill>
                      <a:blip r:embed="rId3"/>
                      <a:stretch>
                        <a:fillRect/>
                      </a:stretch>
                    </p:blipFill>
                    <p:spPr>
                      <a:xfrm>
                        <a:off x="5089970" y="1723154"/>
                        <a:ext cx="5228177" cy="4755641"/>
                      </a:xfrm>
                      <a:prstGeom prst="rect">
                        <a:avLst/>
                      </a:prstGeom>
                    </p:spPr>
                  </p:pic>
                </p:oleObj>
              </mc:Fallback>
            </mc:AlternateContent>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pPr lvl="1"/>
            <a:r>
              <a:rPr lang="en-US" dirty="0"/>
              <a:t>Our customer retention has always been around 75% of people who purchase their vehicles from our store</a:t>
            </a:r>
          </a:p>
          <a:p>
            <a:pPr lvl="1"/>
            <a:r>
              <a:rPr lang="en-US" dirty="0"/>
              <a:t>Consistent 250 Ros a day</a:t>
            </a:r>
          </a:p>
          <a:p>
            <a:pPr lvl="1"/>
            <a:r>
              <a:rPr lang="en-US" dirty="0"/>
              <a:t>Always stiving for World Class Experience</a:t>
            </a:r>
          </a:p>
          <a:p>
            <a:pPr lvl="1"/>
            <a:r>
              <a:rPr lang="en-US" dirty="0"/>
              <a:t>Competitive prices against other competitors</a:t>
            </a:r>
          </a:p>
          <a:p>
            <a:pPr lvl="1"/>
            <a:r>
              <a:rPr lang="en-US" dirty="0"/>
              <a:t>Operating above 100% capacity in our facility.</a:t>
            </a:r>
          </a:p>
          <a:p>
            <a:pPr lvl="1"/>
            <a:r>
              <a:rPr lang="en-US" dirty="0"/>
              <a:t>Top 15 service department in the country</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pPr lvl="1"/>
            <a:r>
              <a:rPr lang="en-US" dirty="0"/>
              <a:t>Wait times in our service has been increasing and averaging a min of 3 hours</a:t>
            </a:r>
          </a:p>
          <a:p>
            <a:pPr lvl="1"/>
            <a:r>
              <a:rPr lang="en-US" dirty="0"/>
              <a:t>Running out of space in our shop</a:t>
            </a:r>
          </a:p>
          <a:p>
            <a:pPr lvl="1"/>
            <a:r>
              <a:rPr lang="en-US" dirty="0"/>
              <a:t>Having to many technicians</a:t>
            </a:r>
          </a:p>
          <a:p>
            <a:pPr lvl="1"/>
            <a:r>
              <a:rPr lang="en-US" dirty="0"/>
              <a:t>Scheduling to many Ros in a day</a:t>
            </a:r>
          </a:p>
          <a:p>
            <a:pPr lvl="1"/>
            <a:r>
              <a:rPr lang="en-US" dirty="0"/>
              <a:t>Losing business to competitors due to prices</a:t>
            </a:r>
          </a:p>
          <a:p>
            <a:pPr marL="457200" lvl="1" indent="0">
              <a:buNone/>
            </a:pPr>
            <a:endParaRPr lang="en-US" dirty="0"/>
          </a:p>
          <a:p>
            <a:pPr lvl="1"/>
            <a:endParaRPr lang="en-US" dirty="0"/>
          </a:p>
          <a:p>
            <a:pPr lvl="1"/>
            <a:endParaRPr lang="en-US" dirty="0"/>
          </a:p>
          <a:p>
            <a:pPr lvl="1"/>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1319</TotalTime>
  <Words>3704</Words>
  <Application>Microsoft Macintosh PowerPoint</Application>
  <PresentationFormat>Widescreen</PresentationFormat>
  <Paragraphs>567</Paragraphs>
  <Slides>16</Slides>
  <Notes>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16</vt:i4>
      </vt:variant>
    </vt:vector>
  </HeadingPairs>
  <TitlesOfParts>
    <vt:vector size="22" baseType="lpstr">
      <vt:lpstr>Arial</vt:lpstr>
      <vt:lpstr>Calibri</vt:lpstr>
      <vt:lpstr>Trebuchet MS</vt:lpstr>
      <vt:lpstr>Wingdings 3</vt:lpstr>
      <vt:lpstr>Facet</vt:lpstr>
      <vt:lpstr>Macro-Enabled Worksheet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alex cosenza</cp:lastModifiedBy>
  <cp:revision>16</cp:revision>
  <dcterms:created xsi:type="dcterms:W3CDTF">2022-12-04T13:10:55Z</dcterms:created>
  <dcterms:modified xsi:type="dcterms:W3CDTF">2024-01-03T05:33:05Z</dcterms:modified>
</cp:coreProperties>
</file>