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56" r:id="rId2"/>
    <p:sldId id="259" r:id="rId3"/>
    <p:sldId id="270" r:id="rId4"/>
    <p:sldId id="271" r:id="rId5"/>
    <p:sldId id="272" r:id="rId6"/>
    <p:sldId id="258" r:id="rId7"/>
    <p:sldId id="257" r:id="rId8"/>
    <p:sldId id="262" r:id="rId9"/>
    <p:sldId id="263" r:id="rId10"/>
    <p:sldId id="264" r:id="rId11"/>
    <p:sldId id="273" r:id="rId12"/>
    <p:sldId id="274" r:id="rId13"/>
    <p:sldId id="26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157" autoAdjust="0"/>
  </p:normalViewPr>
  <p:slideViewPr>
    <p:cSldViewPr snapToGrid="0">
      <p:cViewPr varScale="1">
        <p:scale>
          <a:sx n="105" d="100"/>
          <a:sy n="105" d="100"/>
        </p:scale>
        <p:origin x="14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034A06-733D-4E2E-BBDB-3471668CBF2D}"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D735AB5-B592-45F9-A5AB-074992337DEA}">
      <dgm:prSet/>
      <dgm:spPr/>
      <dgm:t>
        <a:bodyPr/>
        <a:lstStyle/>
        <a:p>
          <a:pPr>
            <a:lnSpc>
              <a:spcPct val="100000"/>
            </a:lnSpc>
          </a:pPr>
          <a:r>
            <a:rPr lang="en-US" b="0" i="0" baseline="0" dirty="0"/>
            <a:t>Our Current marketing strategy is to be the leader of service in our area. We are customer driven as we feel word of mouth is one of the best forms of advertisement. However, while our gross profit is strong there is always room for improvement. Our GOALS begin with behavior. </a:t>
          </a:r>
          <a:endParaRPr lang="en-US" dirty="0"/>
        </a:p>
      </dgm:t>
    </dgm:pt>
    <dgm:pt modelId="{DAB851EC-4A5E-4689-BA91-8C17272FE733}" type="parTrans" cxnId="{841DAFE6-5F45-4550-B42F-338F0C624198}">
      <dgm:prSet/>
      <dgm:spPr/>
      <dgm:t>
        <a:bodyPr/>
        <a:lstStyle/>
        <a:p>
          <a:endParaRPr lang="en-US"/>
        </a:p>
      </dgm:t>
    </dgm:pt>
    <dgm:pt modelId="{71136567-901B-41C9-AB60-647DA946274F}" type="sibTrans" cxnId="{841DAFE6-5F45-4550-B42F-338F0C624198}">
      <dgm:prSet/>
      <dgm:spPr/>
      <dgm:t>
        <a:bodyPr/>
        <a:lstStyle/>
        <a:p>
          <a:endParaRPr lang="en-US"/>
        </a:p>
      </dgm:t>
    </dgm:pt>
    <dgm:pt modelId="{840D9E06-8ACD-4D26-8900-8B38945B0938}">
      <dgm:prSet/>
      <dgm:spPr/>
      <dgm:t>
        <a:bodyPr/>
        <a:lstStyle/>
        <a:p>
          <a:pPr>
            <a:lnSpc>
              <a:spcPct val="100000"/>
            </a:lnSpc>
          </a:pPr>
          <a:r>
            <a:rPr lang="en-US" b="0" i="0" baseline="0" dirty="0"/>
            <a:t>Along with behavior, we need to keep an eye out on trust, value and convenience. Our service department is currently open from 7am – 5:30pm Monday through Friday. I believe implementing Saturday’s from 8am-5pm could potentially benefit the dealership.</a:t>
          </a:r>
          <a:endParaRPr lang="en-US" dirty="0"/>
        </a:p>
      </dgm:t>
    </dgm:pt>
    <dgm:pt modelId="{9C11AB95-7A7F-4678-BEEF-6C143094CF30}" type="parTrans" cxnId="{5E6A07E1-9FDF-40E2-8810-A6928A8A2475}">
      <dgm:prSet/>
      <dgm:spPr/>
      <dgm:t>
        <a:bodyPr/>
        <a:lstStyle/>
        <a:p>
          <a:endParaRPr lang="en-US"/>
        </a:p>
      </dgm:t>
    </dgm:pt>
    <dgm:pt modelId="{0C2527D1-25B7-43FE-8E8B-39FFF7554AB1}" type="sibTrans" cxnId="{5E6A07E1-9FDF-40E2-8810-A6928A8A2475}">
      <dgm:prSet/>
      <dgm:spPr/>
      <dgm:t>
        <a:bodyPr/>
        <a:lstStyle/>
        <a:p>
          <a:endParaRPr lang="en-US"/>
        </a:p>
      </dgm:t>
    </dgm:pt>
    <dgm:pt modelId="{52717F6A-AD26-4500-84A0-E2DF9492BDE9}">
      <dgm:prSet custT="1"/>
      <dgm:spPr/>
      <dgm:t>
        <a:bodyPr/>
        <a:lstStyle/>
        <a:p>
          <a:pPr>
            <a:lnSpc>
              <a:spcPct val="100000"/>
            </a:lnSpc>
          </a:pPr>
          <a:r>
            <a:rPr lang="en-US" sz="1200" dirty="0"/>
            <a:t>The litmus test would be to potentially poll our current customers and getting a feel if opening the service department on a Saturday will benefit them. Being in Manhattan New York, our customer base enjoys dropping their car off in the AM and then picking it up after work so that its ready to go for their weekend trips. However, there could be a population of individuals who would love the convenience of a Saturday service. </a:t>
          </a:r>
        </a:p>
      </dgm:t>
    </dgm:pt>
    <dgm:pt modelId="{287DC95F-BE44-463E-9BDC-CB1F3CD02F67}" type="parTrans" cxnId="{FC5E49EB-7086-4F9D-88D1-5590CE141567}">
      <dgm:prSet/>
      <dgm:spPr/>
      <dgm:t>
        <a:bodyPr/>
        <a:lstStyle/>
        <a:p>
          <a:endParaRPr lang="en-US"/>
        </a:p>
      </dgm:t>
    </dgm:pt>
    <dgm:pt modelId="{524FA527-9DF9-4D29-BDC8-CC8F57CB47B5}" type="sibTrans" cxnId="{FC5E49EB-7086-4F9D-88D1-5590CE141567}">
      <dgm:prSet/>
      <dgm:spPr/>
      <dgm:t>
        <a:bodyPr/>
        <a:lstStyle/>
        <a:p>
          <a:endParaRPr lang="en-US"/>
        </a:p>
      </dgm:t>
    </dgm:pt>
    <dgm:pt modelId="{E13D15FC-3FE6-4C46-AA6A-B992DFA17509}">
      <dgm:prSet/>
      <dgm:spPr/>
      <dgm:t>
        <a:bodyPr/>
        <a:lstStyle/>
        <a:p>
          <a:pPr>
            <a:lnSpc>
              <a:spcPct val="100000"/>
            </a:lnSpc>
          </a:pPr>
          <a:r>
            <a:rPr lang="en-US" b="0" i="0" baseline="0" dirty="0"/>
            <a:t>Once we feel Saturdays may be an option, we can gauge the return on investment by reviewing our repair orders to see how much was done on the weekends as compared to during the week. We did have a few one-line RO’s and maybe this is an opportunity to handle them on the weekend to avoid compression during the week.</a:t>
          </a:r>
          <a:endParaRPr lang="en-US" dirty="0"/>
        </a:p>
      </dgm:t>
    </dgm:pt>
    <dgm:pt modelId="{B493FB0B-3CBF-4DB8-8038-537A775D73ED}" type="parTrans" cxnId="{9872C966-F122-4268-AB7C-EDB4A4E6DCAE}">
      <dgm:prSet/>
      <dgm:spPr/>
      <dgm:t>
        <a:bodyPr/>
        <a:lstStyle/>
        <a:p>
          <a:endParaRPr lang="en-US"/>
        </a:p>
      </dgm:t>
    </dgm:pt>
    <dgm:pt modelId="{85A56B46-73CD-426B-A056-8D1F9EFFE9FC}" type="sibTrans" cxnId="{9872C966-F122-4268-AB7C-EDB4A4E6DCAE}">
      <dgm:prSet/>
      <dgm:spPr/>
      <dgm:t>
        <a:bodyPr/>
        <a:lstStyle/>
        <a:p>
          <a:endParaRPr lang="en-US"/>
        </a:p>
      </dgm:t>
    </dgm:pt>
    <dgm:pt modelId="{70A6C4C9-0FA6-442F-95F8-67963749E50B}" type="pres">
      <dgm:prSet presAssocID="{B4034A06-733D-4E2E-BBDB-3471668CBF2D}" presName="root" presStyleCnt="0">
        <dgm:presLayoutVars>
          <dgm:dir/>
          <dgm:resizeHandles val="exact"/>
        </dgm:presLayoutVars>
      </dgm:prSet>
      <dgm:spPr/>
    </dgm:pt>
    <dgm:pt modelId="{C389A318-DD87-4AE6-8D32-4F6BA2CE2FB7}" type="pres">
      <dgm:prSet presAssocID="{FD735AB5-B592-45F9-A5AB-074992337DEA}" presName="compNode" presStyleCnt="0"/>
      <dgm:spPr/>
    </dgm:pt>
    <dgm:pt modelId="{62C03297-49BD-485D-A736-FACB110A8926}" type="pres">
      <dgm:prSet presAssocID="{FD735AB5-B592-45F9-A5AB-074992337DEA}" presName="bgRect" presStyleLbl="bgShp" presStyleIdx="0" presStyleCnt="4"/>
      <dgm:spPr/>
    </dgm:pt>
    <dgm:pt modelId="{BAB841CD-DB92-4BB9-9291-3978DBC5BA34}" type="pres">
      <dgm:prSet presAssocID="{FD735AB5-B592-45F9-A5AB-074992337DE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gaphone"/>
        </a:ext>
      </dgm:extLst>
    </dgm:pt>
    <dgm:pt modelId="{74E19219-A360-43AD-B8D0-F93CEBD61B6E}" type="pres">
      <dgm:prSet presAssocID="{FD735AB5-B592-45F9-A5AB-074992337DEA}" presName="spaceRect" presStyleCnt="0"/>
      <dgm:spPr/>
    </dgm:pt>
    <dgm:pt modelId="{88A8DACB-5DB6-480D-9705-DC04CEAAAC7D}" type="pres">
      <dgm:prSet presAssocID="{FD735AB5-B592-45F9-A5AB-074992337DEA}" presName="parTx" presStyleLbl="revTx" presStyleIdx="0" presStyleCnt="4">
        <dgm:presLayoutVars>
          <dgm:chMax val="0"/>
          <dgm:chPref val="0"/>
        </dgm:presLayoutVars>
      </dgm:prSet>
      <dgm:spPr/>
    </dgm:pt>
    <dgm:pt modelId="{D6B74A1C-D4C3-4367-A7E3-B263DF6A0655}" type="pres">
      <dgm:prSet presAssocID="{71136567-901B-41C9-AB60-647DA946274F}" presName="sibTrans" presStyleCnt="0"/>
      <dgm:spPr/>
    </dgm:pt>
    <dgm:pt modelId="{F18DC07B-46A3-4EF7-B63F-A63E4898186D}" type="pres">
      <dgm:prSet presAssocID="{840D9E06-8ACD-4D26-8900-8B38945B0938}" presName="compNode" presStyleCnt="0"/>
      <dgm:spPr/>
    </dgm:pt>
    <dgm:pt modelId="{610B7736-0FDD-44ED-A8C8-F81639401BC4}" type="pres">
      <dgm:prSet presAssocID="{840D9E06-8ACD-4D26-8900-8B38945B0938}" presName="bgRect" presStyleLbl="bgShp" presStyleIdx="1" presStyleCnt="4"/>
      <dgm:spPr/>
    </dgm:pt>
    <dgm:pt modelId="{8C7B9106-0D1E-4810-88AB-4E55F626B8AE}" type="pres">
      <dgm:prSet presAssocID="{840D9E06-8ACD-4D26-8900-8B38945B093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seye"/>
        </a:ext>
      </dgm:extLst>
    </dgm:pt>
    <dgm:pt modelId="{2C12CD3F-1546-4DF6-B4EB-E7734F89FD32}" type="pres">
      <dgm:prSet presAssocID="{840D9E06-8ACD-4D26-8900-8B38945B0938}" presName="spaceRect" presStyleCnt="0"/>
      <dgm:spPr/>
    </dgm:pt>
    <dgm:pt modelId="{75B0A9CA-EB2E-4E26-94CF-031ED93D085D}" type="pres">
      <dgm:prSet presAssocID="{840D9E06-8ACD-4D26-8900-8B38945B0938}" presName="parTx" presStyleLbl="revTx" presStyleIdx="1" presStyleCnt="4">
        <dgm:presLayoutVars>
          <dgm:chMax val="0"/>
          <dgm:chPref val="0"/>
        </dgm:presLayoutVars>
      </dgm:prSet>
      <dgm:spPr/>
    </dgm:pt>
    <dgm:pt modelId="{1C30FACD-14B2-44B8-8AFF-D5BEA28A7409}" type="pres">
      <dgm:prSet presAssocID="{0C2527D1-25B7-43FE-8E8B-39FFF7554AB1}" presName="sibTrans" presStyleCnt="0"/>
      <dgm:spPr/>
    </dgm:pt>
    <dgm:pt modelId="{9AFB105D-0EDF-4DBB-A678-0394BE2E75F8}" type="pres">
      <dgm:prSet presAssocID="{52717F6A-AD26-4500-84A0-E2DF9492BDE9}" presName="compNode" presStyleCnt="0"/>
      <dgm:spPr/>
    </dgm:pt>
    <dgm:pt modelId="{4DF76309-4BA6-4AD6-B03D-1E94F5B98DC2}" type="pres">
      <dgm:prSet presAssocID="{52717F6A-AD26-4500-84A0-E2DF9492BDE9}" presName="bgRect" presStyleLbl="bgShp" presStyleIdx="2" presStyleCnt="4" custLinFactNeighborX="2048" custLinFactNeighborY="9557"/>
      <dgm:spPr/>
    </dgm:pt>
    <dgm:pt modelId="{4F07AC4A-8F51-4269-AD45-288DE33A29F7}" type="pres">
      <dgm:prSet presAssocID="{52717F6A-AD26-4500-84A0-E2DF9492BDE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 List"/>
        </a:ext>
      </dgm:extLst>
    </dgm:pt>
    <dgm:pt modelId="{17A6BB7E-F6D8-45E8-B9C4-30230A88B28D}" type="pres">
      <dgm:prSet presAssocID="{52717F6A-AD26-4500-84A0-E2DF9492BDE9}" presName="spaceRect" presStyleCnt="0"/>
      <dgm:spPr/>
    </dgm:pt>
    <dgm:pt modelId="{753486B7-7256-4D99-8E7C-7F9EF34EF5C8}" type="pres">
      <dgm:prSet presAssocID="{52717F6A-AD26-4500-84A0-E2DF9492BDE9}" presName="parTx" presStyleLbl="revTx" presStyleIdx="2" presStyleCnt="4">
        <dgm:presLayoutVars>
          <dgm:chMax val="0"/>
          <dgm:chPref val="0"/>
        </dgm:presLayoutVars>
      </dgm:prSet>
      <dgm:spPr/>
    </dgm:pt>
    <dgm:pt modelId="{95914255-3094-46AD-B578-32B277B8773B}" type="pres">
      <dgm:prSet presAssocID="{524FA527-9DF9-4D29-BDC8-CC8F57CB47B5}" presName="sibTrans" presStyleCnt="0"/>
      <dgm:spPr/>
    </dgm:pt>
    <dgm:pt modelId="{7D06D35F-EF61-471F-B3A6-50AEEEFE3D47}" type="pres">
      <dgm:prSet presAssocID="{E13D15FC-3FE6-4C46-AA6A-B992DFA17509}" presName="compNode" presStyleCnt="0"/>
      <dgm:spPr/>
    </dgm:pt>
    <dgm:pt modelId="{D0AF7EF6-5E31-4243-AD0A-EE0FE6FE8290}" type="pres">
      <dgm:prSet presAssocID="{E13D15FC-3FE6-4C46-AA6A-B992DFA17509}" presName="bgRect" presStyleLbl="bgShp" presStyleIdx="3" presStyleCnt="4"/>
      <dgm:spPr/>
    </dgm:pt>
    <dgm:pt modelId="{F2A56E69-FB95-4E26-97BF-7019638CA82D}" type="pres">
      <dgm:prSet presAssocID="{E13D15FC-3FE6-4C46-AA6A-B992DFA1750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E9689AE6-1AB7-4F38-A053-B8E071B3D9B5}" type="pres">
      <dgm:prSet presAssocID="{E13D15FC-3FE6-4C46-AA6A-B992DFA17509}" presName="spaceRect" presStyleCnt="0"/>
      <dgm:spPr/>
    </dgm:pt>
    <dgm:pt modelId="{7137FB3E-D546-4178-9E38-580E716B59BF}" type="pres">
      <dgm:prSet presAssocID="{E13D15FC-3FE6-4C46-AA6A-B992DFA17509}" presName="parTx" presStyleLbl="revTx" presStyleIdx="3" presStyleCnt="4">
        <dgm:presLayoutVars>
          <dgm:chMax val="0"/>
          <dgm:chPref val="0"/>
        </dgm:presLayoutVars>
      </dgm:prSet>
      <dgm:spPr/>
    </dgm:pt>
  </dgm:ptLst>
  <dgm:cxnLst>
    <dgm:cxn modelId="{4E197824-9A5D-4032-996E-AE98061DD329}" type="presOf" srcId="{B4034A06-733D-4E2E-BBDB-3471668CBF2D}" destId="{70A6C4C9-0FA6-442F-95F8-67963749E50B}" srcOrd="0" destOrd="0" presId="urn:microsoft.com/office/officeart/2018/2/layout/IconVerticalSolidList"/>
    <dgm:cxn modelId="{530B4846-2E5A-4B62-A741-CCB7C78F7C05}" type="presOf" srcId="{E13D15FC-3FE6-4C46-AA6A-B992DFA17509}" destId="{7137FB3E-D546-4178-9E38-580E716B59BF}" srcOrd="0" destOrd="0" presId="urn:microsoft.com/office/officeart/2018/2/layout/IconVerticalSolidList"/>
    <dgm:cxn modelId="{9872C966-F122-4268-AB7C-EDB4A4E6DCAE}" srcId="{B4034A06-733D-4E2E-BBDB-3471668CBF2D}" destId="{E13D15FC-3FE6-4C46-AA6A-B992DFA17509}" srcOrd="3" destOrd="0" parTransId="{B493FB0B-3CBF-4DB8-8038-537A775D73ED}" sibTransId="{85A56B46-73CD-426B-A056-8D1F9EFFE9FC}"/>
    <dgm:cxn modelId="{9AA2137D-4FF0-404B-AA78-CEBEF51AD228}" type="presOf" srcId="{FD735AB5-B592-45F9-A5AB-074992337DEA}" destId="{88A8DACB-5DB6-480D-9705-DC04CEAAAC7D}" srcOrd="0" destOrd="0" presId="urn:microsoft.com/office/officeart/2018/2/layout/IconVerticalSolidList"/>
    <dgm:cxn modelId="{32FAD0A2-F331-4E4A-A387-93822A612B52}" type="presOf" srcId="{840D9E06-8ACD-4D26-8900-8B38945B0938}" destId="{75B0A9CA-EB2E-4E26-94CF-031ED93D085D}" srcOrd="0" destOrd="0" presId="urn:microsoft.com/office/officeart/2018/2/layout/IconVerticalSolidList"/>
    <dgm:cxn modelId="{B2DD4CB3-80CD-4D70-B822-79AFBEB6CB64}" type="presOf" srcId="{52717F6A-AD26-4500-84A0-E2DF9492BDE9}" destId="{753486B7-7256-4D99-8E7C-7F9EF34EF5C8}" srcOrd="0" destOrd="0" presId="urn:microsoft.com/office/officeart/2018/2/layout/IconVerticalSolidList"/>
    <dgm:cxn modelId="{5E6A07E1-9FDF-40E2-8810-A6928A8A2475}" srcId="{B4034A06-733D-4E2E-BBDB-3471668CBF2D}" destId="{840D9E06-8ACD-4D26-8900-8B38945B0938}" srcOrd="1" destOrd="0" parTransId="{9C11AB95-7A7F-4678-BEEF-6C143094CF30}" sibTransId="{0C2527D1-25B7-43FE-8E8B-39FFF7554AB1}"/>
    <dgm:cxn modelId="{841DAFE6-5F45-4550-B42F-338F0C624198}" srcId="{B4034A06-733D-4E2E-BBDB-3471668CBF2D}" destId="{FD735AB5-B592-45F9-A5AB-074992337DEA}" srcOrd="0" destOrd="0" parTransId="{DAB851EC-4A5E-4689-BA91-8C17272FE733}" sibTransId="{71136567-901B-41C9-AB60-647DA946274F}"/>
    <dgm:cxn modelId="{FC5E49EB-7086-4F9D-88D1-5590CE141567}" srcId="{B4034A06-733D-4E2E-BBDB-3471668CBF2D}" destId="{52717F6A-AD26-4500-84A0-E2DF9492BDE9}" srcOrd="2" destOrd="0" parTransId="{287DC95F-BE44-463E-9BDC-CB1F3CD02F67}" sibTransId="{524FA527-9DF9-4D29-BDC8-CC8F57CB47B5}"/>
    <dgm:cxn modelId="{38C94A1E-C5CF-40D5-AA69-29B084334563}" type="presParOf" srcId="{70A6C4C9-0FA6-442F-95F8-67963749E50B}" destId="{C389A318-DD87-4AE6-8D32-4F6BA2CE2FB7}" srcOrd="0" destOrd="0" presId="urn:microsoft.com/office/officeart/2018/2/layout/IconVerticalSolidList"/>
    <dgm:cxn modelId="{7919AACB-8EDB-45E4-8E3C-75E1D1820477}" type="presParOf" srcId="{C389A318-DD87-4AE6-8D32-4F6BA2CE2FB7}" destId="{62C03297-49BD-485D-A736-FACB110A8926}" srcOrd="0" destOrd="0" presId="urn:microsoft.com/office/officeart/2018/2/layout/IconVerticalSolidList"/>
    <dgm:cxn modelId="{ACADDDA1-0C7E-470A-9D3F-CA47A96C0B68}" type="presParOf" srcId="{C389A318-DD87-4AE6-8D32-4F6BA2CE2FB7}" destId="{BAB841CD-DB92-4BB9-9291-3978DBC5BA34}" srcOrd="1" destOrd="0" presId="urn:microsoft.com/office/officeart/2018/2/layout/IconVerticalSolidList"/>
    <dgm:cxn modelId="{9FF83A13-9E79-444B-BA02-AD8045F775ED}" type="presParOf" srcId="{C389A318-DD87-4AE6-8D32-4F6BA2CE2FB7}" destId="{74E19219-A360-43AD-B8D0-F93CEBD61B6E}" srcOrd="2" destOrd="0" presId="urn:microsoft.com/office/officeart/2018/2/layout/IconVerticalSolidList"/>
    <dgm:cxn modelId="{662D9375-FB68-4D17-B81A-95B154E7B1D9}" type="presParOf" srcId="{C389A318-DD87-4AE6-8D32-4F6BA2CE2FB7}" destId="{88A8DACB-5DB6-480D-9705-DC04CEAAAC7D}" srcOrd="3" destOrd="0" presId="urn:microsoft.com/office/officeart/2018/2/layout/IconVerticalSolidList"/>
    <dgm:cxn modelId="{C28AFB5D-F39D-4B01-99E5-EDB8C34920E9}" type="presParOf" srcId="{70A6C4C9-0FA6-442F-95F8-67963749E50B}" destId="{D6B74A1C-D4C3-4367-A7E3-B263DF6A0655}" srcOrd="1" destOrd="0" presId="urn:microsoft.com/office/officeart/2018/2/layout/IconVerticalSolidList"/>
    <dgm:cxn modelId="{98A29A90-0C7C-45B8-BE37-E39940B76599}" type="presParOf" srcId="{70A6C4C9-0FA6-442F-95F8-67963749E50B}" destId="{F18DC07B-46A3-4EF7-B63F-A63E4898186D}" srcOrd="2" destOrd="0" presId="urn:microsoft.com/office/officeart/2018/2/layout/IconVerticalSolidList"/>
    <dgm:cxn modelId="{11AA867C-09BC-4E73-B33D-28BF9FB56917}" type="presParOf" srcId="{F18DC07B-46A3-4EF7-B63F-A63E4898186D}" destId="{610B7736-0FDD-44ED-A8C8-F81639401BC4}" srcOrd="0" destOrd="0" presId="urn:microsoft.com/office/officeart/2018/2/layout/IconVerticalSolidList"/>
    <dgm:cxn modelId="{126F17E1-FBD6-40C6-BE89-D38899378FFF}" type="presParOf" srcId="{F18DC07B-46A3-4EF7-B63F-A63E4898186D}" destId="{8C7B9106-0D1E-4810-88AB-4E55F626B8AE}" srcOrd="1" destOrd="0" presId="urn:microsoft.com/office/officeart/2018/2/layout/IconVerticalSolidList"/>
    <dgm:cxn modelId="{779B299A-25D6-4CE5-9F33-FFBC12060C99}" type="presParOf" srcId="{F18DC07B-46A3-4EF7-B63F-A63E4898186D}" destId="{2C12CD3F-1546-4DF6-B4EB-E7734F89FD32}" srcOrd="2" destOrd="0" presId="urn:microsoft.com/office/officeart/2018/2/layout/IconVerticalSolidList"/>
    <dgm:cxn modelId="{152881E3-4CC2-4B18-8A3B-D4C6FBDE3D84}" type="presParOf" srcId="{F18DC07B-46A3-4EF7-B63F-A63E4898186D}" destId="{75B0A9CA-EB2E-4E26-94CF-031ED93D085D}" srcOrd="3" destOrd="0" presId="urn:microsoft.com/office/officeart/2018/2/layout/IconVerticalSolidList"/>
    <dgm:cxn modelId="{B3C9D644-191D-40C7-8165-D1CAB9D67F8F}" type="presParOf" srcId="{70A6C4C9-0FA6-442F-95F8-67963749E50B}" destId="{1C30FACD-14B2-44B8-8AFF-D5BEA28A7409}" srcOrd="3" destOrd="0" presId="urn:microsoft.com/office/officeart/2018/2/layout/IconVerticalSolidList"/>
    <dgm:cxn modelId="{60D5B789-8A1D-44FC-A149-C74B5F3A12BA}" type="presParOf" srcId="{70A6C4C9-0FA6-442F-95F8-67963749E50B}" destId="{9AFB105D-0EDF-4DBB-A678-0394BE2E75F8}" srcOrd="4" destOrd="0" presId="urn:microsoft.com/office/officeart/2018/2/layout/IconVerticalSolidList"/>
    <dgm:cxn modelId="{645C9641-8D5D-40E2-A5CD-1468BCD46B1F}" type="presParOf" srcId="{9AFB105D-0EDF-4DBB-A678-0394BE2E75F8}" destId="{4DF76309-4BA6-4AD6-B03D-1E94F5B98DC2}" srcOrd="0" destOrd="0" presId="urn:microsoft.com/office/officeart/2018/2/layout/IconVerticalSolidList"/>
    <dgm:cxn modelId="{4D7A70A0-88E9-4E14-A271-5B54E80D89B4}" type="presParOf" srcId="{9AFB105D-0EDF-4DBB-A678-0394BE2E75F8}" destId="{4F07AC4A-8F51-4269-AD45-288DE33A29F7}" srcOrd="1" destOrd="0" presId="urn:microsoft.com/office/officeart/2018/2/layout/IconVerticalSolidList"/>
    <dgm:cxn modelId="{B475AF0A-8DF3-4D3D-890C-64EB527DF013}" type="presParOf" srcId="{9AFB105D-0EDF-4DBB-A678-0394BE2E75F8}" destId="{17A6BB7E-F6D8-45E8-B9C4-30230A88B28D}" srcOrd="2" destOrd="0" presId="urn:microsoft.com/office/officeart/2018/2/layout/IconVerticalSolidList"/>
    <dgm:cxn modelId="{F9B0BC88-0FB4-44B5-B23A-C7D010F0591C}" type="presParOf" srcId="{9AFB105D-0EDF-4DBB-A678-0394BE2E75F8}" destId="{753486B7-7256-4D99-8E7C-7F9EF34EF5C8}" srcOrd="3" destOrd="0" presId="urn:microsoft.com/office/officeart/2018/2/layout/IconVerticalSolidList"/>
    <dgm:cxn modelId="{FB371D6F-BAC2-4D4C-A939-DCD72C7CC0FC}" type="presParOf" srcId="{70A6C4C9-0FA6-442F-95F8-67963749E50B}" destId="{95914255-3094-46AD-B578-32B277B8773B}" srcOrd="5" destOrd="0" presId="urn:microsoft.com/office/officeart/2018/2/layout/IconVerticalSolidList"/>
    <dgm:cxn modelId="{CCB1A5BE-A65C-4378-B868-EF1D4157132E}" type="presParOf" srcId="{70A6C4C9-0FA6-442F-95F8-67963749E50B}" destId="{7D06D35F-EF61-471F-B3A6-50AEEEFE3D47}" srcOrd="6" destOrd="0" presId="urn:microsoft.com/office/officeart/2018/2/layout/IconVerticalSolidList"/>
    <dgm:cxn modelId="{23D66FE3-5BAE-440C-B015-BD2503F91303}" type="presParOf" srcId="{7D06D35F-EF61-471F-B3A6-50AEEEFE3D47}" destId="{D0AF7EF6-5E31-4243-AD0A-EE0FE6FE8290}" srcOrd="0" destOrd="0" presId="urn:microsoft.com/office/officeart/2018/2/layout/IconVerticalSolidList"/>
    <dgm:cxn modelId="{7A84233F-A2D1-4BF0-90F6-9313FA67490C}" type="presParOf" srcId="{7D06D35F-EF61-471F-B3A6-50AEEEFE3D47}" destId="{F2A56E69-FB95-4E26-97BF-7019638CA82D}" srcOrd="1" destOrd="0" presId="urn:microsoft.com/office/officeart/2018/2/layout/IconVerticalSolidList"/>
    <dgm:cxn modelId="{AE8E14F6-30E0-432E-8509-92D086F66CBD}" type="presParOf" srcId="{7D06D35F-EF61-471F-B3A6-50AEEEFE3D47}" destId="{E9689AE6-1AB7-4F38-A053-B8E071B3D9B5}" srcOrd="2" destOrd="0" presId="urn:microsoft.com/office/officeart/2018/2/layout/IconVerticalSolidList"/>
    <dgm:cxn modelId="{99BB580F-CCE0-4A8C-BF1B-F61C64F65BEE}" type="presParOf" srcId="{7D06D35F-EF61-471F-B3A6-50AEEEFE3D47}" destId="{7137FB3E-D546-4178-9E38-580E716B59B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C03297-49BD-485D-A736-FACB110A8926}">
      <dsp:nvSpPr>
        <dsp:cNvPr id="0" name=""/>
        <dsp:cNvSpPr/>
      </dsp:nvSpPr>
      <dsp:spPr>
        <a:xfrm>
          <a:off x="0" y="3696"/>
          <a:ext cx="9618133" cy="8096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B841CD-DB92-4BB9-9291-3978DBC5BA34}">
      <dsp:nvSpPr>
        <dsp:cNvPr id="0" name=""/>
        <dsp:cNvSpPr/>
      </dsp:nvSpPr>
      <dsp:spPr>
        <a:xfrm>
          <a:off x="244912" y="185862"/>
          <a:ext cx="445730" cy="4452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8A8DACB-5DB6-480D-9705-DC04CEAAAC7D}">
      <dsp:nvSpPr>
        <dsp:cNvPr id="0" name=""/>
        <dsp:cNvSpPr/>
      </dsp:nvSpPr>
      <dsp:spPr>
        <a:xfrm>
          <a:off x="935555" y="3696"/>
          <a:ext cx="8654240" cy="860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41" tIns="91041" rIns="91041" bIns="91041" numCol="1" spcCol="1270" anchor="ctr" anchorCtr="0">
          <a:noAutofit/>
        </a:bodyPr>
        <a:lstStyle/>
        <a:p>
          <a:pPr marL="0" lvl="0" indent="0" algn="l" defTabSz="622300">
            <a:lnSpc>
              <a:spcPct val="100000"/>
            </a:lnSpc>
            <a:spcBef>
              <a:spcPct val="0"/>
            </a:spcBef>
            <a:spcAft>
              <a:spcPct val="35000"/>
            </a:spcAft>
            <a:buNone/>
          </a:pPr>
          <a:r>
            <a:rPr lang="en-US" sz="1400" b="0" i="0" kern="1200" baseline="0" dirty="0"/>
            <a:t>Our Current marketing strategy is to be the leader of service in our area. We are customer driven as we feel word of mouth is one of the best forms of advertisement. However, while our gross profit is strong there is always room for improvement. Our GOALS begin with behavior. </a:t>
          </a:r>
          <a:endParaRPr lang="en-US" sz="1400" kern="1200" dirty="0"/>
        </a:p>
      </dsp:txBody>
      <dsp:txXfrm>
        <a:off x="935555" y="3696"/>
        <a:ext cx="8654240" cy="860229"/>
      </dsp:txXfrm>
    </dsp:sp>
    <dsp:sp modelId="{610B7736-0FDD-44ED-A8C8-F81639401BC4}">
      <dsp:nvSpPr>
        <dsp:cNvPr id="0" name=""/>
        <dsp:cNvSpPr/>
      </dsp:nvSpPr>
      <dsp:spPr>
        <a:xfrm>
          <a:off x="0" y="1078982"/>
          <a:ext cx="9618133" cy="8096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7B9106-0D1E-4810-88AB-4E55F626B8AE}">
      <dsp:nvSpPr>
        <dsp:cNvPr id="0" name=""/>
        <dsp:cNvSpPr/>
      </dsp:nvSpPr>
      <dsp:spPr>
        <a:xfrm>
          <a:off x="244912" y="1261149"/>
          <a:ext cx="445730" cy="4452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5B0A9CA-EB2E-4E26-94CF-031ED93D085D}">
      <dsp:nvSpPr>
        <dsp:cNvPr id="0" name=""/>
        <dsp:cNvSpPr/>
      </dsp:nvSpPr>
      <dsp:spPr>
        <a:xfrm>
          <a:off x="935555" y="1078982"/>
          <a:ext cx="8654240" cy="860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41" tIns="91041" rIns="91041" bIns="91041" numCol="1" spcCol="1270" anchor="ctr" anchorCtr="0">
          <a:noAutofit/>
        </a:bodyPr>
        <a:lstStyle/>
        <a:p>
          <a:pPr marL="0" lvl="0" indent="0" algn="l" defTabSz="622300">
            <a:lnSpc>
              <a:spcPct val="100000"/>
            </a:lnSpc>
            <a:spcBef>
              <a:spcPct val="0"/>
            </a:spcBef>
            <a:spcAft>
              <a:spcPct val="35000"/>
            </a:spcAft>
            <a:buNone/>
          </a:pPr>
          <a:r>
            <a:rPr lang="en-US" sz="1400" b="0" i="0" kern="1200" baseline="0" dirty="0"/>
            <a:t>Along with behavior, we need to keep an eye out on trust, value and convenience. Our service department is currently open from 7am – 5:30pm Monday through Friday. I believe implementing Saturday’s from 8am-5pm could potentially benefit the dealership.</a:t>
          </a:r>
          <a:endParaRPr lang="en-US" sz="1400" kern="1200" dirty="0"/>
        </a:p>
      </dsp:txBody>
      <dsp:txXfrm>
        <a:off x="935555" y="1078982"/>
        <a:ext cx="8654240" cy="860229"/>
      </dsp:txXfrm>
    </dsp:sp>
    <dsp:sp modelId="{4DF76309-4BA6-4AD6-B03D-1E94F5B98DC2}">
      <dsp:nvSpPr>
        <dsp:cNvPr id="0" name=""/>
        <dsp:cNvSpPr/>
      </dsp:nvSpPr>
      <dsp:spPr>
        <a:xfrm>
          <a:off x="0" y="2231645"/>
          <a:ext cx="9618133" cy="8096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07AC4A-8F51-4269-AD45-288DE33A29F7}">
      <dsp:nvSpPr>
        <dsp:cNvPr id="0" name=""/>
        <dsp:cNvSpPr/>
      </dsp:nvSpPr>
      <dsp:spPr>
        <a:xfrm>
          <a:off x="244912" y="2336435"/>
          <a:ext cx="445730" cy="44529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53486B7-7256-4D99-8E7C-7F9EF34EF5C8}">
      <dsp:nvSpPr>
        <dsp:cNvPr id="0" name=""/>
        <dsp:cNvSpPr/>
      </dsp:nvSpPr>
      <dsp:spPr>
        <a:xfrm>
          <a:off x="935555" y="2154269"/>
          <a:ext cx="8654240" cy="860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41" tIns="91041" rIns="91041" bIns="91041" numCol="1" spcCol="1270" anchor="ctr" anchorCtr="0">
          <a:noAutofit/>
        </a:bodyPr>
        <a:lstStyle/>
        <a:p>
          <a:pPr marL="0" lvl="0" indent="0" algn="l" defTabSz="533400">
            <a:lnSpc>
              <a:spcPct val="100000"/>
            </a:lnSpc>
            <a:spcBef>
              <a:spcPct val="0"/>
            </a:spcBef>
            <a:spcAft>
              <a:spcPct val="35000"/>
            </a:spcAft>
            <a:buNone/>
          </a:pPr>
          <a:r>
            <a:rPr lang="en-US" sz="1200" kern="1200" dirty="0"/>
            <a:t>The litmus test would be to potentially poll our current customers and getting a feel if opening the service department on a Saturday will benefit them. Being in Manhattan New York, our customer base enjoys dropping their car off in the AM and then picking it up after work so that its ready to go for their weekend trips. However, there could be a population of individuals who would love the convenience of a Saturday service. </a:t>
          </a:r>
        </a:p>
      </dsp:txBody>
      <dsp:txXfrm>
        <a:off x="935555" y="2154269"/>
        <a:ext cx="8654240" cy="860229"/>
      </dsp:txXfrm>
    </dsp:sp>
    <dsp:sp modelId="{D0AF7EF6-5E31-4243-AD0A-EE0FE6FE8290}">
      <dsp:nvSpPr>
        <dsp:cNvPr id="0" name=""/>
        <dsp:cNvSpPr/>
      </dsp:nvSpPr>
      <dsp:spPr>
        <a:xfrm>
          <a:off x="0" y="3229556"/>
          <a:ext cx="9618133" cy="8096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A56E69-FB95-4E26-97BF-7019638CA82D}">
      <dsp:nvSpPr>
        <dsp:cNvPr id="0" name=""/>
        <dsp:cNvSpPr/>
      </dsp:nvSpPr>
      <dsp:spPr>
        <a:xfrm>
          <a:off x="244912" y="3411722"/>
          <a:ext cx="445730" cy="44529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137FB3E-D546-4178-9E38-580E716B59BF}">
      <dsp:nvSpPr>
        <dsp:cNvPr id="0" name=""/>
        <dsp:cNvSpPr/>
      </dsp:nvSpPr>
      <dsp:spPr>
        <a:xfrm>
          <a:off x="935555" y="3229556"/>
          <a:ext cx="8654240" cy="860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041" tIns="91041" rIns="91041" bIns="91041" numCol="1" spcCol="1270" anchor="ctr" anchorCtr="0">
          <a:noAutofit/>
        </a:bodyPr>
        <a:lstStyle/>
        <a:p>
          <a:pPr marL="0" lvl="0" indent="0" algn="l" defTabSz="622300">
            <a:lnSpc>
              <a:spcPct val="100000"/>
            </a:lnSpc>
            <a:spcBef>
              <a:spcPct val="0"/>
            </a:spcBef>
            <a:spcAft>
              <a:spcPct val="35000"/>
            </a:spcAft>
            <a:buNone/>
          </a:pPr>
          <a:r>
            <a:rPr lang="en-US" sz="1400" b="0" i="0" kern="1200" baseline="0" dirty="0"/>
            <a:t>Once we feel Saturdays may be an option, we can gauge the return on investment by reviewing our repair orders to see how much was done on the weekends as compared to during the week. We did have a few one-line RO’s and maybe this is an opportunity to handle them on the weekend to avoid compression during the week.</a:t>
          </a:r>
          <a:endParaRPr lang="en-US" sz="1400" kern="1200" dirty="0"/>
        </a:p>
      </dsp:txBody>
      <dsp:txXfrm>
        <a:off x="935555" y="3229556"/>
        <a:ext cx="8654240" cy="86022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FB55E4-1201-4D8B-A61A-88CE65AA7AE7}" type="datetimeFigureOut">
              <a:rPr lang="en-US" smtClean="0"/>
              <a:t>12/27/2023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85D7CE-7A19-415D-BAC8-1F4912D8D709}" type="slidenum">
              <a:rPr lang="en-US" smtClean="0"/>
              <a:t>‹#›</a:t>
            </a:fld>
            <a:endParaRPr lang="en-US" dirty="0"/>
          </a:p>
        </p:txBody>
      </p:sp>
    </p:spTree>
    <p:extLst>
      <p:ext uri="{BB962C8B-B14F-4D97-AF65-F5344CB8AC3E}">
        <p14:creationId xmlns:p14="http://schemas.microsoft.com/office/powerpoint/2010/main" val="1249124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785D7CE-7A19-415D-BAC8-1F4912D8D709}" type="slidenum">
              <a:rPr lang="en-US" smtClean="0"/>
              <a:t>5</a:t>
            </a:fld>
            <a:endParaRPr lang="en-US" dirty="0"/>
          </a:p>
        </p:txBody>
      </p:sp>
    </p:spTree>
    <p:extLst>
      <p:ext uri="{BB962C8B-B14F-4D97-AF65-F5344CB8AC3E}">
        <p14:creationId xmlns:p14="http://schemas.microsoft.com/office/powerpoint/2010/main" val="2754506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12/27/2023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package" Target="../embeddings/Microsoft_Excel_Macro-Enabled_Worksheet.xlsm"/><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4"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5" name="Isosceles Triangle 2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6"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8" name="Isosceles Triangle 2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9" name="Isosceles Triangle 2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a:bodyPr>
          <a:lstStyle/>
          <a:p>
            <a:r>
              <a:rPr lang="en-US" dirty="0">
                <a:solidFill>
                  <a:schemeClr val="tx1"/>
                </a:solidFill>
              </a:rPr>
              <a:t>Paul LiRosi – 431</a:t>
            </a:r>
          </a:p>
          <a:p>
            <a:r>
              <a:rPr lang="en-US" dirty="0">
                <a:solidFill>
                  <a:schemeClr val="tx1"/>
                </a:solidFill>
              </a:rPr>
              <a:t>Lexus of Manhattan</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r>
              <a:rPr lang="en-US" dirty="0"/>
              <a:t>NADA Service Homework </a:t>
            </a:r>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 few threats we can see as we roll out these items is a customer may be looking for deals more often.  We do not want to buy the work but providing specials (not discounts) can lure additional customers but is there thought process to sit a wait for a deal to come up rather than having the car serviced when its needed. We need to have a good balance so that customers are still coming to us when they need to the service rather then when they want the service.</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575A4-C7EB-141B-48EC-D99E0FF646DD}"/>
              </a:ext>
            </a:extLst>
          </p:cNvPr>
          <p:cNvSpPr>
            <a:spLocks noGrp="1"/>
          </p:cNvSpPr>
          <p:nvPr>
            <p:ph type="title"/>
          </p:nvPr>
        </p:nvSpPr>
        <p:spPr/>
        <p:txBody>
          <a:bodyPr/>
          <a:lstStyle/>
          <a:p>
            <a:r>
              <a:rPr lang="en-US" dirty="0"/>
              <a:t>SWOT Analysis</a:t>
            </a:r>
            <a:br>
              <a:rPr lang="en-US" dirty="0"/>
            </a:br>
            <a:r>
              <a:rPr lang="en-US" dirty="0"/>
              <a:t>Action Plan</a:t>
            </a:r>
          </a:p>
        </p:txBody>
      </p:sp>
      <p:sp>
        <p:nvSpPr>
          <p:cNvPr id="3" name="Content Placeholder 2">
            <a:extLst>
              <a:ext uri="{FF2B5EF4-FFF2-40B4-BE49-F238E27FC236}">
                <a16:creationId xmlns:a16="http://schemas.microsoft.com/office/drawing/2014/main" id="{568CAD91-02ED-48B9-CCC9-5101EF2B5A12}"/>
              </a:ext>
            </a:extLst>
          </p:cNvPr>
          <p:cNvSpPr>
            <a:spLocks noGrp="1"/>
          </p:cNvSpPr>
          <p:nvPr>
            <p:ph idx="1"/>
          </p:nvPr>
        </p:nvSpPr>
        <p:spPr/>
        <p:txBody>
          <a:bodyPr/>
          <a:lstStyle/>
          <a:p>
            <a:r>
              <a:rPr lang="en-US" dirty="0"/>
              <a:t>I plan to start reviewing the technician utilization by January 31, 2024, and focus on increasing productivity so that our service income can increase by five to ten percent.</a:t>
            </a:r>
          </a:p>
          <a:p>
            <a:endParaRPr lang="en-US" dirty="0"/>
          </a:p>
          <a:p>
            <a:endParaRPr lang="en-US" dirty="0"/>
          </a:p>
        </p:txBody>
      </p:sp>
    </p:spTree>
    <p:extLst>
      <p:ext uri="{BB962C8B-B14F-4D97-AF65-F5344CB8AC3E}">
        <p14:creationId xmlns:p14="http://schemas.microsoft.com/office/powerpoint/2010/main" val="3582208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8E05C-5859-8658-4856-8168B453C80C}"/>
              </a:ext>
            </a:extLst>
          </p:cNvPr>
          <p:cNvSpPr>
            <a:spLocks noGrp="1"/>
          </p:cNvSpPr>
          <p:nvPr>
            <p:ph type="title"/>
          </p:nvPr>
        </p:nvSpPr>
        <p:spPr/>
        <p:txBody>
          <a:bodyPr/>
          <a:lstStyle/>
          <a:p>
            <a:r>
              <a:rPr lang="en-US" dirty="0"/>
              <a:t>SWOT Analysis</a:t>
            </a:r>
            <a:br>
              <a:rPr lang="en-US" dirty="0"/>
            </a:br>
            <a:r>
              <a:rPr lang="en-US" dirty="0"/>
              <a:t>Objectives/Strategies/Tactics</a:t>
            </a:r>
          </a:p>
        </p:txBody>
      </p:sp>
      <p:sp>
        <p:nvSpPr>
          <p:cNvPr id="3" name="Content Placeholder 2">
            <a:extLst>
              <a:ext uri="{FF2B5EF4-FFF2-40B4-BE49-F238E27FC236}">
                <a16:creationId xmlns:a16="http://schemas.microsoft.com/office/drawing/2014/main" id="{715B688B-4361-0E69-9928-E11F25A218FC}"/>
              </a:ext>
            </a:extLst>
          </p:cNvPr>
          <p:cNvSpPr>
            <a:spLocks noGrp="1"/>
          </p:cNvSpPr>
          <p:nvPr>
            <p:ph idx="1"/>
          </p:nvPr>
        </p:nvSpPr>
        <p:spPr/>
        <p:txBody>
          <a:bodyPr>
            <a:normAutofit fontScale="92500" lnSpcReduction="20000"/>
          </a:bodyPr>
          <a:lstStyle/>
          <a:p>
            <a:r>
              <a:rPr lang="en-US" dirty="0"/>
              <a:t>During my SWOT analysis some areas of to review are as follows:</a:t>
            </a:r>
          </a:p>
          <a:p>
            <a:endParaRPr lang="en-US" dirty="0"/>
          </a:p>
          <a:p>
            <a:r>
              <a:rPr lang="en-US" dirty="0"/>
              <a:t>Objectives – To identify areas of improvement so that we have a competitive, client serviced, and profitable team. </a:t>
            </a:r>
          </a:p>
          <a:p>
            <a:endParaRPr lang="en-US" dirty="0"/>
          </a:p>
          <a:p>
            <a:r>
              <a:rPr lang="en-US" dirty="0"/>
              <a:t>Strategies – To provide the staff with the right level of training. Soft skills are certainly tough to teach but having a mentoring program can help. This will allow teammates to see how they interact with customers so that they have a great experience</a:t>
            </a:r>
          </a:p>
          <a:p>
            <a:endParaRPr lang="en-US" dirty="0"/>
          </a:p>
          <a:p>
            <a:r>
              <a:rPr lang="en-US" dirty="0"/>
              <a:t>Tactics – As noted below we need full buy-in of the team. Making sure all members are on board to get the results we want. We need to hold members accountable for their respective areas so that we are the leading dealership in customer service.</a:t>
            </a:r>
          </a:p>
        </p:txBody>
      </p:sp>
    </p:spTree>
    <p:extLst>
      <p:ext uri="{BB962C8B-B14F-4D97-AF65-F5344CB8AC3E}">
        <p14:creationId xmlns:p14="http://schemas.microsoft.com/office/powerpoint/2010/main" val="33634082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 conclusion, I believe Lexus of Manhattan certainly has a strong service department. We have dedicated folks that treat the customer with respect and are always looking out for their best interest. However, we are running a business, and we need to understand if the economics make sense. As we are doing so many things right, focusing on the technician utilization will only make us better.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86933" y="609600"/>
            <a:ext cx="10197494" cy="1099457"/>
          </a:xfrm>
        </p:spPr>
        <p:txBody>
          <a:bodyPr>
            <a:normAutofit/>
          </a:bodyPr>
          <a:lstStyle/>
          <a:p>
            <a:pPr>
              <a:lnSpc>
                <a:spcPct val="90000"/>
              </a:lnSpc>
            </a:pPr>
            <a:br>
              <a:rPr lang="en-US" sz="1700" b="0" i="0" u="none" strike="noStrike" baseline="0" dirty="0">
                <a:latin typeface="Calibri" panose="020F0502020204030204" pitchFamily="34" charset="0"/>
              </a:rPr>
            </a:br>
            <a:r>
              <a:rPr lang="en-US" sz="1700" b="0" i="0" u="none" strike="noStrike" baseline="0" dirty="0">
                <a:latin typeface="Calibri" panose="020F0502020204030204" pitchFamily="34" charset="0"/>
              </a:rPr>
              <a:t> </a:t>
            </a:r>
            <a:br>
              <a:rPr lang="en-US" sz="1700" b="0" i="0" u="none" strike="noStrike" baseline="0" dirty="0">
                <a:latin typeface="Calibri" panose="020F0502020204030204" pitchFamily="34" charset="0"/>
              </a:rPr>
            </a:br>
            <a:r>
              <a:rPr lang="en-US" sz="1700" b="1" i="0" u="none" strike="noStrike" baseline="0" dirty="0">
                <a:latin typeface="Calibri" panose="020F0502020204030204" pitchFamily="34" charset="0"/>
              </a:rPr>
              <a:t>Marketing</a:t>
            </a:r>
            <a:r>
              <a:rPr lang="en-US" sz="1700" b="0" i="0" u="none" strike="noStrike" baseline="0" dirty="0">
                <a:latin typeface="Calibri" panose="020F0502020204030204" pitchFamily="34" charset="0"/>
              </a:rPr>
              <a:t> </a:t>
            </a:r>
            <a:br>
              <a:rPr lang="en-US" sz="1700" b="0" i="0" u="none" strike="noStrike" baseline="0" dirty="0">
                <a:latin typeface="Calibri" panose="020F0502020204030204" pitchFamily="34" charset="0"/>
              </a:rPr>
            </a:br>
            <a:endParaRPr lang="en-US" sz="1700" dirty="0"/>
          </a:p>
        </p:txBody>
      </p:sp>
      <p:sp>
        <p:nvSpPr>
          <p:cNvPr id="34" name="Isosceles Triangle 33">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36" name="Isosceles Triangle 35">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18" name="Content Placeholder 2">
            <a:extLst>
              <a:ext uri="{FF2B5EF4-FFF2-40B4-BE49-F238E27FC236}">
                <a16:creationId xmlns:a16="http://schemas.microsoft.com/office/drawing/2014/main" id="{2E152B24-4BA9-1FEF-9A9F-D857FFE6F73A}"/>
              </a:ext>
            </a:extLst>
          </p:cNvPr>
          <p:cNvGraphicFramePr>
            <a:graphicFrameLocks noGrp="1"/>
          </p:cNvGraphicFramePr>
          <p:nvPr>
            <p:ph idx="1"/>
            <p:extLst>
              <p:ext uri="{D42A27DB-BD31-4B8C-83A1-F6EECF244321}">
                <p14:modId xmlns:p14="http://schemas.microsoft.com/office/powerpoint/2010/main" val="1318645264"/>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83464" y="2052320"/>
            <a:ext cx="3785615" cy="4805680"/>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t>Based on the Sales and Gross for Labor only, our percentages are strong. However, an area for improvement would be in the internal sector. Operating at a 71.68% gross profit seems low as I would love for it to be closer to our customer pay. I need to get an understanding on why this is not close to what I envisioned. </a:t>
            </a:r>
          </a:p>
          <a:p>
            <a:pPr marL="0" indent="0">
              <a:buNone/>
            </a:pPr>
            <a:r>
              <a:rPr lang="en-US" dirty="0"/>
              <a:t>Areas to review would:</a:t>
            </a:r>
          </a:p>
          <a:p>
            <a:pPr>
              <a:buAutoNum type="arabicParenR"/>
            </a:pPr>
            <a:r>
              <a:rPr lang="en-US" dirty="0"/>
              <a:t>Internal labor rate</a:t>
            </a:r>
          </a:p>
          <a:p>
            <a:pPr>
              <a:buAutoNum type="arabicParenR"/>
            </a:pPr>
            <a:r>
              <a:rPr lang="en-US" dirty="0"/>
              <a:t>Is the sales department dictating what the spend should be on reconditioning.</a:t>
            </a:r>
          </a:p>
          <a:p>
            <a:pPr marL="0" indent="0">
              <a:buNone/>
            </a:pPr>
            <a:r>
              <a:rPr lang="en-US" dirty="0"/>
              <a:t>Increasing the labor rate in addition to making sure we are reconditioning the pre-owned cars correctly could lead to a greater gross profit. I would like the gross profit percentage to be around 80%.  This could increase internal gross profit an additional $20,000 annually. </a:t>
            </a:r>
          </a:p>
          <a:p>
            <a:pPr marL="0" indent="0">
              <a:buNone/>
            </a:pPr>
            <a:endParaRPr lang="en-US" dirty="0"/>
          </a:p>
          <a:p>
            <a:pPr>
              <a:buAutoNum type="arabicParenR"/>
            </a:pPr>
            <a:endParaRPr lang="en-US" dirty="0"/>
          </a:p>
          <a:p>
            <a:pPr marL="0" indent="0">
              <a:buNone/>
            </a:pPr>
            <a:r>
              <a:rPr lang="en-US" dirty="0"/>
              <a:t> </a:t>
            </a:r>
          </a:p>
          <a:p>
            <a:pPr>
              <a:buAutoNum type="arabicParenR"/>
            </a:pPr>
            <a:endParaRPr lang="en-US" dirty="0"/>
          </a:p>
        </p:txBody>
      </p:sp>
      <p:pic>
        <p:nvPicPr>
          <p:cNvPr id="9" name="Content Placeholder 8">
            <a:extLst>
              <a:ext uri="{FF2B5EF4-FFF2-40B4-BE49-F238E27FC236}">
                <a16:creationId xmlns:a16="http://schemas.microsoft.com/office/drawing/2014/main" id="{51326DC9-5E06-DC68-81B2-580222BAFB46}"/>
              </a:ext>
            </a:extLst>
          </p:cNvPr>
          <p:cNvPicPr>
            <a:picLocks noGrp="1" noChangeAspect="1"/>
          </p:cNvPicPr>
          <p:nvPr>
            <p:ph sz="quarter" idx="4"/>
          </p:nvPr>
        </p:nvPicPr>
        <p:blipFill>
          <a:blip r:embed="rId2"/>
          <a:stretch>
            <a:fillRect/>
          </a:stretch>
        </p:blipFill>
        <p:spPr>
          <a:xfrm>
            <a:off x="4069079" y="1270000"/>
            <a:ext cx="5526747" cy="410667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Analyzing Our Expenses</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29279" y="1601786"/>
            <a:ext cx="3839802" cy="4646614"/>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sz="1700" dirty="0"/>
              <a:t>Expenses are an item I believe we need to constantly review.  One area I tend to focus on is advertising. </a:t>
            </a:r>
          </a:p>
          <a:p>
            <a:pPr marL="0" indent="0">
              <a:buNone/>
            </a:pPr>
            <a:r>
              <a:rPr lang="en-US" sz="1700" dirty="0"/>
              <a:t>Our current practice revolves around our managers having the ability to spend on advertising with GM approval. Advertising is certainly a “good” expense as this could bring in new customers, but not executed correctly could lead to unnecessary spending. </a:t>
            </a:r>
          </a:p>
          <a:p>
            <a:pPr marL="0" indent="0">
              <a:buNone/>
            </a:pPr>
            <a:r>
              <a:rPr lang="en-US" sz="1700" dirty="0"/>
              <a:t>My plan is to review all advertising budgets and understanding the company that provides us with the best ROI.  Reviewing click reports and discussing with our customer on what lead them to the dealership will give us a good indication on the source of that visit.</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graphicFrame>
        <p:nvGraphicFramePr>
          <p:cNvPr id="4" name="Table 3">
            <a:extLst>
              <a:ext uri="{FF2B5EF4-FFF2-40B4-BE49-F238E27FC236}">
                <a16:creationId xmlns:a16="http://schemas.microsoft.com/office/drawing/2014/main" id="{2085FA6D-1A92-8F75-9627-34BD74A55A42}"/>
              </a:ext>
            </a:extLst>
          </p:cNvPr>
          <p:cNvGraphicFramePr>
            <a:graphicFrameLocks noGrp="1"/>
          </p:cNvGraphicFramePr>
          <p:nvPr>
            <p:extLst>
              <p:ext uri="{D42A27DB-BD31-4B8C-83A1-F6EECF244321}">
                <p14:modId xmlns:p14="http://schemas.microsoft.com/office/powerpoint/2010/main" val="2228460351"/>
              </p:ext>
            </p:extLst>
          </p:nvPr>
        </p:nvGraphicFramePr>
        <p:xfrm>
          <a:off x="4142232" y="1375442"/>
          <a:ext cx="5376672" cy="3653759"/>
        </p:xfrm>
        <a:graphic>
          <a:graphicData uri="http://schemas.openxmlformats.org/drawingml/2006/table">
            <a:tbl>
              <a:tblPr/>
              <a:tblGrid>
                <a:gridCol w="422587">
                  <a:extLst>
                    <a:ext uri="{9D8B030D-6E8A-4147-A177-3AD203B41FA5}">
                      <a16:colId xmlns:a16="http://schemas.microsoft.com/office/drawing/2014/main" val="3898895766"/>
                    </a:ext>
                  </a:extLst>
                </a:gridCol>
                <a:gridCol w="1811090">
                  <a:extLst>
                    <a:ext uri="{9D8B030D-6E8A-4147-A177-3AD203B41FA5}">
                      <a16:colId xmlns:a16="http://schemas.microsoft.com/office/drawing/2014/main" val="1369037404"/>
                    </a:ext>
                  </a:extLst>
                </a:gridCol>
                <a:gridCol w="1313040">
                  <a:extLst>
                    <a:ext uri="{9D8B030D-6E8A-4147-A177-3AD203B41FA5}">
                      <a16:colId xmlns:a16="http://schemas.microsoft.com/office/drawing/2014/main" val="525223035"/>
                    </a:ext>
                  </a:extLst>
                </a:gridCol>
                <a:gridCol w="935729">
                  <a:extLst>
                    <a:ext uri="{9D8B030D-6E8A-4147-A177-3AD203B41FA5}">
                      <a16:colId xmlns:a16="http://schemas.microsoft.com/office/drawing/2014/main" val="2658010818"/>
                    </a:ext>
                  </a:extLst>
                </a:gridCol>
                <a:gridCol w="894226">
                  <a:extLst>
                    <a:ext uri="{9D8B030D-6E8A-4147-A177-3AD203B41FA5}">
                      <a16:colId xmlns:a16="http://schemas.microsoft.com/office/drawing/2014/main" val="1869203666"/>
                    </a:ext>
                  </a:extLst>
                </a:gridCol>
              </a:tblGrid>
              <a:tr h="230907">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195856066"/>
                  </a:ext>
                </a:extLst>
              </a:tr>
              <a:tr h="244489">
                <a:tc gridSpan="5">
                  <a:txBody>
                    <a:bodyPr/>
                    <a:lstStyle/>
                    <a:p>
                      <a:pPr algn="ctr" fontAlgn="b"/>
                      <a:r>
                        <a:rPr lang="en-US" sz="10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08577038"/>
                  </a:ext>
                </a:extLst>
              </a:tr>
              <a:tr h="353151">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0205632"/>
                  </a:ext>
                </a:extLst>
              </a:tr>
              <a:tr h="475396">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dirty="0">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dirty="0">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900" b="0" i="0" u="none" strike="noStrike" dirty="0">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051928651"/>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446,368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497086048"/>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28,175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6.31%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90636663"/>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191,232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42.84%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77161196"/>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100,382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22.49%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40058228"/>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4726904"/>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57,580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12.90%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63772352"/>
                  </a:ext>
                </a:extLst>
              </a:tr>
              <a:tr h="244489">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50739011"/>
                  </a:ext>
                </a:extLst>
              </a:tr>
              <a:tr h="230907">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4,258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effectLst/>
                          <a:latin typeface="Arial" panose="020B0604020202020204" pitchFamily="34" charset="0"/>
                        </a:rPr>
                        <a:t>0.95%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8038175"/>
                  </a:ext>
                </a:extLst>
              </a:tr>
              <a:tr h="244489">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381,627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85.50%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0047057"/>
                  </a:ext>
                </a:extLst>
              </a:tr>
              <a:tr h="244489">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64,741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14.50%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95598579"/>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3839801" cy="3880772"/>
          </a:xfrm>
        </p:spPr>
        <p:txBody>
          <a:bodyPr>
            <a:normAutofit fontScale="62500" lnSpcReduction="20000"/>
          </a:bodyPr>
          <a:lstStyle/>
          <a:p>
            <a:pPr marL="0" indent="0">
              <a:buNone/>
            </a:pPr>
            <a:r>
              <a:rPr lang="en-US" sz="1900" dirty="0"/>
              <a:t>Productivity is such a huge part of the service department. As I was completing this calculation it appears we should be utilizing our technicians more. </a:t>
            </a:r>
          </a:p>
          <a:p>
            <a:pPr marL="0" indent="0">
              <a:buNone/>
            </a:pPr>
            <a:endParaRPr lang="en-US" sz="1900" dirty="0"/>
          </a:p>
          <a:p>
            <a:pPr marL="0" indent="0">
              <a:buNone/>
            </a:pPr>
            <a:r>
              <a:rPr lang="en-US" sz="1900" dirty="0"/>
              <a:t>Our current practice is our shop foreman allocating work to the “next available tech”. While the system serves its purpose, I am wondering if top technicians are handling the wrong type of work. </a:t>
            </a:r>
          </a:p>
          <a:p>
            <a:pPr marL="0" indent="0">
              <a:buNone/>
            </a:pPr>
            <a:endParaRPr lang="en-US" sz="1900" dirty="0"/>
          </a:p>
          <a:p>
            <a:pPr marL="0" indent="0">
              <a:buNone/>
            </a:pPr>
            <a:r>
              <a:rPr lang="en-US" sz="1900" dirty="0"/>
              <a:t>An area of improvement is to monitor what jobs are being allocated to what members of the team. As we look closely into the respective RO’s this will give us a clear indication if the right person is handling the  right task. To see that there is close to $805,000 of potential labor sale is mind blowing. </a:t>
            </a:r>
          </a:p>
          <a:p>
            <a:pPr marL="0" indent="0">
              <a:buNone/>
            </a:pPr>
            <a:r>
              <a:rPr lang="en-US" sz="1900" dirty="0"/>
              <a:t>As I get into the details, I can have a meeting with the shop foreman on new ways to allocate the work and perhaps implement better training if certain technicians are spending too much time on normal jobs.</a:t>
            </a:r>
          </a:p>
          <a:p>
            <a:pPr marL="0" indent="0">
              <a:buNone/>
            </a:pPr>
            <a:endParaRPr lang="en-US" dirty="0"/>
          </a:p>
        </p:txBody>
      </p:sp>
      <p:pic>
        <p:nvPicPr>
          <p:cNvPr id="7" name="Content Placeholder 6">
            <a:extLst>
              <a:ext uri="{FF2B5EF4-FFF2-40B4-BE49-F238E27FC236}">
                <a16:creationId xmlns:a16="http://schemas.microsoft.com/office/drawing/2014/main" id="{D851AF4B-28F3-EE14-B8C0-9DCB91D45424}"/>
              </a:ext>
            </a:extLst>
          </p:cNvPr>
          <p:cNvPicPr>
            <a:picLocks noGrp="1" noChangeAspect="1"/>
          </p:cNvPicPr>
          <p:nvPr>
            <p:ph sz="half" idx="2"/>
          </p:nvPr>
        </p:nvPicPr>
        <p:blipFill>
          <a:blip r:embed="rId3"/>
          <a:stretch>
            <a:fillRect/>
          </a:stretch>
        </p:blipFill>
        <p:spPr>
          <a:xfrm>
            <a:off x="4517136" y="1353850"/>
            <a:ext cx="5532120" cy="357375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10000"/>
          </a:bodyPr>
          <a:lstStyle/>
          <a:p>
            <a:pPr marL="0" indent="0">
              <a:buNone/>
            </a:pPr>
            <a:r>
              <a:rPr lang="en-US" dirty="0"/>
              <a:t>During my detailed discussions with my service manager, we analyzed a few areas. The areas of focus were gross profit, flagged timed and one item RO’s. We agreed that our gross profit is strong and that at times we do have a bit of guaranteed time. We then went into a discussion regarding the actual RO’s.</a:t>
            </a:r>
          </a:p>
          <a:p>
            <a:pPr marL="0" indent="0">
              <a:buNone/>
            </a:pPr>
            <a:r>
              <a:rPr lang="en-US" dirty="0"/>
              <a:t>We noticed during this analysis our one item RO’s were high.  </a:t>
            </a:r>
          </a:p>
          <a:p>
            <a:pPr marL="0" indent="0">
              <a:buNone/>
            </a:pPr>
            <a:endParaRPr lang="en-US" dirty="0"/>
          </a:p>
          <a:p>
            <a:pPr marL="0" indent="0">
              <a:buNone/>
            </a:pPr>
            <a:r>
              <a:rPr lang="en-US" dirty="0"/>
              <a:t>We have a good number of older cars coming through the service department which are only coming in for inspections. This is a great opportunity to sell additional services with the customer may not know they need. es the customer may not know they need. </a:t>
            </a:r>
          </a:p>
        </p:txBody>
      </p:sp>
      <p:sp>
        <p:nvSpPr>
          <p:cNvPr id="9" name="Content Placeholder 8">
            <a:extLst>
              <a:ext uri="{FF2B5EF4-FFF2-40B4-BE49-F238E27FC236}">
                <a16:creationId xmlns:a16="http://schemas.microsoft.com/office/drawing/2014/main" id="{9FDE0292-931F-0049-B29F-4F30533C091F}"/>
              </a:ext>
            </a:extLst>
          </p:cNvPr>
          <p:cNvSpPr>
            <a:spLocks noGrp="1"/>
          </p:cNvSpPr>
          <p:nvPr>
            <p:ph sz="half" idx="2"/>
          </p:nvPr>
        </p:nvSpPr>
        <p:spPr/>
        <p:txBody>
          <a:bodyPr>
            <a:normAutofit fontScale="85000" lnSpcReduction="10000"/>
          </a:bodyPr>
          <a:lstStyle/>
          <a:p>
            <a:endParaRPr lang="en-US" dirty="0"/>
          </a:p>
        </p:txBody>
      </p:sp>
      <p:graphicFrame>
        <p:nvGraphicFramePr>
          <p:cNvPr id="10" name="Object 9">
            <a:extLst>
              <a:ext uri="{FF2B5EF4-FFF2-40B4-BE49-F238E27FC236}">
                <a16:creationId xmlns:a16="http://schemas.microsoft.com/office/drawing/2014/main" id="{DC65901B-8975-3931-E198-0ED38E63922D}"/>
              </a:ext>
            </a:extLst>
          </p:cNvPr>
          <p:cNvGraphicFramePr>
            <a:graphicFrameLocks noChangeAspect="1"/>
          </p:cNvGraphicFramePr>
          <p:nvPr>
            <p:extLst>
              <p:ext uri="{D42A27DB-BD31-4B8C-83A1-F6EECF244321}">
                <p14:modId xmlns:p14="http://schemas.microsoft.com/office/powerpoint/2010/main" val="438366662"/>
              </p:ext>
            </p:extLst>
          </p:nvPr>
        </p:nvGraphicFramePr>
        <p:xfrm>
          <a:off x="4983480" y="1294384"/>
          <a:ext cx="6029152" cy="4621784"/>
        </p:xfrm>
        <a:graphic>
          <a:graphicData uri="http://schemas.openxmlformats.org/presentationml/2006/ole">
            <mc:AlternateContent xmlns:mc="http://schemas.openxmlformats.org/markup-compatibility/2006">
              <mc:Choice xmlns:v="urn:schemas-microsoft-com:vml" Requires="v">
                <p:oleObj name="Macro-Enabled Worksheet" r:id="rId2" imgW="8058172" imgH="5858029" progId="Excel.SheetMacroEnabled.12">
                  <p:embed/>
                </p:oleObj>
              </mc:Choice>
              <mc:Fallback>
                <p:oleObj name="Macro-Enabled Worksheet" r:id="rId2" imgW="8058172" imgH="5858029" progId="Excel.SheetMacroEnabled.12">
                  <p:embed/>
                  <p:pic>
                    <p:nvPicPr>
                      <p:cNvPr id="0" name=""/>
                      <p:cNvPicPr/>
                      <p:nvPr/>
                    </p:nvPicPr>
                    <p:blipFill>
                      <a:blip r:embed="rId3"/>
                      <a:stretch>
                        <a:fillRect/>
                      </a:stretch>
                    </p:blipFill>
                    <p:spPr>
                      <a:xfrm>
                        <a:off x="4983480" y="1294384"/>
                        <a:ext cx="6029152" cy="4621784"/>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 preparing my SWOT analysis here are some of Lexus of Manhattans strengths:</a:t>
            </a:r>
          </a:p>
          <a:p>
            <a:endParaRPr lang="en-US" dirty="0"/>
          </a:p>
          <a:p>
            <a:r>
              <a:rPr lang="en-US" dirty="0"/>
              <a:t>1) Gross Profit Percentage is 88.2%</a:t>
            </a:r>
          </a:p>
          <a:p>
            <a:r>
              <a:rPr lang="en-US" dirty="0"/>
              <a:t>2) In reviewing our Non-Dealer competitive maintenance pricing summary we are very competitive with the market. Albeit we are a fraction higher than most the added value of dealing with a specialized technician is greater than the small increase in cost.</a:t>
            </a:r>
          </a:p>
        </p:txBody>
      </p:sp>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Weakness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One area of weakness I discovered during was the potential opportunity lost based on the number of clock hours available per month versus the hours billed. We currently have the potential to increase our tech proficiency by $178,175.  This will add tremendous value and certainly increase the bottom line. We understand that technicians are difficult to find, however we need to collectively with all departments produce a way to allocate more time to the technicians. Perhaps this can be done with rolling out specials or training the service writers to be more like salespeople.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As mentioned during the weakness sections, enhancing our salespeople thought process in conjunction to rolling out certain programs to get additional customers in the door our tech proficiency will increase but close to $179,000. This is a tremendous amount of opportunity for us.</a:t>
            </a:r>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TM02900688[[fn=Facet]]</Template>
  <TotalTime>212</TotalTime>
  <Words>1494</Words>
  <Application>Microsoft Office PowerPoint</Application>
  <PresentationFormat>Widescreen</PresentationFormat>
  <Paragraphs>117</Paragraphs>
  <Slides>13</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9" baseType="lpstr">
      <vt:lpstr>Arial</vt:lpstr>
      <vt:lpstr>Calibri</vt:lpstr>
      <vt:lpstr>Trebuchet MS</vt:lpstr>
      <vt:lpstr>Wingdings 3</vt:lpstr>
      <vt:lpstr>Facet</vt:lpstr>
      <vt:lpstr>Macro-Enabled Worksheet</vt:lpstr>
      <vt:lpstr>NADA Service Homework </vt:lpstr>
      <vt:lpstr>   Marketing  </vt:lpstr>
      <vt:lpstr>  Analyze Cost of Labor   </vt:lpstr>
      <vt:lpstr> Analyzing Our Expenses   </vt:lpstr>
      <vt:lpstr> Productivity   </vt:lpstr>
      <vt:lpstr>Repair order analysis</vt:lpstr>
      <vt:lpstr>SWOT Analysis Strengths</vt:lpstr>
      <vt:lpstr>SWOT Analysis Weakness</vt:lpstr>
      <vt:lpstr>SWOT Analysis Opportunities</vt:lpstr>
      <vt:lpstr>SWOT Analysis Threats</vt:lpstr>
      <vt:lpstr>SWOT Analysis Action Plan</vt:lpstr>
      <vt:lpstr>SWOT Analysis Objectives/Strategies/Tactics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Paul LiRosi</cp:lastModifiedBy>
  <cp:revision>10</cp:revision>
  <dcterms:created xsi:type="dcterms:W3CDTF">2022-12-04T13:10:55Z</dcterms:created>
  <dcterms:modified xsi:type="dcterms:W3CDTF">2023-12-27T14:32:44Z</dcterms:modified>
</cp:coreProperties>
</file>