
<file path=[Content_Types].xml><?xml version="1.0" encoding="utf-8"?>
<Types xmlns="http://schemas.openxmlformats.org/package/2006/content-types">
  <Default ContentType="image/jpeg" Extension="jpg"/>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59" r:id="rId4"/>
  </p:sldMasterIdLst>
  <p:notesMasterIdLst>
    <p:notesMasterId r:id="rId5"/>
  </p:notesMasterIdLst>
  <p:sldIdLst>
    <p:sldId id="256" r:id="rId6"/>
    <p:sldId id="257" r:id="rId7"/>
    <p:sldId id="258" r:id="rId8"/>
    <p:sldId id="259" r:id="rId9"/>
    <p:sldId id="260" r:id="rId10"/>
    <p:sldId id="261" r:id="rId11"/>
    <p:sldId id="262" r:id="rId12"/>
  </p:sldIdLst>
  <p:sldSz cy="5143500" cx="9144000"/>
  <p:notesSz cx="68580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11" Type="http://schemas.openxmlformats.org/officeDocument/2006/relationships/slide" Target="slides/slide6.xml"/><Relationship Id="rId10" Type="http://schemas.openxmlformats.org/officeDocument/2006/relationships/slide" Target="slides/slide5.xml"/><Relationship Id="rId12" Type="http://schemas.openxmlformats.org/officeDocument/2006/relationships/slide" Target="slides/slide7.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 name="Shape 50"/>
        <p:cNvGrpSpPr/>
        <p:nvPr/>
      </p:nvGrpSpPr>
      <p:grpSpPr>
        <a:xfrm>
          <a:off x="0" y="0"/>
          <a:ext cx="0" cy="0"/>
          <a:chOff x="0" y="0"/>
          <a:chExt cx="0" cy="0"/>
        </a:xfrm>
      </p:grpSpPr>
      <p:sp>
        <p:nvSpPr>
          <p:cNvPr id="51" name="Google Shape;51;g130be1d94bb_1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2" name="Google Shape;52;g130be1d94bb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 name="Shape 57"/>
        <p:cNvGrpSpPr/>
        <p:nvPr/>
      </p:nvGrpSpPr>
      <p:grpSpPr>
        <a:xfrm>
          <a:off x="0" y="0"/>
          <a:ext cx="0" cy="0"/>
          <a:chOff x="0" y="0"/>
          <a:chExt cx="0" cy="0"/>
        </a:xfrm>
      </p:grpSpPr>
      <p:sp>
        <p:nvSpPr>
          <p:cNvPr id="58" name="Google Shape;58;g130be1d94bb_0_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9" name="Google Shape;59;g130be1d94bb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3" name="Shape 63"/>
        <p:cNvGrpSpPr/>
        <p:nvPr/>
      </p:nvGrpSpPr>
      <p:grpSpPr>
        <a:xfrm>
          <a:off x="0" y="0"/>
          <a:ext cx="0" cy="0"/>
          <a:chOff x="0" y="0"/>
          <a:chExt cx="0" cy="0"/>
        </a:xfrm>
      </p:grpSpPr>
      <p:sp>
        <p:nvSpPr>
          <p:cNvPr id="64" name="Google Shape;64;g130be1d94bb_0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65" name="Google Shape;65;g130be1d94bb_0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1" name="Shape 71"/>
        <p:cNvGrpSpPr/>
        <p:nvPr/>
      </p:nvGrpSpPr>
      <p:grpSpPr>
        <a:xfrm>
          <a:off x="0" y="0"/>
          <a:ext cx="0" cy="0"/>
          <a:chOff x="0" y="0"/>
          <a:chExt cx="0" cy="0"/>
        </a:xfrm>
      </p:grpSpPr>
      <p:sp>
        <p:nvSpPr>
          <p:cNvPr id="72" name="Google Shape;72;g132c868f278_1_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73" name="Google Shape;73;g132c868f278_1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g130be1d94bb_0_1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0" name="Google Shape;80;g130be1d94bb_0_1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g130be1d94bb_0_2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86" name="Google Shape;86;g130be1d94bb_0_2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0" name="Shape 90"/>
        <p:cNvGrpSpPr/>
        <p:nvPr/>
      </p:nvGrpSpPr>
      <p:grpSpPr>
        <a:xfrm>
          <a:off x="0" y="0"/>
          <a:ext cx="0" cy="0"/>
          <a:chOff x="0" y="0"/>
          <a:chExt cx="0" cy="0"/>
        </a:xfrm>
      </p:grpSpPr>
      <p:sp>
        <p:nvSpPr>
          <p:cNvPr id="91" name="Google Shape;91;g130be1d94bb_0_25: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92" name="Google Shape;92;g130be1d94bb_0_2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9" name="Shape 9"/>
        <p:cNvGrpSpPr/>
        <p:nvPr/>
      </p:nvGrpSpPr>
      <p:grpSpPr>
        <a:xfrm>
          <a:off x="0" y="0"/>
          <a:ext cx="0" cy="0"/>
          <a:chOff x="0" y="0"/>
          <a:chExt cx="0" cy="0"/>
        </a:xfrm>
      </p:grpSpPr>
      <p:sp>
        <p:nvSpPr>
          <p:cNvPr id="10" name="Google Shape;10;p2"/>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p:txBody>
      </p:sp>
      <p:sp>
        <p:nvSpPr>
          <p:cNvPr id="11" name="Google Shape;11;p2"/>
          <p:cNvSpPr txBox="1"/>
          <p:nvPr>
            <p:ph idx="1" type="subTitle"/>
          </p:nvPr>
        </p:nvSpPr>
        <p:spPr>
          <a:xfrm>
            <a:off x="311700" y="2834125"/>
            <a:ext cx="8520600" cy="7926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 name="Google Shape;12;p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44" name="Shape 44"/>
        <p:cNvGrpSpPr/>
        <p:nvPr/>
      </p:nvGrpSpPr>
      <p:grpSpPr>
        <a:xfrm>
          <a:off x="0" y="0"/>
          <a:ext cx="0" cy="0"/>
          <a:chOff x="0" y="0"/>
          <a:chExt cx="0" cy="0"/>
        </a:xfrm>
      </p:grpSpPr>
      <p:sp>
        <p:nvSpPr>
          <p:cNvPr id="45" name="Google Shape;45;p11"/>
          <p:cNvSpPr txBox="1"/>
          <p:nvPr>
            <p:ph hasCustomPrompt="1" type="title"/>
          </p:nvPr>
        </p:nvSpPr>
        <p:spPr>
          <a:xfrm>
            <a:off x="311700" y="1106125"/>
            <a:ext cx="8520600" cy="1963500"/>
          </a:xfrm>
          <a:prstGeom prst="rect">
            <a:avLst/>
          </a:prstGeom>
        </p:spPr>
        <p:txBody>
          <a:bodyPr anchorCtr="0" anchor="b" bIns="91425" lIns="91425" spcFirstLastPara="1" rIns="91425" wrap="square" tIns="91425">
            <a:norm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p:nvPr>
            <p:ph idx="1" type="body"/>
          </p:nvPr>
        </p:nvSpPr>
        <p:spPr>
          <a:xfrm>
            <a:off x="311700" y="3152225"/>
            <a:ext cx="8520600" cy="1300800"/>
          </a:xfrm>
          <a:prstGeom prst="rect">
            <a:avLst/>
          </a:prstGeom>
        </p:spPr>
        <p:txBody>
          <a:bodyPr anchorCtr="0" anchor="t" bIns="91425" lIns="91425" spcFirstLastPara="1" rIns="91425" wrap="square" tIns="91425">
            <a:normAutofit/>
          </a:bodyPr>
          <a:lstStyle>
            <a:lvl1pPr indent="-342900" lvl="0" marL="457200" algn="ctr">
              <a:spcBef>
                <a:spcPts val="0"/>
              </a:spcBef>
              <a:spcAft>
                <a:spcPts val="0"/>
              </a:spcAft>
              <a:buSzPts val="1800"/>
              <a:buChar char="●"/>
              <a:defRPr/>
            </a:lvl1pPr>
            <a:lvl2pPr indent="-317500" lvl="1" marL="914400" algn="ctr">
              <a:spcBef>
                <a:spcPts val="0"/>
              </a:spcBef>
              <a:spcAft>
                <a:spcPts val="0"/>
              </a:spcAft>
              <a:buSzPts val="1400"/>
              <a:buChar char="○"/>
              <a:defRPr/>
            </a:lvl2pPr>
            <a:lvl3pPr indent="-317500" lvl="2" marL="1371600" algn="ctr">
              <a:spcBef>
                <a:spcPts val="0"/>
              </a:spcBef>
              <a:spcAft>
                <a:spcPts val="0"/>
              </a:spcAft>
              <a:buSzPts val="1400"/>
              <a:buChar char="■"/>
              <a:defRPr/>
            </a:lvl3pPr>
            <a:lvl4pPr indent="-317500" lvl="3" marL="1828800" algn="ctr">
              <a:spcBef>
                <a:spcPts val="0"/>
              </a:spcBef>
              <a:spcAft>
                <a:spcPts val="0"/>
              </a:spcAft>
              <a:buSzPts val="1400"/>
              <a:buChar char="●"/>
              <a:defRPr/>
            </a:lvl4pPr>
            <a:lvl5pPr indent="-317500" lvl="4" marL="2286000" algn="ctr">
              <a:spcBef>
                <a:spcPts val="0"/>
              </a:spcBef>
              <a:spcAft>
                <a:spcPts val="0"/>
              </a:spcAft>
              <a:buSzPts val="1400"/>
              <a:buChar char="○"/>
              <a:defRPr/>
            </a:lvl5pPr>
            <a:lvl6pPr indent="-317500" lvl="5" marL="2743200" algn="ctr">
              <a:spcBef>
                <a:spcPts val="0"/>
              </a:spcBef>
              <a:spcAft>
                <a:spcPts val="0"/>
              </a:spcAft>
              <a:buSzPts val="1400"/>
              <a:buChar char="■"/>
              <a:defRPr/>
            </a:lvl6pPr>
            <a:lvl7pPr indent="-317500" lvl="6" marL="3200400" algn="ctr">
              <a:spcBef>
                <a:spcPts val="0"/>
              </a:spcBef>
              <a:spcAft>
                <a:spcPts val="0"/>
              </a:spcAft>
              <a:buSzPts val="1400"/>
              <a:buChar char="●"/>
              <a:defRPr/>
            </a:lvl7pPr>
            <a:lvl8pPr indent="-317500" lvl="7" marL="3657600" algn="ctr">
              <a:spcBef>
                <a:spcPts val="0"/>
              </a:spcBef>
              <a:spcAft>
                <a:spcPts val="0"/>
              </a:spcAft>
              <a:buSzPts val="1400"/>
              <a:buChar char="○"/>
              <a:defRPr/>
            </a:lvl8pPr>
            <a:lvl9pPr indent="-317500" lvl="8" marL="4114800" algn="ctr">
              <a:spcBef>
                <a:spcPts val="0"/>
              </a:spcBef>
              <a:spcAft>
                <a:spcPts val="0"/>
              </a:spcAft>
              <a:buSzPts val="1400"/>
              <a:buChar char="■"/>
              <a:defRPr/>
            </a:lvl9pPr>
          </a:lstStyle>
          <a:p/>
        </p:txBody>
      </p:sp>
      <p:sp>
        <p:nvSpPr>
          <p:cNvPr id="47" name="Google Shape;47;p11"/>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48" name="Shape 48"/>
        <p:cNvGrpSpPr/>
        <p:nvPr/>
      </p:nvGrpSpPr>
      <p:grpSpPr>
        <a:xfrm>
          <a:off x="0" y="0"/>
          <a:ext cx="0" cy="0"/>
          <a:chOff x="0" y="0"/>
          <a:chExt cx="0" cy="0"/>
        </a:xfrm>
      </p:grpSpPr>
      <p:sp>
        <p:nvSpPr>
          <p:cNvPr id="49" name="Google Shape;49;p12"/>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13" name="Shape 13"/>
        <p:cNvGrpSpPr/>
        <p:nvPr/>
      </p:nvGrpSpPr>
      <p:grpSpPr>
        <a:xfrm>
          <a:off x="0" y="0"/>
          <a:ext cx="0" cy="0"/>
          <a:chOff x="0" y="0"/>
          <a:chExt cx="0" cy="0"/>
        </a:xfrm>
      </p:grpSpPr>
      <p:sp>
        <p:nvSpPr>
          <p:cNvPr id="14" name="Google Shape;14;p3"/>
          <p:cNvSpPr txBox="1"/>
          <p:nvPr>
            <p:ph type="title"/>
          </p:nvPr>
        </p:nvSpPr>
        <p:spPr>
          <a:xfrm>
            <a:off x="311700" y="2150850"/>
            <a:ext cx="8520600" cy="841800"/>
          </a:xfrm>
          <a:prstGeom prst="rect">
            <a:avLst/>
          </a:prstGeom>
        </p:spPr>
        <p:txBody>
          <a:bodyPr anchorCtr="0" anchor="ctr" bIns="91425" lIns="91425" spcFirstLastPara="1" rIns="91425" wrap="square" tIns="91425">
            <a:norm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p:txBody>
      </p:sp>
      <p:sp>
        <p:nvSpPr>
          <p:cNvPr id="15" name="Google Shape;15;p3"/>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6" name="Shape 16"/>
        <p:cNvGrpSpPr/>
        <p:nvPr/>
      </p:nvGrpSpPr>
      <p:grpSpPr>
        <a:xfrm>
          <a:off x="0" y="0"/>
          <a:ext cx="0" cy="0"/>
          <a:chOff x="0" y="0"/>
          <a:chExt cx="0" cy="0"/>
        </a:xfrm>
      </p:grpSpPr>
      <p:sp>
        <p:nvSpPr>
          <p:cNvPr id="17" name="Google Shape;17;p4"/>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18" name="Google Shape;18;p4"/>
          <p:cNvSpPr txBox="1"/>
          <p:nvPr>
            <p:ph idx="1" type="body"/>
          </p:nvPr>
        </p:nvSpPr>
        <p:spPr>
          <a:xfrm>
            <a:off x="311700" y="888075"/>
            <a:ext cx="8769000" cy="3396900"/>
          </a:xfrm>
          <a:prstGeom prst="rect">
            <a:avLst/>
          </a:prstGeom>
        </p:spPr>
        <p:txBody>
          <a:bodyPr anchorCtr="0" anchor="t"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19" name="Google Shape;19;p4"/>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0" name="Shape 20"/>
        <p:cNvGrpSpPr/>
        <p:nvPr/>
      </p:nvGrpSpPr>
      <p:grpSpPr>
        <a:xfrm>
          <a:off x="0" y="0"/>
          <a:ext cx="0" cy="0"/>
          <a:chOff x="0" y="0"/>
          <a:chExt cx="0" cy="0"/>
        </a:xfrm>
      </p:grpSpPr>
      <p:sp>
        <p:nvSpPr>
          <p:cNvPr id="21" name="Google Shape;21;p5"/>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2" name="Google Shape;22;p5"/>
          <p:cNvSpPr txBox="1"/>
          <p:nvPr>
            <p:ph idx="1" type="body"/>
          </p:nvPr>
        </p:nvSpPr>
        <p:spPr>
          <a:xfrm>
            <a:off x="3117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3" name="Google Shape;23;p5"/>
          <p:cNvSpPr txBox="1"/>
          <p:nvPr>
            <p:ph idx="2" type="body"/>
          </p:nvPr>
        </p:nvSpPr>
        <p:spPr>
          <a:xfrm>
            <a:off x="4832400" y="1152475"/>
            <a:ext cx="3999900" cy="3416400"/>
          </a:xfrm>
          <a:prstGeom prst="rect">
            <a:avLst/>
          </a:prstGeom>
        </p:spPr>
        <p:txBody>
          <a:bodyPr anchorCtr="0" anchor="t" bIns="91425" lIns="91425" spcFirstLastPara="1" rIns="91425" wrap="square" tIns="91425">
            <a:normAutofit/>
          </a:bodyPr>
          <a:lstStyle>
            <a:lvl1pPr indent="-317500" lvl="0" marL="457200">
              <a:spcBef>
                <a:spcPts val="0"/>
              </a:spcBef>
              <a:spcAft>
                <a:spcPts val="0"/>
              </a:spcAft>
              <a:buSzPts val="1400"/>
              <a:buChar char="●"/>
              <a:defRPr sz="14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24" name="Google Shape;24;p5"/>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5" name="Shape 25"/>
        <p:cNvGrpSpPr/>
        <p:nvPr/>
      </p:nvGrpSpPr>
      <p:grpSpPr>
        <a:xfrm>
          <a:off x="0" y="0"/>
          <a:ext cx="0" cy="0"/>
          <a:chOff x="0" y="0"/>
          <a:chExt cx="0" cy="0"/>
        </a:xfrm>
      </p:grpSpPr>
      <p:sp>
        <p:nvSpPr>
          <p:cNvPr id="26" name="Google Shape;26;p6"/>
          <p:cNvSpPr txBox="1"/>
          <p:nvPr>
            <p:ph type="title"/>
          </p:nvPr>
        </p:nvSpPr>
        <p:spPr>
          <a:xfrm>
            <a:off x="311700" y="445025"/>
            <a:ext cx="8520600" cy="572700"/>
          </a:xfrm>
          <a:prstGeom prst="rect">
            <a:avLst/>
          </a:prstGeom>
        </p:spPr>
        <p:txBody>
          <a:bodyPr anchorCtr="0" anchor="t" bIns="91425" lIns="91425" spcFirstLastPara="1" rIns="91425" wrap="square" tIns="91425">
            <a:norm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p:txBody>
      </p:sp>
      <p:sp>
        <p:nvSpPr>
          <p:cNvPr id="27" name="Google Shape;27;p6"/>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8" name="Shape 28"/>
        <p:cNvGrpSpPr/>
        <p:nvPr/>
      </p:nvGrpSpPr>
      <p:grpSpPr>
        <a:xfrm>
          <a:off x="0" y="0"/>
          <a:ext cx="0" cy="0"/>
          <a:chOff x="0" y="0"/>
          <a:chExt cx="0" cy="0"/>
        </a:xfrm>
      </p:grpSpPr>
      <p:sp>
        <p:nvSpPr>
          <p:cNvPr id="29" name="Google Shape;29;p7"/>
          <p:cNvSpPr txBox="1"/>
          <p:nvPr>
            <p:ph type="title"/>
          </p:nvPr>
        </p:nvSpPr>
        <p:spPr>
          <a:xfrm>
            <a:off x="311700" y="555600"/>
            <a:ext cx="2808000" cy="755700"/>
          </a:xfrm>
          <a:prstGeom prst="rect">
            <a:avLst/>
          </a:prstGeom>
        </p:spPr>
        <p:txBody>
          <a:bodyPr anchorCtr="0" anchor="b" bIns="91425" lIns="91425" spcFirstLastPara="1" rIns="91425" wrap="square" tIns="91425">
            <a:norm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p:txBody>
      </p:sp>
      <p:sp>
        <p:nvSpPr>
          <p:cNvPr id="30" name="Google Shape;30;p7"/>
          <p:cNvSpPr txBox="1"/>
          <p:nvPr>
            <p:ph idx="1" type="body"/>
          </p:nvPr>
        </p:nvSpPr>
        <p:spPr>
          <a:xfrm>
            <a:off x="311700" y="1389600"/>
            <a:ext cx="2808000" cy="3179400"/>
          </a:xfrm>
          <a:prstGeom prst="rect">
            <a:avLst/>
          </a:prstGeom>
        </p:spPr>
        <p:txBody>
          <a:bodyPr anchorCtr="0" anchor="t" bIns="91425" lIns="91425" spcFirstLastPara="1" rIns="91425" wrap="square" tIns="91425">
            <a:normAutofit/>
          </a:bodyPr>
          <a:lstStyle>
            <a:lvl1pPr indent="-304800" lvl="0" marL="457200">
              <a:spcBef>
                <a:spcPts val="0"/>
              </a:spcBef>
              <a:spcAft>
                <a:spcPts val="0"/>
              </a:spcAft>
              <a:buSzPts val="1200"/>
              <a:buChar char="●"/>
              <a:defRPr sz="1200"/>
            </a:lvl1pPr>
            <a:lvl2pPr indent="-304800" lvl="1" marL="914400">
              <a:spcBef>
                <a:spcPts val="0"/>
              </a:spcBef>
              <a:spcAft>
                <a:spcPts val="0"/>
              </a:spcAft>
              <a:buSzPts val="1200"/>
              <a:buChar char="○"/>
              <a:defRPr sz="1200"/>
            </a:lvl2pPr>
            <a:lvl3pPr indent="-304800" lvl="2" marL="1371600">
              <a:spcBef>
                <a:spcPts val="0"/>
              </a:spcBef>
              <a:spcAft>
                <a:spcPts val="0"/>
              </a:spcAft>
              <a:buSzPts val="1200"/>
              <a:buChar char="■"/>
              <a:defRPr sz="1200"/>
            </a:lvl3pPr>
            <a:lvl4pPr indent="-304800" lvl="3" marL="1828800">
              <a:spcBef>
                <a:spcPts val="0"/>
              </a:spcBef>
              <a:spcAft>
                <a:spcPts val="0"/>
              </a:spcAft>
              <a:buSzPts val="1200"/>
              <a:buChar char="●"/>
              <a:defRPr sz="1200"/>
            </a:lvl4pPr>
            <a:lvl5pPr indent="-304800" lvl="4" marL="2286000">
              <a:spcBef>
                <a:spcPts val="0"/>
              </a:spcBef>
              <a:spcAft>
                <a:spcPts val="0"/>
              </a:spcAft>
              <a:buSzPts val="1200"/>
              <a:buChar char="○"/>
              <a:defRPr sz="1200"/>
            </a:lvl5pPr>
            <a:lvl6pPr indent="-304800" lvl="5" marL="2743200">
              <a:spcBef>
                <a:spcPts val="0"/>
              </a:spcBef>
              <a:spcAft>
                <a:spcPts val="0"/>
              </a:spcAft>
              <a:buSzPts val="1200"/>
              <a:buChar char="■"/>
              <a:defRPr sz="1200"/>
            </a:lvl6pPr>
            <a:lvl7pPr indent="-304800" lvl="6" marL="3200400">
              <a:spcBef>
                <a:spcPts val="0"/>
              </a:spcBef>
              <a:spcAft>
                <a:spcPts val="0"/>
              </a:spcAft>
              <a:buSzPts val="1200"/>
              <a:buChar char="●"/>
              <a:defRPr sz="1200"/>
            </a:lvl7pPr>
            <a:lvl8pPr indent="-304800" lvl="7" marL="3657600">
              <a:spcBef>
                <a:spcPts val="0"/>
              </a:spcBef>
              <a:spcAft>
                <a:spcPts val="0"/>
              </a:spcAft>
              <a:buSzPts val="1200"/>
              <a:buChar char="○"/>
              <a:defRPr sz="1200"/>
            </a:lvl8pPr>
            <a:lvl9pPr indent="-304800" lvl="8" marL="4114800">
              <a:spcBef>
                <a:spcPts val="0"/>
              </a:spcBef>
              <a:spcAft>
                <a:spcPts val="0"/>
              </a:spcAft>
              <a:buSzPts val="1200"/>
              <a:buChar char="■"/>
              <a:defRPr sz="1200"/>
            </a:lvl9pPr>
          </a:lstStyle>
          <a:p/>
        </p:txBody>
      </p:sp>
      <p:sp>
        <p:nvSpPr>
          <p:cNvPr id="31" name="Google Shape;31;p7"/>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32" name="Shape 32"/>
        <p:cNvGrpSpPr/>
        <p:nvPr/>
      </p:nvGrpSpPr>
      <p:grpSpPr>
        <a:xfrm>
          <a:off x="0" y="0"/>
          <a:ext cx="0" cy="0"/>
          <a:chOff x="0" y="0"/>
          <a:chExt cx="0" cy="0"/>
        </a:xfrm>
      </p:grpSpPr>
      <p:sp>
        <p:nvSpPr>
          <p:cNvPr id="33" name="Google Shape;33;p8"/>
          <p:cNvSpPr txBox="1"/>
          <p:nvPr>
            <p:ph type="title"/>
          </p:nvPr>
        </p:nvSpPr>
        <p:spPr>
          <a:xfrm>
            <a:off x="490250" y="450150"/>
            <a:ext cx="6367800" cy="4090800"/>
          </a:xfrm>
          <a:prstGeom prst="rect">
            <a:avLst/>
          </a:prstGeom>
        </p:spPr>
        <p:txBody>
          <a:bodyPr anchorCtr="0" anchor="ctr" bIns="91425" lIns="91425" spcFirstLastPara="1" rIns="91425" wrap="square" tIns="91425">
            <a:norm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p:txBody>
      </p:sp>
      <p:sp>
        <p:nvSpPr>
          <p:cNvPr id="34" name="Google Shape;34;p8"/>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35"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7" name="Google Shape;37;p9"/>
          <p:cNvSpPr txBox="1"/>
          <p:nvPr>
            <p:ph type="title"/>
          </p:nvPr>
        </p:nvSpPr>
        <p:spPr>
          <a:xfrm>
            <a:off x="265500" y="1233175"/>
            <a:ext cx="4045200" cy="1482300"/>
          </a:xfrm>
          <a:prstGeom prst="rect">
            <a:avLst/>
          </a:prstGeom>
        </p:spPr>
        <p:txBody>
          <a:bodyPr anchorCtr="0" anchor="b" bIns="91425" lIns="91425" spcFirstLastPara="1" rIns="91425" wrap="square" tIns="91425">
            <a:norm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p:txBody>
      </p:sp>
      <p:sp>
        <p:nvSpPr>
          <p:cNvPr id="38" name="Google Shape;38;p9"/>
          <p:cNvSpPr txBox="1"/>
          <p:nvPr>
            <p:ph idx="1" type="subTitle"/>
          </p:nvPr>
        </p:nvSpPr>
        <p:spPr>
          <a:xfrm>
            <a:off x="265500" y="2803075"/>
            <a:ext cx="4045200" cy="1235100"/>
          </a:xfrm>
          <a:prstGeom prst="rect">
            <a:avLst/>
          </a:prstGeom>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39" name="Google Shape;39;p9"/>
          <p:cNvSpPr txBox="1"/>
          <p:nvPr>
            <p:ph idx="2" type="body"/>
          </p:nvPr>
        </p:nvSpPr>
        <p:spPr>
          <a:xfrm>
            <a:off x="4939500" y="724075"/>
            <a:ext cx="3837000" cy="3695100"/>
          </a:xfrm>
          <a:prstGeom prst="rect">
            <a:avLst/>
          </a:prstGeom>
        </p:spPr>
        <p:txBody>
          <a:bodyPr anchorCtr="0" anchor="ctr" bIns="91425" lIns="91425" spcFirstLastPara="1" rIns="91425" wrap="square" tIns="91425">
            <a:normAutofit/>
          </a:bodyPr>
          <a:lstStyle>
            <a:lvl1pPr indent="-342900" lvl="0" marL="457200">
              <a:spcBef>
                <a:spcPts val="0"/>
              </a:spcBef>
              <a:spcAft>
                <a:spcPts val="0"/>
              </a:spcAft>
              <a:buSzPts val="1800"/>
              <a:buChar char="●"/>
              <a:defRPr/>
            </a:lvl1pPr>
            <a:lvl2pPr indent="-317500" lvl="1" marL="914400">
              <a:spcBef>
                <a:spcPts val="0"/>
              </a:spcBef>
              <a:spcAft>
                <a:spcPts val="0"/>
              </a:spcAft>
              <a:buSzPts val="1400"/>
              <a:buChar char="○"/>
              <a:defRPr/>
            </a:lvl2pPr>
            <a:lvl3pPr indent="-317500" lvl="2" marL="1371600">
              <a:spcBef>
                <a:spcPts val="0"/>
              </a:spcBef>
              <a:spcAft>
                <a:spcPts val="0"/>
              </a:spcAft>
              <a:buSzPts val="1400"/>
              <a:buChar char="■"/>
              <a:defRPr/>
            </a:lvl3pPr>
            <a:lvl4pPr indent="-317500" lvl="3" marL="1828800">
              <a:spcBef>
                <a:spcPts val="0"/>
              </a:spcBef>
              <a:spcAft>
                <a:spcPts val="0"/>
              </a:spcAft>
              <a:buSzPts val="1400"/>
              <a:buChar char="●"/>
              <a:defRPr/>
            </a:lvl4pPr>
            <a:lvl5pPr indent="-317500" lvl="4" marL="2286000">
              <a:spcBef>
                <a:spcPts val="0"/>
              </a:spcBef>
              <a:spcAft>
                <a:spcPts val="0"/>
              </a:spcAft>
              <a:buSzPts val="1400"/>
              <a:buChar char="○"/>
              <a:defRPr/>
            </a:lvl5pPr>
            <a:lvl6pPr indent="-317500" lvl="5" marL="2743200">
              <a:spcBef>
                <a:spcPts val="0"/>
              </a:spcBef>
              <a:spcAft>
                <a:spcPts val="0"/>
              </a:spcAft>
              <a:buSzPts val="1400"/>
              <a:buChar char="■"/>
              <a:defRPr/>
            </a:lvl6pPr>
            <a:lvl7pPr indent="-317500" lvl="6" marL="3200400">
              <a:spcBef>
                <a:spcPts val="0"/>
              </a:spcBef>
              <a:spcAft>
                <a:spcPts val="0"/>
              </a:spcAft>
              <a:buSzPts val="1400"/>
              <a:buChar char="●"/>
              <a:defRPr/>
            </a:lvl7pPr>
            <a:lvl8pPr indent="-317500" lvl="7" marL="3657600">
              <a:spcBef>
                <a:spcPts val="0"/>
              </a:spcBef>
              <a:spcAft>
                <a:spcPts val="0"/>
              </a:spcAft>
              <a:buSzPts val="1400"/>
              <a:buChar char="○"/>
              <a:defRPr/>
            </a:lvl8pPr>
            <a:lvl9pPr indent="-317500" lvl="8" marL="4114800">
              <a:spcBef>
                <a:spcPts val="0"/>
              </a:spcBef>
              <a:spcAft>
                <a:spcPts val="0"/>
              </a:spcAft>
              <a:buSzPts val="1400"/>
              <a:buChar char="■"/>
              <a:defRPr/>
            </a:lvl9pPr>
          </a:lstStyle>
          <a:p/>
        </p:txBody>
      </p:sp>
      <p:sp>
        <p:nvSpPr>
          <p:cNvPr id="40" name="Google Shape;40;p9"/>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41" name="Shape 41"/>
        <p:cNvGrpSpPr/>
        <p:nvPr/>
      </p:nvGrpSpPr>
      <p:grpSpPr>
        <a:xfrm>
          <a:off x="0" y="0"/>
          <a:ext cx="0" cy="0"/>
          <a:chOff x="0" y="0"/>
          <a:chExt cx="0" cy="0"/>
        </a:xfrm>
      </p:grpSpPr>
      <p:sp>
        <p:nvSpPr>
          <p:cNvPr id="42" name="Google Shape;42;p10"/>
          <p:cNvSpPr txBox="1"/>
          <p:nvPr>
            <p:ph idx="1" type="body"/>
          </p:nvPr>
        </p:nvSpPr>
        <p:spPr>
          <a:xfrm>
            <a:off x="311700" y="4230575"/>
            <a:ext cx="5998800" cy="605100"/>
          </a:xfrm>
          <a:prstGeom prst="rect">
            <a:avLst/>
          </a:prstGeom>
        </p:spPr>
        <p:txBody>
          <a:bodyPr anchorCtr="0" anchor="ctr" bIns="91425" lIns="91425" spcFirstLastPara="1" rIns="91425" wrap="square" tIns="91425">
            <a:normAutofit/>
          </a:bodyPr>
          <a:lstStyle>
            <a:lvl1pPr indent="-228600" lvl="0" marL="457200">
              <a:lnSpc>
                <a:spcPct val="100000"/>
              </a:lnSpc>
              <a:spcBef>
                <a:spcPts val="0"/>
              </a:spcBef>
              <a:spcAft>
                <a:spcPts val="0"/>
              </a:spcAft>
              <a:buSzPts val="1800"/>
              <a:buNone/>
              <a:defRPr/>
            </a:lvl1pPr>
          </a:lstStyle>
          <a:p/>
        </p:txBody>
      </p:sp>
      <p:sp>
        <p:nvSpPr>
          <p:cNvPr id="43" name="Google Shape;43;p10"/>
          <p:cNvSpPr txBox="1"/>
          <p:nvPr>
            <p:ph idx="12" type="sldNum"/>
          </p:nvPr>
        </p:nvSpPr>
        <p:spPr>
          <a:xfrm>
            <a:off x="8472458" y="4663217"/>
            <a:ext cx="548700" cy="393600"/>
          </a:xfrm>
          <a:prstGeom prst="rect">
            <a:avLst/>
          </a:prstGeom>
        </p:spPr>
        <p:txBody>
          <a:bodyPr anchorCtr="0" anchor="ctr" bIns="91425" lIns="91425" spcFirstLastPara="1" rIns="91425" wrap="square" tIns="91425">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indent="0" lvl="0" marL="0" rtl="0" algn="r">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1.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spcBef>
                <a:spcPts val="0"/>
              </a:spcBef>
              <a:spcAft>
                <a:spcPts val="0"/>
              </a:spcAft>
              <a:buClr>
                <a:schemeClr val="dk1"/>
              </a:buClr>
              <a:buSzPts val="2800"/>
              <a:buNone/>
              <a:defRPr sz="2800">
                <a:solidFill>
                  <a:schemeClr val="dk1"/>
                </a:solidFill>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p:txBody>
      </p:sp>
      <p:sp>
        <p:nvSpPr>
          <p:cNvPr id="7" name="Google Shape;7;p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nSpc>
                <a:spcPct val="115000"/>
              </a:lnSpc>
              <a:spcBef>
                <a:spcPts val="0"/>
              </a:spcBef>
              <a:spcAft>
                <a:spcPts val="0"/>
              </a:spcAft>
              <a:buClr>
                <a:schemeClr val="dk2"/>
              </a:buClr>
              <a:buSzPts val="1800"/>
              <a:buChar char="●"/>
              <a:defRPr sz="1800">
                <a:solidFill>
                  <a:schemeClr val="dk2"/>
                </a:solidFill>
              </a:defRPr>
            </a:lvl1pPr>
            <a:lvl2pPr indent="-317500" lvl="1" marL="914400">
              <a:lnSpc>
                <a:spcPct val="115000"/>
              </a:lnSpc>
              <a:spcBef>
                <a:spcPts val="0"/>
              </a:spcBef>
              <a:spcAft>
                <a:spcPts val="0"/>
              </a:spcAft>
              <a:buClr>
                <a:schemeClr val="dk2"/>
              </a:buClr>
              <a:buSzPts val="1400"/>
              <a:buChar char="○"/>
              <a:defRPr>
                <a:solidFill>
                  <a:schemeClr val="dk2"/>
                </a:solidFill>
              </a:defRPr>
            </a:lvl2pPr>
            <a:lvl3pPr indent="-317500" lvl="2" marL="1371600">
              <a:lnSpc>
                <a:spcPct val="115000"/>
              </a:lnSpc>
              <a:spcBef>
                <a:spcPts val="0"/>
              </a:spcBef>
              <a:spcAft>
                <a:spcPts val="0"/>
              </a:spcAft>
              <a:buClr>
                <a:schemeClr val="dk2"/>
              </a:buClr>
              <a:buSzPts val="1400"/>
              <a:buChar char="■"/>
              <a:defRPr>
                <a:solidFill>
                  <a:schemeClr val="dk2"/>
                </a:solidFill>
              </a:defRPr>
            </a:lvl3pPr>
            <a:lvl4pPr indent="-317500" lvl="3" marL="1828800">
              <a:lnSpc>
                <a:spcPct val="115000"/>
              </a:lnSpc>
              <a:spcBef>
                <a:spcPts val="0"/>
              </a:spcBef>
              <a:spcAft>
                <a:spcPts val="0"/>
              </a:spcAft>
              <a:buClr>
                <a:schemeClr val="dk2"/>
              </a:buClr>
              <a:buSzPts val="1400"/>
              <a:buChar char="●"/>
              <a:defRPr>
                <a:solidFill>
                  <a:schemeClr val="dk2"/>
                </a:solidFill>
              </a:defRPr>
            </a:lvl4pPr>
            <a:lvl5pPr indent="-317500" lvl="4" marL="2286000">
              <a:lnSpc>
                <a:spcPct val="115000"/>
              </a:lnSpc>
              <a:spcBef>
                <a:spcPts val="0"/>
              </a:spcBef>
              <a:spcAft>
                <a:spcPts val="0"/>
              </a:spcAft>
              <a:buClr>
                <a:schemeClr val="dk2"/>
              </a:buClr>
              <a:buSzPts val="1400"/>
              <a:buChar char="○"/>
              <a:defRPr>
                <a:solidFill>
                  <a:schemeClr val="dk2"/>
                </a:solidFill>
              </a:defRPr>
            </a:lvl5pPr>
            <a:lvl6pPr indent="-317500" lvl="5" marL="2743200">
              <a:lnSpc>
                <a:spcPct val="115000"/>
              </a:lnSpc>
              <a:spcBef>
                <a:spcPts val="0"/>
              </a:spcBef>
              <a:spcAft>
                <a:spcPts val="0"/>
              </a:spcAft>
              <a:buClr>
                <a:schemeClr val="dk2"/>
              </a:buClr>
              <a:buSzPts val="1400"/>
              <a:buChar char="■"/>
              <a:defRPr>
                <a:solidFill>
                  <a:schemeClr val="dk2"/>
                </a:solidFill>
              </a:defRPr>
            </a:lvl6pPr>
            <a:lvl7pPr indent="-317500" lvl="6" marL="3200400">
              <a:lnSpc>
                <a:spcPct val="115000"/>
              </a:lnSpc>
              <a:spcBef>
                <a:spcPts val="0"/>
              </a:spcBef>
              <a:spcAft>
                <a:spcPts val="0"/>
              </a:spcAft>
              <a:buClr>
                <a:schemeClr val="dk2"/>
              </a:buClr>
              <a:buSzPts val="1400"/>
              <a:buChar char="●"/>
              <a:defRPr>
                <a:solidFill>
                  <a:schemeClr val="dk2"/>
                </a:solidFill>
              </a:defRPr>
            </a:lvl7pPr>
            <a:lvl8pPr indent="-317500" lvl="7" marL="3657600">
              <a:lnSpc>
                <a:spcPct val="115000"/>
              </a:lnSpc>
              <a:spcBef>
                <a:spcPts val="0"/>
              </a:spcBef>
              <a:spcAft>
                <a:spcPts val="0"/>
              </a:spcAft>
              <a:buClr>
                <a:schemeClr val="dk2"/>
              </a:buClr>
              <a:buSzPts val="1400"/>
              <a:buChar char="○"/>
              <a:defRPr>
                <a:solidFill>
                  <a:schemeClr val="dk2"/>
                </a:solidFill>
              </a:defRPr>
            </a:lvl8pPr>
            <a:lvl9pPr indent="-317500" lvl="8" marL="4114800">
              <a:lnSpc>
                <a:spcPct val="115000"/>
              </a:lnSpc>
              <a:spcBef>
                <a:spcPts val="0"/>
              </a:spcBef>
              <a:spcAft>
                <a:spcPts val="0"/>
              </a:spcAft>
              <a:buClr>
                <a:schemeClr val="dk2"/>
              </a:buClr>
              <a:buSzPts val="1400"/>
              <a:buChar char="■"/>
              <a:defRPr>
                <a:solidFill>
                  <a:schemeClr val="dk2"/>
                </a:solidFill>
              </a:defRPr>
            </a:lvl9pPr>
          </a:lstStyle>
          <a:p/>
        </p:txBody>
      </p:sp>
      <p:sp>
        <p:nvSpPr>
          <p:cNvPr id="8" name="Google Shape;8;p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indent="0" lvl="0" marL="0" rtl="0" algn="r">
              <a:spcBef>
                <a:spcPts val="0"/>
              </a:spcBef>
              <a:spcAft>
                <a:spcPts val="0"/>
              </a:spcAft>
              <a:buNone/>
            </a:pPr>
            <a:fld id="{00000000-1234-1234-1234-123412341234}" type="slidenum">
              <a:rPr lang="en"/>
              <a:t>‹#›</a:t>
            </a:fld>
            <a:endParaRPr/>
          </a:p>
        </p:txBody>
      </p:sp>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 Id="rId3"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4.xml"/><Relationship Id="rId3" Type="http://schemas.openxmlformats.org/officeDocument/2006/relationships/image" Target="../media/image3.jpg"/><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7.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 name="Shape 53"/>
        <p:cNvGrpSpPr/>
        <p:nvPr/>
      </p:nvGrpSpPr>
      <p:grpSpPr>
        <a:xfrm>
          <a:off x="0" y="0"/>
          <a:ext cx="0" cy="0"/>
          <a:chOff x="0" y="0"/>
          <a:chExt cx="0" cy="0"/>
        </a:xfrm>
      </p:grpSpPr>
      <p:sp>
        <p:nvSpPr>
          <p:cNvPr id="54" name="Google Shape;54;p13"/>
          <p:cNvSpPr txBox="1"/>
          <p:nvPr>
            <p:ph type="ctrTitle"/>
          </p:nvPr>
        </p:nvSpPr>
        <p:spPr>
          <a:xfrm>
            <a:off x="311708" y="744575"/>
            <a:ext cx="8520600" cy="2052600"/>
          </a:xfrm>
          <a:prstGeom prst="rect">
            <a:avLst/>
          </a:prstGeom>
        </p:spPr>
        <p:txBody>
          <a:bodyPr anchorCtr="0" anchor="b" bIns="91425" lIns="91425" spcFirstLastPara="1" rIns="91425" wrap="square" tIns="91425">
            <a:normAutofit/>
          </a:bodyPr>
          <a:lstStyle/>
          <a:p>
            <a:pPr indent="0" lvl="0" marL="0" rtl="0" algn="ctr">
              <a:spcBef>
                <a:spcPts val="0"/>
              </a:spcBef>
              <a:spcAft>
                <a:spcPts val="0"/>
              </a:spcAft>
              <a:buNone/>
            </a:pPr>
            <a:r>
              <a:t/>
            </a:r>
            <a:endParaRPr/>
          </a:p>
          <a:p>
            <a:pPr indent="0" lvl="0" marL="0" rtl="0" algn="l">
              <a:spcBef>
                <a:spcPts val="0"/>
              </a:spcBef>
              <a:spcAft>
                <a:spcPts val="0"/>
              </a:spcAft>
              <a:buNone/>
            </a:pPr>
            <a:r>
              <a:t/>
            </a:r>
            <a:endParaRPr/>
          </a:p>
        </p:txBody>
      </p:sp>
      <p:sp>
        <p:nvSpPr>
          <p:cNvPr id="55" name="Google Shape;55;p13"/>
          <p:cNvSpPr txBox="1"/>
          <p:nvPr>
            <p:ph idx="1" type="subTitle"/>
          </p:nvPr>
        </p:nvSpPr>
        <p:spPr>
          <a:xfrm>
            <a:off x="42150" y="0"/>
            <a:ext cx="8520600" cy="482700"/>
          </a:xfrm>
          <a:prstGeom prst="rect">
            <a:avLst/>
          </a:prstGeom>
        </p:spPr>
        <p:txBody>
          <a:bodyPr anchorCtr="0" anchor="t" bIns="91425" lIns="91425" spcFirstLastPara="1" rIns="91425" wrap="square" tIns="91425">
            <a:normAutofit fontScale="85000" lnSpcReduction="20000"/>
          </a:bodyPr>
          <a:lstStyle/>
          <a:p>
            <a:pPr indent="0" lvl="0" marL="0" rtl="0" algn="ctr">
              <a:spcBef>
                <a:spcPts val="0"/>
              </a:spcBef>
              <a:spcAft>
                <a:spcPts val="0"/>
              </a:spcAft>
              <a:buNone/>
            </a:pPr>
            <a:r>
              <a:rPr lang="en"/>
              <a:t>1/ OBSO </a:t>
            </a:r>
            <a:endParaRPr/>
          </a:p>
        </p:txBody>
      </p:sp>
      <p:sp>
        <p:nvSpPr>
          <p:cNvPr id="56" name="Google Shape;56;p13"/>
          <p:cNvSpPr txBox="1"/>
          <p:nvPr/>
        </p:nvSpPr>
        <p:spPr>
          <a:xfrm>
            <a:off x="311700" y="581450"/>
            <a:ext cx="8744700" cy="4494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
              <a:t>Dollar value of obso (12+ Months last sale - 175383) plus (New part no sale 76401)= $251784</a:t>
            </a:r>
            <a:endParaRPr/>
          </a:p>
          <a:p>
            <a:pPr indent="0" lvl="0" marL="0" rtl="0" algn="l">
              <a:spcBef>
                <a:spcPts val="0"/>
              </a:spcBef>
              <a:spcAft>
                <a:spcPts val="0"/>
              </a:spcAft>
              <a:buNone/>
            </a:pPr>
            <a:r>
              <a:rPr lang="en"/>
              <a:t>Inventory Value on FS =627903</a:t>
            </a:r>
            <a:endParaRPr/>
          </a:p>
          <a:p>
            <a:pPr indent="0" lvl="0" marL="0" rtl="0" algn="l">
              <a:spcBef>
                <a:spcPts val="0"/>
              </a:spcBef>
              <a:spcAft>
                <a:spcPts val="0"/>
              </a:spcAft>
              <a:buNone/>
            </a:pPr>
            <a:r>
              <a:rPr lang="en"/>
              <a:t>The obso %= 40%</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50% of the obso comes from SOP’s</a:t>
            </a:r>
            <a:endParaRPr/>
          </a:p>
          <a:p>
            <a:pPr indent="0" lvl="0" marL="0" rtl="0" algn="l">
              <a:spcBef>
                <a:spcPts val="0"/>
              </a:spcBef>
              <a:spcAft>
                <a:spcPts val="0"/>
              </a:spcAft>
              <a:buNone/>
            </a:pPr>
            <a:r>
              <a:rPr lang="en"/>
              <a:t>30% of the obso comes from Wholesale and Body shop returns</a:t>
            </a:r>
            <a:endParaRPr/>
          </a:p>
          <a:p>
            <a:pPr indent="0" lvl="0" marL="0" rtl="0" algn="l">
              <a:spcBef>
                <a:spcPts val="0"/>
              </a:spcBef>
              <a:spcAft>
                <a:spcPts val="0"/>
              </a:spcAft>
              <a:buNone/>
            </a:pPr>
            <a:r>
              <a:rPr lang="en"/>
              <a:t>20% of the obso comes from ordering the wrong parts.</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How we get </a:t>
            </a:r>
            <a:r>
              <a:rPr lang="en"/>
              <a:t>rid</a:t>
            </a:r>
            <a:r>
              <a:rPr lang="en"/>
              <a:t> of the obso</a:t>
            </a:r>
            <a:endParaRPr/>
          </a:p>
          <a:p>
            <a:pPr indent="0" lvl="0" marL="0" rtl="0" algn="l">
              <a:spcBef>
                <a:spcPts val="0"/>
              </a:spcBef>
              <a:spcAft>
                <a:spcPts val="0"/>
              </a:spcAft>
              <a:buNone/>
            </a:pPr>
            <a:r>
              <a:rPr lang="en"/>
              <a:t>Start by fixing the SOP process so as the inventory does not get worse. Then set up a </a:t>
            </a:r>
            <a:r>
              <a:rPr lang="en"/>
              <a:t>solid</a:t>
            </a:r>
            <a:r>
              <a:rPr lang="en"/>
              <a:t> return process.</a:t>
            </a:r>
            <a:endParaRPr/>
          </a:p>
          <a:p>
            <a:pPr indent="0" lvl="0" marL="0" rtl="0" algn="l">
              <a:spcBef>
                <a:spcPts val="0"/>
              </a:spcBef>
              <a:spcAft>
                <a:spcPts val="0"/>
              </a:spcAft>
              <a:buNone/>
            </a:pPr>
            <a:r>
              <a:rPr lang="en"/>
              <a:t>Set up a restocking fee for body shops</a:t>
            </a:r>
            <a:endParaRPr/>
          </a:p>
          <a:p>
            <a:pPr indent="0" lvl="0" marL="0" rtl="0" algn="l">
              <a:spcBef>
                <a:spcPts val="0"/>
              </a:spcBef>
              <a:spcAft>
                <a:spcPts val="0"/>
              </a:spcAft>
              <a:buNone/>
            </a:pPr>
            <a:r>
              <a:rPr lang="en"/>
              <a:t>Put a shop policy in place and put in a restocking fee for Service. Put a dollar value on techs ordering parts that has to be approved by service manager.</a:t>
            </a:r>
            <a:endParaRPr/>
          </a:p>
          <a:p>
            <a:pPr indent="0" lvl="0" marL="0" rtl="0" algn="l">
              <a:spcBef>
                <a:spcPts val="0"/>
              </a:spcBef>
              <a:spcAft>
                <a:spcPts val="0"/>
              </a:spcAft>
              <a:buNone/>
            </a:pPr>
            <a:r>
              <a:t/>
            </a:r>
            <a:endParaRPr/>
          </a:p>
          <a:p>
            <a:pPr indent="0" lvl="0" marL="0" rtl="0" algn="l">
              <a:spcBef>
                <a:spcPts val="0"/>
              </a:spcBef>
              <a:spcAft>
                <a:spcPts val="0"/>
              </a:spcAft>
              <a:buNone/>
            </a:pPr>
            <a:r>
              <a:rPr lang="en"/>
              <a:t>Once we have these processes in place we then can look at moving our 12+ months parts at yard sales, returning with </a:t>
            </a:r>
            <a:r>
              <a:rPr lang="en"/>
              <a:t>penalty</a:t>
            </a:r>
            <a:r>
              <a:rPr lang="en"/>
              <a:t>, ask OEM for a one time return, EBAY / Kijiji sales, try trading with dealers, use third party brokers, develop a flyer of old parts and sell for less than cost, Auctions, create a special bin for old parts and do not lose a sale.</a:t>
            </a:r>
            <a:endParaRPr/>
          </a:p>
          <a:p>
            <a:pPr indent="0" lvl="0" marL="0" rtl="0" algn="l">
              <a:spcBef>
                <a:spcPts val="0"/>
              </a:spcBef>
              <a:spcAft>
                <a:spcPts val="0"/>
              </a:spcAft>
              <a:buNone/>
            </a:pPr>
            <a:r>
              <a:t/>
            </a:r>
            <a:endParaRPr/>
          </a:p>
          <a:p>
            <a:pPr indent="0" lvl="0" marL="0" rtl="0" algn="l">
              <a:spcBef>
                <a:spcPts val="0"/>
              </a:spcBef>
              <a:spcAft>
                <a:spcPts val="0"/>
              </a:spcAft>
              <a:buNone/>
            </a:pPr>
            <a:r>
              <a:t/>
            </a:r>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0" name="Shape 60"/>
        <p:cNvGrpSpPr/>
        <p:nvPr/>
      </p:nvGrpSpPr>
      <p:grpSpPr>
        <a:xfrm>
          <a:off x="0" y="0"/>
          <a:ext cx="0" cy="0"/>
          <a:chOff x="0" y="0"/>
          <a:chExt cx="0" cy="0"/>
        </a:xfrm>
      </p:grpSpPr>
      <p:sp>
        <p:nvSpPr>
          <p:cNvPr id="61" name="Google Shape;61;p14"/>
          <p:cNvSpPr txBox="1"/>
          <p:nvPr>
            <p:ph type="title"/>
          </p:nvPr>
        </p:nvSpPr>
        <p:spPr>
          <a:xfrm>
            <a:off x="189525" y="50290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2-Tony</a:t>
            </a:r>
            <a:endParaRPr/>
          </a:p>
        </p:txBody>
      </p:sp>
      <p:sp>
        <p:nvSpPr>
          <p:cNvPr id="62" name="Google Shape;62;p14"/>
          <p:cNvSpPr txBox="1"/>
          <p:nvPr>
            <p:ph idx="1" type="body"/>
          </p:nvPr>
        </p:nvSpPr>
        <p:spPr>
          <a:xfrm>
            <a:off x="311700" y="836650"/>
            <a:ext cx="8769000" cy="3396900"/>
          </a:xfrm>
          <a:prstGeom prst="rect">
            <a:avLst/>
          </a:prstGeom>
        </p:spPr>
        <p:txBody>
          <a:bodyPr anchorCtr="0" anchor="t" bIns="91425" lIns="91425" spcFirstLastPara="1" rIns="91425" wrap="square" tIns="91425">
            <a:normAutofit fontScale="77500"/>
          </a:bodyPr>
          <a:lstStyle/>
          <a:p>
            <a:pPr indent="0" lvl="0" marL="0" rtl="0" algn="l">
              <a:spcBef>
                <a:spcPts val="0"/>
              </a:spcBef>
              <a:spcAft>
                <a:spcPts val="0"/>
              </a:spcAft>
              <a:buNone/>
            </a:pPr>
            <a:r>
              <a:rPr lang="en"/>
              <a:t>Customer has an issue with the price of the part and has purchased several vehicles and does all service at the dealership and counterperson modifies the price to cost to make the sale and </a:t>
            </a:r>
            <a:r>
              <a:rPr lang="en"/>
              <a:t>satisfy</a:t>
            </a:r>
            <a:r>
              <a:rPr lang="en"/>
              <a:t> the customer.</a:t>
            </a:r>
            <a:endParaRPr/>
          </a:p>
          <a:p>
            <a:pPr indent="0" lvl="0" marL="0" rtl="0" algn="l">
              <a:spcBef>
                <a:spcPts val="1200"/>
              </a:spcBef>
              <a:spcAft>
                <a:spcPts val="0"/>
              </a:spcAft>
              <a:buNone/>
            </a:pPr>
            <a:r>
              <a:rPr lang="en"/>
              <a:t>The Service Department replaces a coil and plug on a cash repair order, customer pays and leaves but returns in just a few hours with the “same” issue.  Parts charges the service policy account for the spark plug needed on another </a:t>
            </a:r>
            <a:r>
              <a:rPr lang="en"/>
              <a:t>cylinder</a:t>
            </a:r>
            <a:r>
              <a:rPr lang="en"/>
              <a:t> to fix the issue and bills it out at cost to keep the expense cost down.</a:t>
            </a:r>
            <a:endParaRPr/>
          </a:p>
          <a:p>
            <a:pPr indent="0" lvl="0" marL="0" rtl="0" algn="l">
              <a:spcBef>
                <a:spcPts val="1200"/>
              </a:spcBef>
              <a:spcAft>
                <a:spcPts val="0"/>
              </a:spcAft>
              <a:buNone/>
            </a:pPr>
            <a:r>
              <a:rPr lang="en"/>
              <a:t>Wholesale customer orders several front end parts at normal wholesale markup and asks for a price match for a Genuine bumper cover so he doesn’t have to “fool with” the fit and finish of the aftermarket bumper. We sell the bumper cover at cost to get close to the cost of aftermarket and satisfy our customer.</a:t>
            </a:r>
            <a:endParaRPr/>
          </a:p>
          <a:p>
            <a:pPr indent="0" lvl="0" marL="0" rtl="0" algn="l">
              <a:spcBef>
                <a:spcPts val="1200"/>
              </a:spcBef>
              <a:spcAft>
                <a:spcPts val="1200"/>
              </a:spcAft>
              <a:buNone/>
            </a:pPr>
            <a:r>
              <a:rPr lang="en"/>
              <a:t>Warranty repair on an engine, the manufacturer partially denies the claim based on the cause and correction diagnosis and “short Pays” the claim for cost of labor and parts only. We then modify the pricing to match what the warranty </a:t>
            </a:r>
            <a:r>
              <a:rPr lang="en"/>
              <a:t>department</a:t>
            </a:r>
            <a:r>
              <a:rPr lang="en"/>
              <a:t> paid on the claim.</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 name="Shape 66"/>
        <p:cNvGrpSpPr/>
        <p:nvPr/>
      </p:nvGrpSpPr>
      <p:grpSpPr>
        <a:xfrm>
          <a:off x="0" y="0"/>
          <a:ext cx="0" cy="0"/>
          <a:chOff x="0" y="0"/>
          <a:chExt cx="0" cy="0"/>
        </a:xfrm>
      </p:grpSpPr>
      <p:sp>
        <p:nvSpPr>
          <p:cNvPr id="67" name="Google Shape;67;p15"/>
          <p:cNvSpPr txBox="1"/>
          <p:nvPr>
            <p:ph type="title"/>
          </p:nvPr>
        </p:nvSpPr>
        <p:spPr>
          <a:xfrm>
            <a:off x="391600" y="105450"/>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3 Gross Parts Sales - Mitch 	</a:t>
            </a:r>
            <a:endParaRPr/>
          </a:p>
        </p:txBody>
      </p:sp>
      <p:sp>
        <p:nvSpPr>
          <p:cNvPr id="68" name="Google Shape;68;p15"/>
          <p:cNvSpPr txBox="1"/>
          <p:nvPr>
            <p:ph idx="1" type="body"/>
          </p:nvPr>
        </p:nvSpPr>
        <p:spPr>
          <a:xfrm>
            <a:off x="311700" y="675450"/>
            <a:ext cx="8769000" cy="4494300"/>
          </a:xfrm>
          <a:prstGeom prst="rect">
            <a:avLst/>
          </a:prstGeom>
        </p:spPr>
        <p:txBody>
          <a:bodyPr anchorCtr="0" anchor="t" bIns="91425" lIns="91425" spcFirstLastPara="1" rIns="91425" wrap="square" tIns="91425">
            <a:normAutofit/>
          </a:bodyPr>
          <a:lstStyle/>
          <a:p>
            <a:pPr indent="0" lvl="0" marL="0" rtl="0" algn="l">
              <a:spcBef>
                <a:spcPts val="0"/>
              </a:spcBef>
              <a:spcAft>
                <a:spcPts val="0"/>
              </a:spcAft>
              <a:buNone/>
            </a:pPr>
            <a:r>
              <a:rPr lang="en" sz="1600"/>
              <a:t>If gross sales met the NADA guide this dealer would realise a $295,687 increase in gross profit. </a:t>
            </a:r>
            <a:endParaRPr sz="1100"/>
          </a:p>
          <a:p>
            <a:pPr indent="0" lvl="0" marL="0" rtl="0" algn="l">
              <a:spcBef>
                <a:spcPts val="1200"/>
              </a:spcBef>
              <a:spcAft>
                <a:spcPts val="0"/>
              </a:spcAft>
              <a:buNone/>
            </a:pPr>
            <a:r>
              <a:t/>
            </a:r>
            <a:endParaRPr sz="1300"/>
          </a:p>
          <a:p>
            <a:pPr indent="0" lvl="0" marL="0" rtl="0" algn="l">
              <a:spcBef>
                <a:spcPts val="1200"/>
              </a:spcBef>
              <a:spcAft>
                <a:spcPts val="1200"/>
              </a:spcAft>
              <a:buNone/>
            </a:pPr>
            <a:r>
              <a:rPr lang="en"/>
              <a:t>  </a:t>
            </a:r>
            <a:endParaRPr sz="1400"/>
          </a:p>
        </p:txBody>
      </p:sp>
      <p:pic>
        <p:nvPicPr>
          <p:cNvPr id="69" name="Google Shape;69;p15"/>
          <p:cNvPicPr preferRelativeResize="0"/>
          <p:nvPr/>
        </p:nvPicPr>
        <p:blipFill>
          <a:blip r:embed="rId3">
            <a:alphaModFix/>
          </a:blip>
          <a:stretch>
            <a:fillRect/>
          </a:stretch>
        </p:blipFill>
        <p:spPr>
          <a:xfrm>
            <a:off x="2152347" y="2423122"/>
            <a:ext cx="6886250" cy="2619550"/>
          </a:xfrm>
          <a:prstGeom prst="rect">
            <a:avLst/>
          </a:prstGeom>
          <a:noFill/>
          <a:ln>
            <a:noFill/>
          </a:ln>
        </p:spPr>
      </p:pic>
      <p:sp>
        <p:nvSpPr>
          <p:cNvPr id="70" name="Google Shape;70;p15"/>
          <p:cNvSpPr txBox="1"/>
          <p:nvPr/>
        </p:nvSpPr>
        <p:spPr>
          <a:xfrm>
            <a:off x="452250" y="1028700"/>
            <a:ext cx="8239500" cy="1754700"/>
          </a:xfrm>
          <a:prstGeom prst="rect">
            <a:avLst/>
          </a:prstGeom>
          <a:noFill/>
          <a:ln>
            <a:noFill/>
          </a:ln>
        </p:spPr>
        <p:txBody>
          <a:bodyPr anchorCtr="0" anchor="t" bIns="91425" lIns="91425" spcFirstLastPara="1" rIns="91425" wrap="square" tIns="91425">
            <a:spAutoFit/>
          </a:bodyPr>
          <a:lstStyle/>
          <a:p>
            <a:pPr indent="0" lvl="0" marL="0" rtl="0" algn="l">
              <a:lnSpc>
                <a:spcPct val="115000"/>
              </a:lnSpc>
              <a:spcBef>
                <a:spcPts val="0"/>
              </a:spcBef>
              <a:spcAft>
                <a:spcPts val="0"/>
              </a:spcAft>
              <a:buClr>
                <a:schemeClr val="dk1"/>
              </a:buClr>
              <a:buSzPts val="1100"/>
              <a:buFont typeface="Arial"/>
              <a:buNone/>
            </a:pPr>
            <a:r>
              <a:rPr lang="en" sz="1200">
                <a:solidFill>
                  <a:schemeClr val="dk2"/>
                </a:solidFill>
              </a:rPr>
              <a:t>Steps to improvement:</a:t>
            </a:r>
            <a:endParaRPr sz="1200">
              <a:solidFill>
                <a:schemeClr val="dk2"/>
              </a:solidFill>
            </a:endParaRPr>
          </a:p>
          <a:p>
            <a:pPr indent="-304800" lvl="0" marL="457200" rtl="0" algn="l">
              <a:lnSpc>
                <a:spcPct val="115000"/>
              </a:lnSpc>
              <a:spcBef>
                <a:spcPts val="1200"/>
              </a:spcBef>
              <a:spcAft>
                <a:spcPts val="0"/>
              </a:spcAft>
              <a:buClr>
                <a:schemeClr val="dk2"/>
              </a:buClr>
              <a:buSzPts val="1200"/>
              <a:buAutoNum type="arabicParenR"/>
            </a:pPr>
            <a:r>
              <a:rPr lang="en" sz="1200">
                <a:solidFill>
                  <a:schemeClr val="dk2"/>
                </a:solidFill>
              </a:rPr>
              <a:t>Work with sales department to increase markup on parts sold internally. </a:t>
            </a:r>
            <a:endParaRPr sz="1200">
              <a:solidFill>
                <a:schemeClr val="dk2"/>
              </a:solidFill>
            </a:endParaRPr>
          </a:p>
          <a:p>
            <a:pPr indent="-304800" lvl="0" marL="457200" rtl="0" algn="l">
              <a:lnSpc>
                <a:spcPct val="115000"/>
              </a:lnSpc>
              <a:spcBef>
                <a:spcPts val="0"/>
              </a:spcBef>
              <a:spcAft>
                <a:spcPts val="0"/>
              </a:spcAft>
              <a:buClr>
                <a:schemeClr val="dk2"/>
              </a:buClr>
              <a:buSzPts val="1200"/>
              <a:buAutoNum type="arabicParenR"/>
            </a:pPr>
            <a:r>
              <a:rPr lang="en" sz="1200">
                <a:solidFill>
                  <a:schemeClr val="dk2"/>
                </a:solidFill>
              </a:rPr>
              <a:t>If in an applicable state this dealer could benefit from submitting for a higher warranty reimbursement rate. </a:t>
            </a:r>
            <a:endParaRPr sz="1200">
              <a:solidFill>
                <a:schemeClr val="dk2"/>
              </a:solidFill>
            </a:endParaRPr>
          </a:p>
          <a:p>
            <a:pPr indent="-304800" lvl="0" marL="457200" rtl="0" algn="l">
              <a:lnSpc>
                <a:spcPct val="115000"/>
              </a:lnSpc>
              <a:spcBef>
                <a:spcPts val="0"/>
              </a:spcBef>
              <a:spcAft>
                <a:spcPts val="0"/>
              </a:spcAft>
              <a:buClr>
                <a:schemeClr val="dk2"/>
              </a:buClr>
              <a:buSzPts val="1200"/>
              <a:buAutoNum type="arabicParenR"/>
            </a:pPr>
            <a:r>
              <a:rPr lang="en" sz="1200">
                <a:solidFill>
                  <a:schemeClr val="dk2"/>
                </a:solidFill>
              </a:rPr>
              <a:t>Body shop needs help, work with advisors to try and salvage gross profit, especially on insurance jobs (check their idea of quote against actual parts pricing and resubmit with adjusted prices) </a:t>
            </a:r>
            <a:endParaRPr sz="1200">
              <a:solidFill>
                <a:schemeClr val="dk2"/>
              </a:solidFill>
            </a:endParaRPr>
          </a:p>
          <a:p>
            <a:pPr indent="0" lvl="0" marL="0" rtl="0" algn="l">
              <a:spcBef>
                <a:spcPts val="1200"/>
              </a:spcBef>
              <a:spcAft>
                <a:spcPts val="0"/>
              </a:spcAft>
              <a:buNone/>
            </a:pPr>
            <a:r>
              <a:t/>
            </a:r>
            <a:endParaRPr sz="13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74" name="Shape 74"/>
        <p:cNvGrpSpPr/>
        <p:nvPr/>
      </p:nvGrpSpPr>
      <p:grpSpPr>
        <a:xfrm>
          <a:off x="0" y="0"/>
          <a:ext cx="0" cy="0"/>
          <a:chOff x="0" y="0"/>
          <a:chExt cx="0" cy="0"/>
        </a:xfrm>
      </p:grpSpPr>
      <p:sp>
        <p:nvSpPr>
          <p:cNvPr id="75" name="Google Shape;75;p16"/>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highlight>
                  <a:srgbClr val="FFFF00"/>
                </a:highlight>
              </a:rPr>
              <a:t>MONTHLY RECONCILIATION QUESTION # 4</a:t>
            </a:r>
            <a:endParaRPr>
              <a:highlight>
                <a:srgbClr val="FFFF00"/>
              </a:highlight>
            </a:endParaRPr>
          </a:p>
        </p:txBody>
      </p:sp>
      <p:sp>
        <p:nvSpPr>
          <p:cNvPr id="76" name="Google Shape;76;p16"/>
          <p:cNvSpPr txBox="1"/>
          <p:nvPr>
            <p:ph idx="1" type="body"/>
          </p:nvPr>
        </p:nvSpPr>
        <p:spPr>
          <a:xfrm>
            <a:off x="403675" y="1199375"/>
            <a:ext cx="8769000" cy="3396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pic>
        <p:nvPicPr>
          <p:cNvPr id="77" name="Google Shape;77;p16"/>
          <p:cNvPicPr preferRelativeResize="0"/>
          <p:nvPr/>
        </p:nvPicPr>
        <p:blipFill>
          <a:blip r:embed="rId4">
            <a:alphaModFix/>
          </a:blip>
          <a:stretch>
            <a:fillRect/>
          </a:stretch>
        </p:blipFill>
        <p:spPr>
          <a:xfrm>
            <a:off x="403675" y="910050"/>
            <a:ext cx="6305550" cy="3543300"/>
          </a:xfrm>
          <a:prstGeom prst="rect">
            <a:avLst/>
          </a:prstGeom>
          <a:noFill/>
          <a:ln>
            <a:noFill/>
          </a:ln>
        </p:spPr>
      </p:pic>
    </p:spTree>
  </p:cSld>
  <p:clrMapOvr>
    <a:masterClrMapping/>
  </p:clrMapOvr>
  <mc:AlternateContent>
    <mc:Choice Requires="p14">
      <p:transition spd="slow" p14:dur="4600">
        <p14:prism dir="l"/>
      </p:transition>
    </mc:Choice>
    <mc:Fallback>
      <p:transition spd="slow">
        <p:fade/>
      </p:transition>
    </mc:Fallback>
  </mc:AlternateContent>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gradFill>
          <a:gsLst>
            <a:gs pos="0">
              <a:srgbClr val="FFC982"/>
            </a:gs>
            <a:gs pos="100000">
              <a:srgbClr val="F58F09"/>
            </a:gs>
          </a:gsLst>
          <a:lin ang="5400012" scaled="0"/>
        </a:gradFill>
      </p:bgPr>
    </p:bg>
    <p:spTree>
      <p:nvGrpSpPr>
        <p:cNvPr id="81" name="Shape 81"/>
        <p:cNvGrpSpPr/>
        <p:nvPr/>
      </p:nvGrpSpPr>
      <p:grpSpPr>
        <a:xfrm>
          <a:off x="0" y="0"/>
          <a:ext cx="0" cy="0"/>
          <a:chOff x="0" y="0"/>
          <a:chExt cx="0" cy="0"/>
        </a:xfrm>
      </p:grpSpPr>
      <p:sp>
        <p:nvSpPr>
          <p:cNvPr id="82" name="Google Shape;82;p17"/>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zac</a:t>
            </a:r>
            <a:endParaRPr/>
          </a:p>
        </p:txBody>
      </p:sp>
      <p:sp>
        <p:nvSpPr>
          <p:cNvPr id="83" name="Google Shape;83;p17"/>
          <p:cNvSpPr txBox="1"/>
          <p:nvPr>
            <p:ph idx="1" type="body"/>
          </p:nvPr>
        </p:nvSpPr>
        <p:spPr>
          <a:xfrm>
            <a:off x="311700" y="888075"/>
            <a:ext cx="8769000" cy="3396900"/>
          </a:xfrm>
          <a:prstGeom prst="rect">
            <a:avLst/>
          </a:prstGeom>
        </p:spPr>
        <p:txBody>
          <a:bodyPr anchorCtr="0" anchor="t" bIns="91425" lIns="91425" spcFirstLastPara="1" rIns="91425" wrap="square" tIns="91425">
            <a:normAutofit fontScale="55000" lnSpcReduction="20000"/>
          </a:bodyPr>
          <a:lstStyle/>
          <a:p>
            <a:pPr indent="0" lvl="0" marL="0" rtl="0" algn="l">
              <a:spcBef>
                <a:spcPts val="0"/>
              </a:spcBef>
              <a:spcAft>
                <a:spcPts val="0"/>
              </a:spcAft>
              <a:buNone/>
            </a:pPr>
            <a:r>
              <a:rPr lang="en"/>
              <a:t>                                                                                   5 SWOT</a:t>
            </a:r>
            <a:endParaRPr/>
          </a:p>
          <a:p>
            <a:pPr indent="0" lvl="0" marL="0" rtl="0" algn="l">
              <a:spcBef>
                <a:spcPts val="1200"/>
              </a:spcBef>
              <a:spcAft>
                <a:spcPts val="0"/>
              </a:spcAft>
              <a:buNone/>
            </a:pPr>
            <a:r>
              <a:t/>
            </a:r>
            <a:endParaRPr/>
          </a:p>
          <a:p>
            <a:pPr indent="0" lvl="0" marL="0" rtl="0" algn="l">
              <a:spcBef>
                <a:spcPts val="1200"/>
              </a:spcBef>
              <a:spcAft>
                <a:spcPts val="0"/>
              </a:spcAft>
              <a:buNone/>
            </a:pPr>
            <a:r>
              <a:rPr lang="en"/>
              <a:t>DEPARTMENTS STRENGTHS   GROSS SALES IS GOOD AT 1,666,114</a:t>
            </a:r>
            <a:endParaRPr/>
          </a:p>
          <a:p>
            <a:pPr indent="0" lvl="0" marL="0" rtl="0" algn="l">
              <a:spcBef>
                <a:spcPts val="1200"/>
              </a:spcBef>
              <a:spcAft>
                <a:spcPts val="0"/>
              </a:spcAft>
              <a:buNone/>
            </a:pPr>
            <a:r>
              <a:rPr lang="en"/>
              <a:t>DEPARTMENTS WEAKNESSES  GROSS PROFITS IS VERY LOW AT 377,007</a:t>
            </a:r>
            <a:endParaRPr/>
          </a:p>
          <a:p>
            <a:pPr indent="0" lvl="0" marL="0" rtl="0" algn="l">
              <a:spcBef>
                <a:spcPts val="1200"/>
              </a:spcBef>
              <a:spcAft>
                <a:spcPts val="0"/>
              </a:spcAft>
              <a:buNone/>
            </a:pPr>
            <a:r>
              <a:rPr lang="en"/>
              <a:t>DEPARTMENT WOULD MAKE A LOT MORE GROSS PROFIT IF THE % WAS MUCH HIGHER MEANS EMPLOYEES WOULD MAKE MORE MONEY ON WHAT THEY SELL AND </a:t>
            </a:r>
            <a:r>
              <a:rPr lang="en"/>
              <a:t>DEALERSHIP</a:t>
            </a:r>
            <a:r>
              <a:rPr lang="en"/>
              <a:t> WILL MAKE MORE MONEY EACH MONTH </a:t>
            </a:r>
            <a:endParaRPr/>
          </a:p>
          <a:p>
            <a:pPr indent="0" lvl="0" marL="0" rtl="0" algn="l">
              <a:spcBef>
                <a:spcPts val="1200"/>
              </a:spcBef>
              <a:spcAft>
                <a:spcPts val="0"/>
              </a:spcAft>
              <a:buNone/>
            </a:pPr>
            <a:r>
              <a:rPr lang="en"/>
              <a:t>IF THE GP % WAS HIGHER </a:t>
            </a:r>
            <a:r>
              <a:rPr lang="en"/>
              <a:t>AT LEAST</a:t>
            </a:r>
            <a:r>
              <a:rPr lang="en"/>
              <a:t> 30% EVERYONE COULD BE  MAKING MORE MONEY THAT COULD OPEN UP </a:t>
            </a:r>
            <a:r>
              <a:rPr lang="en"/>
              <a:t>A LOT</a:t>
            </a:r>
            <a:r>
              <a:rPr lang="en"/>
              <a:t> OF WINDOWS FOR MORE </a:t>
            </a:r>
            <a:r>
              <a:rPr lang="en"/>
              <a:t>EMPLOYEES</a:t>
            </a:r>
            <a:r>
              <a:rPr lang="en"/>
              <a:t> IF NEEDED IN CASE </a:t>
            </a:r>
            <a:r>
              <a:rPr lang="en"/>
              <a:t>SOMEONE</a:t>
            </a:r>
            <a:r>
              <a:rPr lang="en"/>
              <a:t> GETS SICK OR NEW PARTS VAN DEPENDING ON THE SIZE OF THE PARTS DEPARTMENT AND ETC  “COOKOUTS”,”TEAM GAME NIGHTS” ETC</a:t>
            </a:r>
            <a:endParaRPr/>
          </a:p>
          <a:p>
            <a:pPr indent="0" lvl="0" marL="0" rtl="0" algn="l">
              <a:spcBef>
                <a:spcPts val="1200"/>
              </a:spcBef>
              <a:spcAft>
                <a:spcPts val="0"/>
              </a:spcAft>
              <a:buNone/>
            </a:pPr>
            <a:r>
              <a:rPr lang="en"/>
              <a:t>THE THREAT FOR NOT HAVING A HIGHER GP COULD CAUSE YOUR TOP EMPLOYEE TO LEAVE FOR NOT MAKING ANY MONEY IT WOULD MAKE THEM FEEL LIKE ITS A CHOIR TO THEM JUST TO COME TO WORK THERE WOULD BE NO MOTIVATION TO WORK </a:t>
            </a:r>
            <a:endParaRPr/>
          </a:p>
          <a:p>
            <a:pPr indent="0" lvl="0" marL="0" rtl="0" algn="l">
              <a:spcBef>
                <a:spcPts val="1200"/>
              </a:spcBef>
              <a:spcAft>
                <a:spcPts val="0"/>
              </a:spcAft>
              <a:buNone/>
            </a:pPr>
            <a:r>
              <a:rPr lang="en"/>
              <a:t>    </a:t>
            </a:r>
            <a:endParaRPr/>
          </a:p>
          <a:p>
            <a:pPr indent="0" lvl="0" marL="0" rtl="0" algn="l">
              <a:spcBef>
                <a:spcPts val="1200"/>
              </a:spcBef>
              <a:spcAft>
                <a:spcPts val="1200"/>
              </a:spcAft>
              <a:buNone/>
            </a:pPr>
            <a:r>
              <a:t/>
            </a:r>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3"/>
                                        </p:tgtEl>
                                        <p:attrNameLst>
                                          <p:attrName>style.visibility</p:attrName>
                                        </p:attrNameLst>
                                      </p:cBhvr>
                                      <p:to>
                                        <p:strVal val="visible"/>
                                      </p:to>
                                    </p:set>
                                    <p:animEffect filter="fade" transition="in">
                                      <p:cBhvr>
                                        <p:cTn dur="1000"/>
                                        <p:tgtEl>
                                          <p:spTgt spid="83"/>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 name="Shape 87"/>
        <p:cNvGrpSpPr/>
        <p:nvPr/>
      </p:nvGrpSpPr>
      <p:grpSpPr>
        <a:xfrm>
          <a:off x="0" y="0"/>
          <a:ext cx="0" cy="0"/>
          <a:chOff x="0" y="0"/>
          <a:chExt cx="0" cy="0"/>
        </a:xfrm>
      </p:grpSpPr>
      <p:sp>
        <p:nvSpPr>
          <p:cNvPr id="88" name="Google Shape;88;p18"/>
          <p:cNvSpPr txBox="1"/>
          <p:nvPr>
            <p:ph type="title"/>
          </p:nvPr>
        </p:nvSpPr>
        <p:spPr>
          <a:xfrm>
            <a:off x="311700" y="4450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Salvatore cava</a:t>
            </a:r>
            <a:endParaRPr/>
          </a:p>
        </p:txBody>
      </p:sp>
      <p:sp>
        <p:nvSpPr>
          <p:cNvPr id="89" name="Google Shape;89;p18"/>
          <p:cNvSpPr txBox="1"/>
          <p:nvPr>
            <p:ph idx="1" type="body"/>
          </p:nvPr>
        </p:nvSpPr>
        <p:spPr>
          <a:xfrm>
            <a:off x="311700" y="888075"/>
            <a:ext cx="8769000" cy="3396900"/>
          </a:xfrm>
          <a:prstGeom prst="rect">
            <a:avLst/>
          </a:prstGeom>
        </p:spPr>
        <p:txBody>
          <a:bodyPr anchorCtr="0" anchor="t" bIns="91425" lIns="91425" spcFirstLastPara="1" rIns="91425" wrap="square" tIns="91425">
            <a:normAutofit/>
          </a:bodyPr>
          <a:lstStyle/>
          <a:p>
            <a:pPr indent="0" lvl="0" marL="0" rtl="0" algn="l">
              <a:spcBef>
                <a:spcPts val="0"/>
              </a:spcBef>
              <a:spcAft>
                <a:spcPts val="1200"/>
              </a:spcAft>
              <a:buNone/>
            </a:pPr>
            <a:r>
              <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3" name="Shape 93"/>
        <p:cNvGrpSpPr/>
        <p:nvPr/>
      </p:nvGrpSpPr>
      <p:grpSpPr>
        <a:xfrm>
          <a:off x="0" y="0"/>
          <a:ext cx="0" cy="0"/>
          <a:chOff x="0" y="0"/>
          <a:chExt cx="0" cy="0"/>
        </a:xfrm>
      </p:grpSpPr>
      <p:sp>
        <p:nvSpPr>
          <p:cNvPr id="94" name="Google Shape;94;p19"/>
          <p:cNvSpPr txBox="1"/>
          <p:nvPr>
            <p:ph type="title"/>
          </p:nvPr>
        </p:nvSpPr>
        <p:spPr>
          <a:xfrm>
            <a:off x="-845575" y="380725"/>
            <a:ext cx="8520600" cy="572700"/>
          </a:xfrm>
          <a:prstGeom prst="rect">
            <a:avLst/>
          </a:prstGeom>
        </p:spPr>
        <p:txBody>
          <a:bodyPr anchorCtr="0" anchor="t" bIns="91425" lIns="91425" spcFirstLastPara="1" rIns="91425" wrap="square" tIns="91425">
            <a:normAutofit fontScale="90000"/>
          </a:bodyPr>
          <a:lstStyle/>
          <a:p>
            <a:pPr indent="0" lvl="0" marL="0" rtl="0" algn="l">
              <a:spcBef>
                <a:spcPts val="0"/>
              </a:spcBef>
              <a:spcAft>
                <a:spcPts val="0"/>
              </a:spcAft>
              <a:buNone/>
            </a:pPr>
            <a:r>
              <a:rPr lang="en"/>
              <a:t>K Kissinger question 7</a:t>
            </a:r>
            <a:endParaRPr/>
          </a:p>
        </p:txBody>
      </p:sp>
      <p:sp>
        <p:nvSpPr>
          <p:cNvPr id="95" name="Google Shape;95;p19"/>
          <p:cNvSpPr txBox="1"/>
          <p:nvPr>
            <p:ph idx="1" type="body"/>
          </p:nvPr>
        </p:nvSpPr>
        <p:spPr>
          <a:xfrm>
            <a:off x="311700" y="888075"/>
            <a:ext cx="8769000" cy="3396900"/>
          </a:xfrm>
          <a:prstGeom prst="rect">
            <a:avLst/>
          </a:prstGeom>
        </p:spPr>
        <p:txBody>
          <a:bodyPr anchorCtr="0" anchor="t" bIns="91425" lIns="91425" spcFirstLastPara="1" rIns="91425" wrap="square" tIns="91425">
            <a:normAutofit fontScale="77500" lnSpcReduction="20000"/>
          </a:bodyPr>
          <a:lstStyle/>
          <a:p>
            <a:pPr indent="0" lvl="0" marL="0" rtl="0" algn="l">
              <a:spcBef>
                <a:spcPts val="0"/>
              </a:spcBef>
              <a:spcAft>
                <a:spcPts val="0"/>
              </a:spcAft>
              <a:buNone/>
            </a:pPr>
            <a:r>
              <a:rPr lang="en"/>
              <a:t>Brian and Mark, as my </a:t>
            </a:r>
            <a:r>
              <a:rPr lang="en"/>
              <a:t>recommendation</a:t>
            </a:r>
            <a:r>
              <a:rPr lang="en"/>
              <a:t> to you is yes buy the dealership.</a:t>
            </a:r>
            <a:endParaRPr/>
          </a:p>
          <a:p>
            <a:pPr indent="0" lvl="0" marL="0" rtl="0" algn="l">
              <a:spcBef>
                <a:spcPts val="1200"/>
              </a:spcBef>
              <a:spcAft>
                <a:spcPts val="0"/>
              </a:spcAft>
              <a:buNone/>
            </a:pPr>
            <a:r>
              <a:rPr lang="en"/>
              <a:t>#1 Gross profit is 22.6 % and NADA guide says it should be between 20-25%.</a:t>
            </a:r>
            <a:endParaRPr/>
          </a:p>
          <a:p>
            <a:pPr indent="0" lvl="0" marL="0" rtl="0" algn="l">
              <a:spcBef>
                <a:spcPts val="1200"/>
              </a:spcBef>
              <a:spcAft>
                <a:spcPts val="0"/>
              </a:spcAft>
              <a:buNone/>
            </a:pPr>
            <a:r>
              <a:rPr lang="en"/>
              <a:t>That being said it has room for improvement and that is always a plus to show the employees that they can make more money and so can the dealership.</a:t>
            </a:r>
            <a:endParaRPr/>
          </a:p>
          <a:p>
            <a:pPr indent="0" lvl="0" marL="0" rtl="0" algn="l">
              <a:spcBef>
                <a:spcPts val="1200"/>
              </a:spcBef>
              <a:spcAft>
                <a:spcPts val="0"/>
              </a:spcAft>
              <a:buNone/>
            </a:pPr>
            <a:r>
              <a:rPr lang="en"/>
              <a:t>#2 looks like the department needs to work on getting movement on idle inventory,but it is not as bad as some other dealerships I have seen.</a:t>
            </a:r>
            <a:endParaRPr/>
          </a:p>
          <a:p>
            <a:pPr indent="0" lvl="0" marL="0" rtl="0" algn="l">
              <a:spcBef>
                <a:spcPts val="1200"/>
              </a:spcBef>
              <a:spcAft>
                <a:spcPts val="0"/>
              </a:spcAft>
              <a:buNone/>
            </a:pPr>
            <a:r>
              <a:rPr lang="en"/>
              <a:t>#3 The biggest problem I see is Parts and Service </a:t>
            </a:r>
            <a:r>
              <a:rPr lang="en"/>
              <a:t>receivables</a:t>
            </a:r>
            <a:r>
              <a:rPr lang="en"/>
              <a:t> ( over 60 days old ) 225,000 , per history this is a large amount and needs immediate attention.</a:t>
            </a:r>
            <a:endParaRPr/>
          </a:p>
          <a:p>
            <a:pPr indent="0" lvl="0" marL="0" rtl="0" algn="l">
              <a:spcBef>
                <a:spcPts val="1200"/>
              </a:spcBef>
              <a:spcAft>
                <a:spcPts val="0"/>
              </a:spcAft>
              <a:buNone/>
            </a:pPr>
            <a:r>
              <a:rPr lang="en"/>
              <a:t>#4 I would also keep the employees that are there and have monthly meetings to let them know what is </a:t>
            </a:r>
            <a:r>
              <a:rPr lang="en"/>
              <a:t>expected</a:t>
            </a:r>
            <a:r>
              <a:rPr lang="en"/>
              <a:t> of them.</a:t>
            </a:r>
            <a:endParaRPr/>
          </a:p>
          <a:p>
            <a:pPr indent="0" lvl="0" marL="0" rtl="0" algn="l">
              <a:spcBef>
                <a:spcPts val="1200"/>
              </a:spcBef>
              <a:spcAft>
                <a:spcPts val="1200"/>
              </a:spcAft>
              <a:buNone/>
            </a:pPr>
            <a:r>
              <a:rPr lang="en"/>
              <a:t> </a:t>
            </a:r>
            <a:endParaRPr/>
          </a:p>
        </p:txBody>
      </p: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