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08afeb7cfe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08afeb7cfe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0960f902f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0960f902f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0960f902f8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0960f902f8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10960f902f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10960f902f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0960f902f8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0960f902f8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0960f902f8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0960f902f8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0960f902f8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0960f902f8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4711"/>
            <a:ext cx="9144000" cy="5114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2409800" y="343300"/>
            <a:ext cx="3470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Obsolescence Position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236150" y="916000"/>
            <a:ext cx="4084500" cy="119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" sz="1151"/>
              <a:t>46% of inventory is considered obsolete</a:t>
            </a:r>
            <a:endParaRPr sz="115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" sz="1151"/>
              <a:t>1500 parts with no cost sitting in “Over 12 Months”</a:t>
            </a:r>
            <a:endParaRPr sz="115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358"/>
              <a:buFont typeface="Arial"/>
              <a:buNone/>
            </a:pPr>
            <a:r>
              <a:rPr lang="en" sz="1151"/>
              <a:t>New parts with no sales, need to evaluate and see how long they have been in stock.</a:t>
            </a:r>
            <a:r>
              <a:rPr lang="en" sz="1248"/>
              <a:t> </a:t>
            </a:r>
            <a:endParaRPr sz="285"/>
          </a:p>
        </p:txBody>
      </p:sp>
      <p:sp>
        <p:nvSpPr>
          <p:cNvPr id="63" name="Google Shape;63;p14"/>
          <p:cNvSpPr txBox="1"/>
          <p:nvPr/>
        </p:nvSpPr>
        <p:spPr>
          <a:xfrm>
            <a:off x="7228275" y="174950"/>
            <a:ext cx="1837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Topic 1 - Vickie Munday</a:t>
            </a:r>
            <a:endParaRPr sz="1200"/>
          </a:p>
        </p:txBody>
      </p:sp>
      <p:sp>
        <p:nvSpPr>
          <p:cNvPr id="64" name="Google Shape;64;p14"/>
          <p:cNvSpPr txBox="1"/>
          <p:nvPr/>
        </p:nvSpPr>
        <p:spPr>
          <a:xfrm>
            <a:off x="5030675" y="1493825"/>
            <a:ext cx="3986400" cy="280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Return everything between 7-15 months in a RIM return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There are 1500 parts with no cost sitting in 12+ months if we sold those at average parts cost we would increase gross by $29,265.  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This could help offset the loss we will have to take to reduce pricing on the parts we cannot return.  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Offer parts to wholesales companies in a bundled discount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/>
              <a:t>Set up Ebay, Marketplace and other online stores to sell Obsolete parts at a discounted rate.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6150" y="2449624"/>
            <a:ext cx="4704925" cy="209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ctrTitle"/>
          </p:nvPr>
        </p:nvSpPr>
        <p:spPr>
          <a:xfrm>
            <a:off x="2701800" y="251600"/>
            <a:ext cx="3740400" cy="52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en" sz="1988"/>
              <a:t>Why give away the gross?</a:t>
            </a:r>
            <a:endParaRPr b="1" i="1" sz="1988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i="1" lang="en" sz="1988"/>
              <a:t>Why sell at cost?</a:t>
            </a:r>
            <a:endParaRPr b="1" i="1" sz="1988"/>
          </a:p>
        </p:txBody>
      </p:sp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25600" y="1287550"/>
            <a:ext cx="2892800" cy="2182725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159350" y="454713"/>
            <a:ext cx="2835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0000"/>
                </a:solidFill>
                <a:highlight>
                  <a:schemeClr val="lt1"/>
                </a:highlight>
              </a:rPr>
              <a:t>The Bad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289750" y="704288"/>
            <a:ext cx="2651100" cy="150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Gross Chompers -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Discounting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At first request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To “good” customers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To variable customers </a:t>
            </a:r>
            <a:r>
              <a:rPr lang="en" sz="1100"/>
              <a:t>who purchase a vehicle same day</a:t>
            </a:r>
            <a:endParaRPr sz="1100"/>
          </a:p>
        </p:txBody>
      </p:sp>
      <p:sp>
        <p:nvSpPr>
          <p:cNvPr id="74" name="Google Shape;74;p15"/>
          <p:cNvSpPr txBox="1"/>
          <p:nvPr/>
        </p:nvSpPr>
        <p:spPr>
          <a:xfrm>
            <a:off x="238850" y="1980450"/>
            <a:ext cx="26766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Emergency Purchases</a:t>
            </a:r>
            <a:endParaRPr b="1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Not entering correct pricing when purchasing from outside source</a:t>
            </a:r>
            <a:endParaRPr sz="1200"/>
          </a:p>
        </p:txBody>
      </p:sp>
      <p:sp>
        <p:nvSpPr>
          <p:cNvPr id="75" name="Google Shape;75;p15"/>
          <p:cNvSpPr txBox="1"/>
          <p:nvPr/>
        </p:nvSpPr>
        <p:spPr>
          <a:xfrm>
            <a:off x="289750" y="4097275"/>
            <a:ext cx="2225100" cy="9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Coupons and Specials</a:t>
            </a:r>
            <a:endParaRPr b="1"/>
          </a:p>
          <a:p>
            <a:pPr indent="-304800" lvl="0" marL="457200" rtl="0" algn="l">
              <a:spcBef>
                <a:spcPts val="0"/>
              </a:spcBef>
              <a:spcAft>
                <a:spcPts val="0"/>
              </a:spcAft>
              <a:buSzPts val="1200"/>
              <a:buChar char="●"/>
            </a:pPr>
            <a:r>
              <a:rPr lang="en" sz="1200"/>
              <a:t>Only if done incorrectly (not charged to expense account)</a:t>
            </a:r>
            <a:endParaRPr sz="1200"/>
          </a:p>
        </p:txBody>
      </p:sp>
      <p:sp>
        <p:nvSpPr>
          <p:cNvPr id="76" name="Google Shape;76;p15"/>
          <p:cNvSpPr txBox="1"/>
          <p:nvPr/>
        </p:nvSpPr>
        <p:spPr>
          <a:xfrm>
            <a:off x="327850" y="3531963"/>
            <a:ext cx="36621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Competition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Not following Five Levels of Pricing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Verify actual pricing with said </a:t>
            </a:r>
            <a:r>
              <a:rPr lang="en" sz="1100"/>
              <a:t>competitive</a:t>
            </a:r>
            <a:r>
              <a:rPr lang="en" sz="1100"/>
              <a:t> price</a:t>
            </a:r>
            <a:endParaRPr sz="1100"/>
          </a:p>
        </p:txBody>
      </p:sp>
      <p:sp>
        <p:nvSpPr>
          <p:cNvPr id="77" name="Google Shape;77;p15"/>
          <p:cNvSpPr txBox="1"/>
          <p:nvPr/>
        </p:nvSpPr>
        <p:spPr>
          <a:xfrm>
            <a:off x="238850" y="2751600"/>
            <a:ext cx="36621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Improper Sales/Phone Skills</a:t>
            </a:r>
            <a:endParaRPr b="1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Order Makers not Order Takers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Cant Overcome Objections</a:t>
            </a:r>
            <a:endParaRPr sz="1100"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Char char="●"/>
            </a:pPr>
            <a:r>
              <a:rPr lang="en" sz="1100"/>
              <a:t>Become controlled by customer</a:t>
            </a:r>
            <a:endParaRPr sz="11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100"/>
          </a:p>
        </p:txBody>
      </p:sp>
      <p:sp>
        <p:nvSpPr>
          <p:cNvPr id="78" name="Google Shape;78;p15"/>
          <p:cNvSpPr txBox="1"/>
          <p:nvPr/>
        </p:nvSpPr>
        <p:spPr>
          <a:xfrm>
            <a:off x="7060650" y="562425"/>
            <a:ext cx="3657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6AA84F"/>
                </a:solidFill>
              </a:rPr>
              <a:t>The Good</a:t>
            </a:r>
            <a:endParaRPr b="1">
              <a:solidFill>
                <a:srgbClr val="6AA84F"/>
              </a:solidFill>
            </a:endParaRPr>
          </a:p>
        </p:txBody>
      </p:sp>
      <p:sp>
        <p:nvSpPr>
          <p:cNvPr id="79" name="Google Shape;79;p15"/>
          <p:cNvSpPr txBox="1"/>
          <p:nvPr/>
        </p:nvSpPr>
        <p:spPr>
          <a:xfrm>
            <a:off x="6603450" y="1133575"/>
            <a:ext cx="23496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Discounted as a last resort to make the sale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Selling off aged inventory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Move an SOP part that was unsold to original customer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Effective advertising - cost sale = retail sale of other items (loss leaders)</a:t>
            </a:r>
            <a:endParaRPr/>
          </a:p>
        </p:txBody>
      </p:sp>
      <p:sp>
        <p:nvSpPr>
          <p:cNvPr id="80" name="Google Shape;80;p15"/>
          <p:cNvSpPr txBox="1"/>
          <p:nvPr/>
        </p:nvSpPr>
        <p:spPr>
          <a:xfrm>
            <a:off x="7514375" y="83675"/>
            <a:ext cx="1475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Topic 2 - Cory Tangir</a:t>
            </a:r>
            <a:endParaRPr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>
            <p:ph type="title"/>
          </p:nvPr>
        </p:nvSpPr>
        <p:spPr>
          <a:xfrm>
            <a:off x="2746775" y="381450"/>
            <a:ext cx="2968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Parts Gross Sales </a:t>
            </a:r>
            <a:endParaRPr/>
          </a:p>
        </p:txBody>
      </p:sp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311700" y="1152475"/>
            <a:ext cx="3623100" cy="3416400"/>
          </a:xfrm>
          <a:prstGeom prst="rect">
            <a:avLst/>
          </a:prstGeom>
          <a:solidFill>
            <a:srgbClr val="6D9EEB"/>
          </a:solidFill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FFFFFF"/>
                </a:solidFill>
              </a:rPr>
              <a:t>Meeting NADA Guide would have resulted in </a:t>
            </a:r>
            <a:r>
              <a:rPr b="1" lang="en">
                <a:solidFill>
                  <a:srgbClr val="FFFFFF"/>
                </a:solidFill>
              </a:rPr>
              <a:t>$295,687</a:t>
            </a:r>
            <a:r>
              <a:rPr lang="en" sz="1600">
                <a:solidFill>
                  <a:srgbClr val="FFFFFF"/>
                </a:solidFill>
              </a:rPr>
              <a:t> in additional Gross Profit.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FFFFFF"/>
                </a:solidFill>
              </a:rPr>
              <a:t>To reach NADA Guide, we plan to implement the following: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FFFFFF"/>
                </a:solidFill>
              </a:rPr>
              <a:t>1.Review our discounting policy and reduce discounts given.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FFFFFF"/>
                </a:solidFill>
              </a:rPr>
              <a:t>2.Review our emergency purchases and determine what we should begin to stock.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rgbClr val="FFFFFF"/>
                </a:solidFill>
              </a:rPr>
              <a:t>3.Improve phone and selling skills with additional training.  </a:t>
            </a:r>
            <a:endParaRPr sz="1600"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7094775" y="168575"/>
            <a:ext cx="1684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Topic 3 - Heidi Scott</a:t>
            </a:r>
            <a:endParaRPr sz="1100"/>
          </a:p>
        </p:txBody>
      </p:sp>
      <p:sp>
        <p:nvSpPr>
          <p:cNvPr id="88" name="Google Shape;88;p16"/>
          <p:cNvSpPr txBox="1"/>
          <p:nvPr/>
        </p:nvSpPr>
        <p:spPr>
          <a:xfrm>
            <a:off x="4844075" y="1325700"/>
            <a:ext cx="3852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9100" y="1516425"/>
            <a:ext cx="5025675" cy="259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2881950" y="291475"/>
            <a:ext cx="33801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320"/>
              <a:t>Monthly Reconciliation</a:t>
            </a:r>
            <a:endParaRPr sz="2320"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5645975" y="1828475"/>
            <a:ext cx="3224400" cy="303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•The  first recommendation would be to conduct a physical inventory. Clear CDK of the parts and accurately count every part to make sure the information in the DMS is correct.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•Review the last months wholesale and emergency purchases to ensure those parts are being reported and billed correctly into CDK.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•Review our purchasing practices. An inventory adjustment of -4730 is far too high.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•Ensure that there is a process put in place for dirty cores and to get them returned immediately. As well as a process to collect the credits for dirty cores owed to us.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•Lastly, ensure the parts team has a process on bin locations, how to properly stock in a part and double check that when selling a part that they are selling the correct part.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7"/>
          <p:cNvSpPr txBox="1"/>
          <p:nvPr/>
        </p:nvSpPr>
        <p:spPr>
          <a:xfrm>
            <a:off x="5673900" y="1046850"/>
            <a:ext cx="29730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As you can see, the calculations from the data given to us has produced a difference of $42,743 from what is on the financial statement. Here is what we recommend. </a:t>
            </a:r>
            <a:endParaRPr sz="600"/>
          </a:p>
        </p:txBody>
      </p:sp>
      <p:pic>
        <p:nvPicPr>
          <p:cNvPr id="97" name="Google Shape;9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500" y="932850"/>
            <a:ext cx="4171674" cy="397452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/>
        </p:nvSpPr>
        <p:spPr>
          <a:xfrm>
            <a:off x="6706800" y="153525"/>
            <a:ext cx="1695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Corey Gibson - Topic 3</a:t>
            </a:r>
            <a:endParaRPr sz="7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29401"/>
            <a:ext cx="9144000" cy="4814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8"/>
          <p:cNvSpPr txBox="1"/>
          <p:nvPr/>
        </p:nvSpPr>
        <p:spPr>
          <a:xfrm>
            <a:off x="7094750" y="41425"/>
            <a:ext cx="18693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Topic 7- John Kelly</a:t>
            </a:r>
            <a:endParaRPr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7523325" y="117000"/>
            <a:ext cx="1514400" cy="34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1220"/>
              <a:t>Mike Click-Topic 7</a:t>
            </a:r>
            <a:endParaRPr sz="122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1220"/>
          </a:p>
        </p:txBody>
      </p:sp>
      <p:pic>
        <p:nvPicPr>
          <p:cNvPr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612900"/>
            <a:ext cx="7566382" cy="4378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04776"/>
            <a:ext cx="9143999" cy="4640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0"/>
          <p:cNvSpPr txBox="1"/>
          <p:nvPr/>
        </p:nvSpPr>
        <p:spPr>
          <a:xfrm>
            <a:off x="7027825" y="50775"/>
            <a:ext cx="19401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Thad Peake - Topic #7</a:t>
            </a:r>
            <a:endParaRPr sz="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