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5143500" type="screen16x9"/>
  <p:notesSz cx="6858000" cy="9144000"/>
  <p:embeddedFontLst>
    <p:embeddedFont>
      <p:font typeface="Roboto" panose="02000000000000000000" pitchFamily="2" charset="0"/>
      <p:regular r:id="rId13"/>
      <p:bold r:id="rId14"/>
      <p:italic r:id="rId15"/>
      <p:boldItalic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1468CDF-A522-44BB-B0F6-854D6B331B47}">
  <a:tblStyle styleId="{D1468CDF-A522-44BB-B0F6-854D6B331B47}"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871DF94-9CB0-4821-8E33-D31B10EDB54C}"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39" d="100"/>
          <a:sy n="139" d="100"/>
        </p:scale>
        <p:origin x="804" y="12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10857719273_0_10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10857719273_0_1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10857719273_0_7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10857719273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Hi Team, here is a rough draft of the Dealerships OBSO position.  I’m going to review it some more, but if you have any suggestions please feel free to let me know or edit. #teamwork</a:t>
            </a:r>
            <a:endParaRPr/>
          </a:p>
          <a:p>
            <a:pPr marL="0" lvl="0" indent="0" algn="l" rtl="0">
              <a:spcBef>
                <a:spcPts val="0"/>
              </a:spcBef>
              <a:spcAft>
                <a:spcPts val="0"/>
              </a:spcAft>
              <a:buNone/>
            </a:pPr>
            <a:endParaRPr/>
          </a:p>
          <a:p>
            <a:pPr marL="0" lvl="0" indent="0" algn="l" rtl="0">
              <a:spcBef>
                <a:spcPts val="0"/>
              </a:spcBef>
              <a:spcAft>
                <a:spcPts val="0"/>
              </a:spcAft>
              <a:buNone/>
            </a:pPr>
            <a:r>
              <a:rPr lang="en"/>
              <a:t>I added the dollar amounts next to the percentages.  I think this is good.  Unless anyone has any suggestions or feedback.  I’m always open to it.  #teamwork</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10857719273_0_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10857719273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109a2c2a09c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109a2c2a09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10857719273_0_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10857719273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Rough draft of Parts Gross Sales. Take a look and let me know if you see anything that should be changed.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10857719273_0_9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10857719273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Hello i kept this template since it looks great, any feedback is appreciated see you all Wednesday, the department requires some serious training and process re amping. They seem well staff and Sales are High but GP is too low and Inventory is out of tune.</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10857719273_0_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10857719273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1098185e186_0_2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1098185e18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$100 net profit per employee is not an acceptable amount. By focusing on growing accessory sales and wholesales will generate a greater number of sales and gross in order to drive that number up, making the department more profitable.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109a2c2a09c_5_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109a2c2a09c_5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Just by increasing both wholesale and retail counter sales by $1000 each for the rest of the year would equate to total sales of $2,507,170 for the year.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1"/>
        </a:solidFill>
        <a:effectLst/>
      </p:bgPr>
    </p:bg>
    <p:spTree>
      <p:nvGrpSpPr>
        <p:cNvPr id="1" name="Shape 9"/>
        <p:cNvGrpSpPr/>
        <p:nvPr/>
      </p:nvGrpSpPr>
      <p:grpSpPr>
        <a:xfrm>
          <a:off x="0" y="0"/>
          <a:ext cx="0" cy="0"/>
          <a:chOff x="0" y="0"/>
          <a:chExt cx="0" cy="0"/>
        </a:xfrm>
      </p:grpSpPr>
      <p:grpSp>
        <p:nvGrpSpPr>
          <p:cNvPr id="10" name="Google Shape;10;p2"/>
          <p:cNvGrpSpPr/>
          <p:nvPr/>
        </p:nvGrpSpPr>
        <p:grpSpPr>
          <a:xfrm>
            <a:off x="6098378" y="5"/>
            <a:ext cx="3045625" cy="2030570"/>
            <a:chOff x="6098378" y="5"/>
            <a:chExt cx="3045625" cy="2030570"/>
          </a:xfrm>
        </p:grpSpPr>
        <p:sp>
          <p:nvSpPr>
            <p:cNvPr id="11" name="Google Shape;11;p2"/>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6;p2"/>
          <p:cNvSpPr txBox="1">
            <a:spLocks noGrp="1"/>
          </p:cNvSpPr>
          <p:nvPr>
            <p:ph type="ctrTitle"/>
          </p:nvPr>
        </p:nvSpPr>
        <p:spPr>
          <a:xfrm>
            <a:off x="598100" y="1775222"/>
            <a:ext cx="8222100" cy="838800"/>
          </a:xfrm>
          <a:prstGeom prst="rect">
            <a:avLst/>
          </a:prstGeom>
        </p:spPr>
        <p:txBody>
          <a:bodyPr spcFirstLastPara="1" wrap="square" lIns="91425" tIns="91425" rIns="91425" bIns="91425" anchor="b" anchorCtr="0">
            <a:norm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a:endParaRPr/>
          </a:p>
        </p:txBody>
      </p:sp>
      <p:sp>
        <p:nvSpPr>
          <p:cNvPr id="17" name="Google Shape;17;p2"/>
          <p:cNvSpPr txBox="1">
            <a:spLocks noGrp="1"/>
          </p:cNvSpPr>
          <p:nvPr>
            <p:ph type="subTitle" idx="1"/>
          </p:nvPr>
        </p:nvSpPr>
        <p:spPr>
          <a:xfrm>
            <a:off x="598088" y="2715913"/>
            <a:ext cx="8222100" cy="4329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Clr>
                <a:schemeClr val="lt1"/>
              </a:buClr>
              <a:buSzPts val="2100"/>
              <a:buNone/>
              <a:defRPr sz="2100">
                <a:solidFill>
                  <a:schemeClr val="lt1"/>
                </a:solidFill>
              </a:defRPr>
            </a:lvl1pPr>
            <a:lvl2pPr lvl="1">
              <a:lnSpc>
                <a:spcPct val="100000"/>
              </a:lnSpc>
              <a:spcBef>
                <a:spcPts val="0"/>
              </a:spcBef>
              <a:spcAft>
                <a:spcPts val="0"/>
              </a:spcAft>
              <a:buClr>
                <a:schemeClr val="lt1"/>
              </a:buClr>
              <a:buSzPts val="2100"/>
              <a:buNone/>
              <a:defRPr sz="2100">
                <a:solidFill>
                  <a:schemeClr val="lt1"/>
                </a:solidFill>
              </a:defRPr>
            </a:lvl2pPr>
            <a:lvl3pPr lvl="2">
              <a:lnSpc>
                <a:spcPct val="100000"/>
              </a:lnSpc>
              <a:spcBef>
                <a:spcPts val="0"/>
              </a:spcBef>
              <a:spcAft>
                <a:spcPts val="0"/>
              </a:spcAft>
              <a:buClr>
                <a:schemeClr val="lt1"/>
              </a:buClr>
              <a:buSzPts val="2100"/>
              <a:buNone/>
              <a:defRPr sz="2100">
                <a:solidFill>
                  <a:schemeClr val="lt1"/>
                </a:solidFill>
              </a:defRPr>
            </a:lvl3pPr>
            <a:lvl4pPr lvl="3">
              <a:lnSpc>
                <a:spcPct val="100000"/>
              </a:lnSpc>
              <a:spcBef>
                <a:spcPts val="0"/>
              </a:spcBef>
              <a:spcAft>
                <a:spcPts val="0"/>
              </a:spcAft>
              <a:buClr>
                <a:schemeClr val="lt1"/>
              </a:buClr>
              <a:buSzPts val="2100"/>
              <a:buNone/>
              <a:defRPr sz="2100">
                <a:solidFill>
                  <a:schemeClr val="lt1"/>
                </a:solidFill>
              </a:defRPr>
            </a:lvl4pPr>
            <a:lvl5pPr lvl="4">
              <a:lnSpc>
                <a:spcPct val="100000"/>
              </a:lnSpc>
              <a:spcBef>
                <a:spcPts val="0"/>
              </a:spcBef>
              <a:spcAft>
                <a:spcPts val="0"/>
              </a:spcAft>
              <a:buClr>
                <a:schemeClr val="lt1"/>
              </a:buClr>
              <a:buSzPts val="2100"/>
              <a:buNone/>
              <a:defRPr sz="2100">
                <a:solidFill>
                  <a:schemeClr val="lt1"/>
                </a:solidFill>
              </a:defRPr>
            </a:lvl5pPr>
            <a:lvl6pPr lvl="5">
              <a:lnSpc>
                <a:spcPct val="100000"/>
              </a:lnSpc>
              <a:spcBef>
                <a:spcPts val="0"/>
              </a:spcBef>
              <a:spcAft>
                <a:spcPts val="0"/>
              </a:spcAft>
              <a:buClr>
                <a:schemeClr val="lt1"/>
              </a:buClr>
              <a:buSzPts val="2100"/>
              <a:buNone/>
              <a:defRPr sz="2100">
                <a:solidFill>
                  <a:schemeClr val="lt1"/>
                </a:solidFill>
              </a:defRPr>
            </a:lvl6pPr>
            <a:lvl7pPr lvl="6">
              <a:lnSpc>
                <a:spcPct val="100000"/>
              </a:lnSpc>
              <a:spcBef>
                <a:spcPts val="0"/>
              </a:spcBef>
              <a:spcAft>
                <a:spcPts val="0"/>
              </a:spcAft>
              <a:buClr>
                <a:schemeClr val="lt1"/>
              </a:buClr>
              <a:buSzPts val="2100"/>
              <a:buNone/>
              <a:defRPr sz="2100">
                <a:solidFill>
                  <a:schemeClr val="lt1"/>
                </a:solidFill>
              </a:defRPr>
            </a:lvl7pPr>
            <a:lvl8pPr lvl="7">
              <a:lnSpc>
                <a:spcPct val="100000"/>
              </a:lnSpc>
              <a:spcBef>
                <a:spcPts val="0"/>
              </a:spcBef>
              <a:spcAft>
                <a:spcPts val="0"/>
              </a:spcAft>
              <a:buClr>
                <a:schemeClr val="lt1"/>
              </a:buClr>
              <a:buSzPts val="2100"/>
              <a:buNone/>
              <a:defRPr sz="2100">
                <a:solidFill>
                  <a:schemeClr val="lt1"/>
                </a:solidFill>
              </a:defRPr>
            </a:lvl8pPr>
            <a:lvl9pPr lvl="8">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8" name="Google Shape;18;p2"/>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69"/>
        <p:cNvGrpSpPr/>
        <p:nvPr/>
      </p:nvGrpSpPr>
      <p:grpSpPr>
        <a:xfrm>
          <a:off x="0" y="0"/>
          <a:ext cx="0" cy="0"/>
          <a:chOff x="0" y="0"/>
          <a:chExt cx="0" cy="0"/>
        </a:xfrm>
      </p:grpSpPr>
      <p:grpSp>
        <p:nvGrpSpPr>
          <p:cNvPr id="70" name="Google Shape;70;p11"/>
          <p:cNvGrpSpPr/>
          <p:nvPr/>
        </p:nvGrpSpPr>
        <p:grpSpPr>
          <a:xfrm>
            <a:off x="6098378" y="5"/>
            <a:ext cx="3045625" cy="2030570"/>
            <a:chOff x="6098378" y="5"/>
            <a:chExt cx="3045625" cy="2030570"/>
          </a:xfrm>
        </p:grpSpPr>
        <p:sp>
          <p:nvSpPr>
            <p:cNvPr id="71" name="Google Shape;71;p11"/>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11"/>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11"/>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11"/>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11"/>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 name="Google Shape;76;p11"/>
          <p:cNvSpPr txBox="1">
            <a:spLocks noGrp="1"/>
          </p:cNvSpPr>
          <p:nvPr>
            <p:ph type="title" hasCustomPrompt="1"/>
          </p:nvPr>
        </p:nvSpPr>
        <p:spPr>
          <a:xfrm>
            <a:off x="311700" y="1256050"/>
            <a:ext cx="8520600" cy="2030700"/>
          </a:xfrm>
          <a:prstGeom prst="rect">
            <a:avLst/>
          </a:prstGeom>
        </p:spPr>
        <p:txBody>
          <a:bodyPr spcFirstLastPara="1" wrap="square" lIns="91425" tIns="91425" rIns="91425" bIns="91425" anchor="b" anchorCtr="0">
            <a:normAutofit/>
          </a:bodyPr>
          <a:lstStyle>
            <a:lvl1pPr lvl="0" algn="ctr">
              <a:spcBef>
                <a:spcPts val="0"/>
              </a:spcBef>
              <a:spcAft>
                <a:spcPts val="0"/>
              </a:spcAft>
              <a:buClr>
                <a:schemeClr val="lt1"/>
              </a:buClr>
              <a:buSzPts val="12000"/>
              <a:buNone/>
              <a:defRPr sz="12000">
                <a:solidFill>
                  <a:schemeClr val="lt1"/>
                </a:solidFill>
              </a:defRPr>
            </a:lvl1pPr>
            <a:lvl2pPr lvl="1" algn="ctr">
              <a:spcBef>
                <a:spcPts val="0"/>
              </a:spcBef>
              <a:spcAft>
                <a:spcPts val="0"/>
              </a:spcAft>
              <a:buClr>
                <a:schemeClr val="lt1"/>
              </a:buClr>
              <a:buSzPts val="12000"/>
              <a:buNone/>
              <a:defRPr sz="12000">
                <a:solidFill>
                  <a:schemeClr val="lt1"/>
                </a:solidFill>
              </a:defRPr>
            </a:lvl2pPr>
            <a:lvl3pPr lvl="2" algn="ctr">
              <a:spcBef>
                <a:spcPts val="0"/>
              </a:spcBef>
              <a:spcAft>
                <a:spcPts val="0"/>
              </a:spcAft>
              <a:buClr>
                <a:schemeClr val="lt1"/>
              </a:buClr>
              <a:buSzPts val="12000"/>
              <a:buNone/>
              <a:defRPr sz="12000">
                <a:solidFill>
                  <a:schemeClr val="lt1"/>
                </a:solidFill>
              </a:defRPr>
            </a:lvl3pPr>
            <a:lvl4pPr lvl="3" algn="ctr">
              <a:spcBef>
                <a:spcPts val="0"/>
              </a:spcBef>
              <a:spcAft>
                <a:spcPts val="0"/>
              </a:spcAft>
              <a:buClr>
                <a:schemeClr val="lt1"/>
              </a:buClr>
              <a:buSzPts val="12000"/>
              <a:buNone/>
              <a:defRPr sz="12000">
                <a:solidFill>
                  <a:schemeClr val="lt1"/>
                </a:solidFill>
              </a:defRPr>
            </a:lvl4pPr>
            <a:lvl5pPr lvl="4" algn="ctr">
              <a:spcBef>
                <a:spcPts val="0"/>
              </a:spcBef>
              <a:spcAft>
                <a:spcPts val="0"/>
              </a:spcAft>
              <a:buClr>
                <a:schemeClr val="lt1"/>
              </a:buClr>
              <a:buSzPts val="12000"/>
              <a:buNone/>
              <a:defRPr sz="12000">
                <a:solidFill>
                  <a:schemeClr val="lt1"/>
                </a:solidFill>
              </a:defRPr>
            </a:lvl5pPr>
            <a:lvl6pPr lvl="5" algn="ctr">
              <a:spcBef>
                <a:spcPts val="0"/>
              </a:spcBef>
              <a:spcAft>
                <a:spcPts val="0"/>
              </a:spcAft>
              <a:buClr>
                <a:schemeClr val="lt1"/>
              </a:buClr>
              <a:buSzPts val="12000"/>
              <a:buNone/>
              <a:defRPr sz="12000">
                <a:solidFill>
                  <a:schemeClr val="lt1"/>
                </a:solidFill>
              </a:defRPr>
            </a:lvl6pPr>
            <a:lvl7pPr lvl="6" algn="ctr">
              <a:spcBef>
                <a:spcPts val="0"/>
              </a:spcBef>
              <a:spcAft>
                <a:spcPts val="0"/>
              </a:spcAft>
              <a:buClr>
                <a:schemeClr val="lt1"/>
              </a:buClr>
              <a:buSzPts val="12000"/>
              <a:buNone/>
              <a:defRPr sz="12000">
                <a:solidFill>
                  <a:schemeClr val="lt1"/>
                </a:solidFill>
              </a:defRPr>
            </a:lvl7pPr>
            <a:lvl8pPr lvl="7" algn="ctr">
              <a:spcBef>
                <a:spcPts val="0"/>
              </a:spcBef>
              <a:spcAft>
                <a:spcPts val="0"/>
              </a:spcAft>
              <a:buClr>
                <a:schemeClr val="lt1"/>
              </a:buClr>
              <a:buSzPts val="12000"/>
              <a:buNone/>
              <a:defRPr sz="12000">
                <a:solidFill>
                  <a:schemeClr val="lt1"/>
                </a:solidFill>
              </a:defRPr>
            </a:lvl8pPr>
            <a:lvl9pPr lvl="8" algn="ctr">
              <a:spcBef>
                <a:spcPts val="0"/>
              </a:spcBef>
              <a:spcAft>
                <a:spcPts val="0"/>
              </a:spcAft>
              <a:buClr>
                <a:schemeClr val="lt1"/>
              </a:buClr>
              <a:buSzPts val="12000"/>
              <a:buNone/>
              <a:defRPr sz="12000">
                <a:solidFill>
                  <a:schemeClr val="lt1"/>
                </a:solidFill>
              </a:defRPr>
            </a:lvl9pPr>
          </a:lstStyle>
          <a:p>
            <a:r>
              <a:t>xx%</a:t>
            </a:r>
          </a:p>
        </p:txBody>
      </p:sp>
      <p:sp>
        <p:nvSpPr>
          <p:cNvPr id="77" name="Google Shape;77;p11"/>
          <p:cNvSpPr txBox="1">
            <a:spLocks noGrp="1"/>
          </p:cNvSpPr>
          <p:nvPr>
            <p:ph type="body" idx="1"/>
          </p:nvPr>
        </p:nvSpPr>
        <p:spPr>
          <a:xfrm>
            <a:off x="311700" y="3369225"/>
            <a:ext cx="8520600" cy="12819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Clr>
                <a:schemeClr val="lt1"/>
              </a:buClr>
              <a:buSzPts val="1800"/>
              <a:buChar char="●"/>
              <a:defRPr>
                <a:solidFill>
                  <a:schemeClr val="lt1"/>
                </a:solidFill>
              </a:defRPr>
            </a:lvl1pPr>
            <a:lvl2pPr marL="914400" lvl="1" indent="-317500" algn="ctr">
              <a:spcBef>
                <a:spcPts val="0"/>
              </a:spcBef>
              <a:spcAft>
                <a:spcPts val="0"/>
              </a:spcAft>
              <a:buClr>
                <a:schemeClr val="lt1"/>
              </a:buClr>
              <a:buSzPts val="1400"/>
              <a:buChar char="○"/>
              <a:defRPr>
                <a:solidFill>
                  <a:schemeClr val="lt1"/>
                </a:solidFill>
              </a:defRPr>
            </a:lvl2pPr>
            <a:lvl3pPr marL="1371600" lvl="2" indent="-317500" algn="ctr">
              <a:spcBef>
                <a:spcPts val="0"/>
              </a:spcBef>
              <a:spcAft>
                <a:spcPts val="0"/>
              </a:spcAft>
              <a:buClr>
                <a:schemeClr val="lt1"/>
              </a:buClr>
              <a:buSzPts val="1400"/>
              <a:buChar char="■"/>
              <a:defRPr>
                <a:solidFill>
                  <a:schemeClr val="lt1"/>
                </a:solidFill>
              </a:defRPr>
            </a:lvl3pPr>
            <a:lvl4pPr marL="1828800" lvl="3" indent="-317500" algn="ctr">
              <a:spcBef>
                <a:spcPts val="0"/>
              </a:spcBef>
              <a:spcAft>
                <a:spcPts val="0"/>
              </a:spcAft>
              <a:buClr>
                <a:schemeClr val="lt1"/>
              </a:buClr>
              <a:buSzPts val="1400"/>
              <a:buChar char="●"/>
              <a:defRPr>
                <a:solidFill>
                  <a:schemeClr val="lt1"/>
                </a:solidFill>
              </a:defRPr>
            </a:lvl4pPr>
            <a:lvl5pPr marL="2286000" lvl="4" indent="-317500" algn="ctr">
              <a:spcBef>
                <a:spcPts val="0"/>
              </a:spcBef>
              <a:spcAft>
                <a:spcPts val="0"/>
              </a:spcAft>
              <a:buClr>
                <a:schemeClr val="lt1"/>
              </a:buClr>
              <a:buSzPts val="1400"/>
              <a:buChar char="○"/>
              <a:defRPr>
                <a:solidFill>
                  <a:schemeClr val="lt1"/>
                </a:solidFill>
              </a:defRPr>
            </a:lvl5pPr>
            <a:lvl6pPr marL="2743200" lvl="5" indent="-317500" algn="ctr">
              <a:spcBef>
                <a:spcPts val="0"/>
              </a:spcBef>
              <a:spcAft>
                <a:spcPts val="0"/>
              </a:spcAft>
              <a:buClr>
                <a:schemeClr val="lt1"/>
              </a:buClr>
              <a:buSzPts val="1400"/>
              <a:buChar char="■"/>
              <a:defRPr>
                <a:solidFill>
                  <a:schemeClr val="lt1"/>
                </a:solidFill>
              </a:defRPr>
            </a:lvl6pPr>
            <a:lvl7pPr marL="3200400" lvl="6" indent="-317500" algn="ctr">
              <a:spcBef>
                <a:spcPts val="0"/>
              </a:spcBef>
              <a:spcAft>
                <a:spcPts val="0"/>
              </a:spcAft>
              <a:buClr>
                <a:schemeClr val="lt1"/>
              </a:buClr>
              <a:buSzPts val="1400"/>
              <a:buChar char="●"/>
              <a:defRPr>
                <a:solidFill>
                  <a:schemeClr val="lt1"/>
                </a:solidFill>
              </a:defRPr>
            </a:lvl7pPr>
            <a:lvl8pPr marL="3657600" lvl="7" indent="-317500" algn="ctr">
              <a:spcBef>
                <a:spcPts val="0"/>
              </a:spcBef>
              <a:spcAft>
                <a:spcPts val="0"/>
              </a:spcAft>
              <a:buClr>
                <a:schemeClr val="lt1"/>
              </a:buClr>
              <a:buSzPts val="1400"/>
              <a:buChar char="○"/>
              <a:defRPr>
                <a:solidFill>
                  <a:schemeClr val="lt1"/>
                </a:solidFill>
              </a:defRPr>
            </a:lvl8pPr>
            <a:lvl9pPr marL="4114800" lvl="8" indent="-317500" algn="ctr">
              <a:spcBef>
                <a:spcPts val="0"/>
              </a:spcBef>
              <a:spcAft>
                <a:spcPts val="0"/>
              </a:spcAft>
              <a:buClr>
                <a:schemeClr val="lt1"/>
              </a:buClr>
              <a:buSzPts val="1400"/>
              <a:buChar char="■"/>
              <a:defRPr>
                <a:solidFill>
                  <a:schemeClr val="lt1"/>
                </a:solidFill>
              </a:defRPr>
            </a:lvl9pPr>
          </a:lstStyle>
          <a:p>
            <a:endParaRPr/>
          </a:p>
        </p:txBody>
      </p:sp>
      <p:sp>
        <p:nvSpPr>
          <p:cNvPr id="78" name="Google Shape;78;p11"/>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9"/>
        <p:cNvGrpSpPr/>
        <p:nvPr/>
      </p:nvGrpSpPr>
      <p:grpSpPr>
        <a:xfrm>
          <a:off x="0" y="0"/>
          <a:ext cx="0" cy="0"/>
          <a:chOff x="0" y="0"/>
          <a:chExt cx="0" cy="0"/>
        </a:xfrm>
      </p:grpSpPr>
      <p:sp>
        <p:nvSpPr>
          <p:cNvPr id="80" name="Google Shape;80;p12"/>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dk1"/>
        </a:solidFill>
        <a:effectLst/>
      </p:bgPr>
    </p:bg>
    <p:spTree>
      <p:nvGrpSpPr>
        <p:cNvPr id="1" name="Shape 19"/>
        <p:cNvGrpSpPr/>
        <p:nvPr/>
      </p:nvGrpSpPr>
      <p:grpSpPr>
        <a:xfrm>
          <a:off x="0" y="0"/>
          <a:ext cx="0" cy="0"/>
          <a:chOff x="0" y="0"/>
          <a:chExt cx="0" cy="0"/>
        </a:xfrm>
      </p:grpSpPr>
      <p:grpSp>
        <p:nvGrpSpPr>
          <p:cNvPr id="20" name="Google Shape;20;p3"/>
          <p:cNvGrpSpPr/>
          <p:nvPr/>
        </p:nvGrpSpPr>
        <p:grpSpPr>
          <a:xfrm>
            <a:off x="6098378" y="5"/>
            <a:ext cx="3045625" cy="2030570"/>
            <a:chOff x="6098378" y="5"/>
            <a:chExt cx="3045625" cy="2030570"/>
          </a:xfrm>
        </p:grpSpPr>
        <p:sp>
          <p:nvSpPr>
            <p:cNvPr id="21" name="Google Shape;21;p3"/>
            <p:cNvSpPr/>
            <p:nvPr/>
          </p:nvSpPr>
          <p:spPr>
            <a:xfrm>
              <a:off x="8128803" y="16"/>
              <a:ext cx="1015200" cy="10152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3"/>
            <p:cNvSpPr/>
            <p:nvPr/>
          </p:nvSpPr>
          <p:spPr>
            <a:xfrm flipH="1">
              <a:off x="7113463" y="5"/>
              <a:ext cx="1015200" cy="1015200"/>
            </a:xfrm>
            <a:prstGeom prst="rtTriangle">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3"/>
            <p:cNvSpPr/>
            <p:nvPr/>
          </p:nvSpPr>
          <p:spPr>
            <a:xfrm rot="10800000" flipH="1">
              <a:off x="7113588" y="107"/>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p:nvPr/>
          </p:nvSpPr>
          <p:spPr>
            <a:xfrm rot="10800000">
              <a:off x="6098378" y="97"/>
              <a:ext cx="1015200" cy="1015200"/>
            </a:xfrm>
            <a:prstGeom prst="rtTriangl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3"/>
            <p:cNvSpPr/>
            <p:nvPr/>
          </p:nvSpPr>
          <p:spPr>
            <a:xfrm rot="10800000">
              <a:off x="8128789" y="1015375"/>
              <a:ext cx="1015200" cy="1015200"/>
            </a:xfrm>
            <a:prstGeom prst="rtTriangl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 name="Google Shape;26;p3"/>
          <p:cNvSpPr txBox="1">
            <a:spLocks noGrp="1"/>
          </p:cNvSpPr>
          <p:nvPr>
            <p:ph type="title"/>
          </p:nvPr>
        </p:nvSpPr>
        <p:spPr>
          <a:xfrm>
            <a:off x="598100" y="2152347"/>
            <a:ext cx="8222100" cy="838800"/>
          </a:xfrm>
          <a:prstGeom prst="rect">
            <a:avLst/>
          </a:prstGeom>
        </p:spPr>
        <p:txBody>
          <a:bodyPr spcFirstLastPara="1" wrap="square" lIns="91425" tIns="91425" rIns="91425" bIns="91425" anchor="ctr" anchorCtr="0">
            <a:norm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a:endParaRPr/>
          </a:p>
        </p:txBody>
      </p:sp>
      <p:sp>
        <p:nvSpPr>
          <p:cNvPr id="27" name="Google Shape;27;p3"/>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
        <p:cNvGrpSpPr/>
        <p:nvPr/>
      </p:nvGrpSpPr>
      <p:grpSpPr>
        <a:xfrm>
          <a:off x="0" y="0"/>
          <a:ext cx="0" cy="0"/>
          <a:chOff x="0" y="0"/>
          <a:chExt cx="0" cy="0"/>
        </a:xfrm>
      </p:grpSpPr>
      <p:grpSp>
        <p:nvGrpSpPr>
          <p:cNvPr id="29" name="Google Shape;29;p4"/>
          <p:cNvGrpSpPr/>
          <p:nvPr/>
        </p:nvGrpSpPr>
        <p:grpSpPr>
          <a:xfrm>
            <a:off x="0" y="3903669"/>
            <a:ext cx="9144000" cy="1239925"/>
            <a:chOff x="0" y="3903669"/>
            <a:chExt cx="9144000" cy="1239925"/>
          </a:xfrm>
        </p:grpSpPr>
        <p:sp>
          <p:nvSpPr>
            <p:cNvPr id="30" name="Google Shape;30;p4"/>
            <p:cNvSpPr/>
            <p:nvPr/>
          </p:nvSpPr>
          <p:spPr>
            <a:xfrm>
              <a:off x="8154895"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4"/>
            <p:cNvSpPr/>
            <p:nvPr/>
          </p:nvSpPr>
          <p:spPr>
            <a:xfrm flipH="1">
              <a:off x="6181163" y="3903669"/>
              <a:ext cx="989100" cy="9879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4"/>
            <p:cNvSpPr/>
            <p:nvPr/>
          </p:nvSpPr>
          <p:spPr>
            <a:xfrm>
              <a:off x="7170274" y="3903669"/>
              <a:ext cx="989100" cy="9879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4"/>
            <p:cNvSpPr/>
            <p:nvPr/>
          </p:nvSpPr>
          <p:spPr>
            <a:xfrm rot="10800000">
              <a:off x="8154757" y="3903682"/>
              <a:ext cx="989100" cy="9879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4"/>
            <p:cNvSpPr/>
            <p:nvPr/>
          </p:nvSpPr>
          <p:spPr>
            <a:xfrm>
              <a:off x="0" y="4891594"/>
              <a:ext cx="9144000" cy="2520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 name="Google Shape;35;p4"/>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6" name="Google Shape;36;p4"/>
          <p:cNvSpPr txBox="1">
            <a:spLocks noGrp="1"/>
          </p:cNvSpPr>
          <p:nvPr>
            <p:ph type="body" idx="1"/>
          </p:nvPr>
        </p:nvSpPr>
        <p:spPr>
          <a:xfrm>
            <a:off x="311700" y="1229875"/>
            <a:ext cx="8520600" cy="33390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37" name="Google Shape;37;p4"/>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8"/>
        <p:cNvGrpSpPr/>
        <p:nvPr/>
      </p:nvGrpSpPr>
      <p:grpSpPr>
        <a:xfrm>
          <a:off x="0" y="0"/>
          <a:ext cx="0" cy="0"/>
          <a:chOff x="0" y="0"/>
          <a:chExt cx="0" cy="0"/>
        </a:xfrm>
      </p:grpSpPr>
      <p:sp>
        <p:nvSpPr>
          <p:cNvPr id="39" name="Google Shape;39;p5"/>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0" name="Google Shape;40;p5"/>
          <p:cNvSpPr txBox="1">
            <a:spLocks noGrp="1"/>
          </p:cNvSpPr>
          <p:nvPr>
            <p:ph type="body" idx="1"/>
          </p:nvPr>
        </p:nvSpPr>
        <p:spPr>
          <a:xfrm>
            <a:off x="311700" y="1229975"/>
            <a:ext cx="3999900" cy="33390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1" name="Google Shape;41;p5"/>
          <p:cNvSpPr txBox="1">
            <a:spLocks noGrp="1"/>
          </p:cNvSpPr>
          <p:nvPr>
            <p:ph type="body" idx="2"/>
          </p:nvPr>
        </p:nvSpPr>
        <p:spPr>
          <a:xfrm>
            <a:off x="4832400" y="1229975"/>
            <a:ext cx="3999900" cy="33390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2" name="Google Shape;42;p5"/>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45" name="Google Shape;45;p6"/>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8" name="Google Shape;48;p7"/>
          <p:cNvSpPr txBox="1">
            <a:spLocks noGrp="1"/>
          </p:cNvSpPr>
          <p:nvPr>
            <p:ph type="body" idx="1"/>
          </p:nvPr>
        </p:nvSpPr>
        <p:spPr>
          <a:xfrm>
            <a:off x="311700" y="1465804"/>
            <a:ext cx="2808000" cy="31032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9" name="Google Shape;49;p7"/>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4"/>
        </a:solidFill>
        <a:effectLst/>
      </p:bgPr>
    </p:bg>
    <p:spTree>
      <p:nvGrpSpPr>
        <p:cNvPr id="1" name="Shape 50"/>
        <p:cNvGrpSpPr/>
        <p:nvPr/>
      </p:nvGrpSpPr>
      <p:grpSpPr>
        <a:xfrm>
          <a:off x="0" y="0"/>
          <a:ext cx="0" cy="0"/>
          <a:chOff x="0" y="0"/>
          <a:chExt cx="0" cy="0"/>
        </a:xfrm>
      </p:grpSpPr>
      <p:grpSp>
        <p:nvGrpSpPr>
          <p:cNvPr id="51" name="Google Shape;51;p8"/>
          <p:cNvGrpSpPr/>
          <p:nvPr/>
        </p:nvGrpSpPr>
        <p:grpSpPr>
          <a:xfrm>
            <a:off x="6098378" y="5"/>
            <a:ext cx="3045625" cy="2030570"/>
            <a:chOff x="6098378" y="5"/>
            <a:chExt cx="3045625" cy="2030570"/>
          </a:xfrm>
        </p:grpSpPr>
        <p:sp>
          <p:nvSpPr>
            <p:cNvPr id="52" name="Google Shape;52;p8"/>
            <p:cNvSpPr/>
            <p:nvPr/>
          </p:nvSpPr>
          <p:spPr>
            <a:xfrm>
              <a:off x="8128803" y="16"/>
              <a:ext cx="1015200" cy="1015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8"/>
            <p:cNvSpPr/>
            <p:nvPr/>
          </p:nvSpPr>
          <p:spPr>
            <a:xfrm flipH="1">
              <a:off x="7113463" y="5"/>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8"/>
            <p:cNvSpPr/>
            <p:nvPr/>
          </p:nvSpPr>
          <p:spPr>
            <a:xfrm rot="10800000" flipH="1">
              <a:off x="7113588" y="107"/>
              <a:ext cx="1015200" cy="10152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8"/>
            <p:cNvSpPr/>
            <p:nvPr/>
          </p:nvSpPr>
          <p:spPr>
            <a:xfrm rot="10800000">
              <a:off x="6098378" y="97"/>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8"/>
            <p:cNvSpPr/>
            <p:nvPr/>
          </p:nvSpPr>
          <p:spPr>
            <a:xfrm rot="10800000">
              <a:off x="8128789" y="1015375"/>
              <a:ext cx="1015200" cy="1015200"/>
            </a:xfrm>
            <a:prstGeom prst="rtTriangle">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 name="Google Shape;57;p8"/>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a:endParaRPr/>
          </a:p>
        </p:txBody>
      </p:sp>
      <p:sp>
        <p:nvSpPr>
          <p:cNvPr id="58" name="Google Shape;58;p8"/>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9"/>
        <p:cNvGrpSpPr/>
        <p:nvPr/>
      </p:nvGrpSpPr>
      <p:grpSpPr>
        <a:xfrm>
          <a:off x="0" y="0"/>
          <a:ext cx="0" cy="0"/>
          <a:chOff x="0" y="0"/>
          <a:chExt cx="0" cy="0"/>
        </a:xfrm>
      </p:grpSpPr>
      <p:sp>
        <p:nvSpPr>
          <p:cNvPr id="60" name="Google Shape;60;p9"/>
          <p:cNvSpPr/>
          <p:nvPr/>
        </p:nvSpPr>
        <p:spPr>
          <a:xfrm>
            <a:off x="4572000" y="-175"/>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1" name="Google Shape;61;p9"/>
          <p:cNvCxnSpPr/>
          <p:nvPr/>
        </p:nvCxnSpPr>
        <p:spPr>
          <a:xfrm>
            <a:off x="5029675" y="4495500"/>
            <a:ext cx="468300" cy="0"/>
          </a:xfrm>
          <a:prstGeom prst="straightConnector1">
            <a:avLst/>
          </a:prstGeom>
          <a:noFill/>
          <a:ln w="19050" cap="flat" cmpd="sng">
            <a:solidFill>
              <a:schemeClr val="lt1"/>
            </a:solidFill>
            <a:prstDash val="solid"/>
            <a:round/>
            <a:headEnd type="none" w="sm" len="sm"/>
            <a:tailEnd type="none" w="sm" len="sm"/>
          </a:ln>
        </p:spPr>
      </p:cxnSp>
      <p:sp>
        <p:nvSpPr>
          <p:cNvPr id="62" name="Google Shape;62;p9"/>
          <p:cNvSpPr txBox="1">
            <a:spLocks noGrp="1"/>
          </p:cNvSpPr>
          <p:nvPr>
            <p:ph type="title"/>
          </p:nvPr>
        </p:nvSpPr>
        <p:spPr>
          <a:xfrm>
            <a:off x="265500" y="1151100"/>
            <a:ext cx="4045200" cy="15645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63" name="Google Shape;63;p9"/>
          <p:cNvSpPr txBox="1">
            <a:spLocks noGrp="1"/>
          </p:cNvSpPr>
          <p:nvPr>
            <p:ph type="subTitle" idx="1"/>
          </p:nvPr>
        </p:nvSpPr>
        <p:spPr>
          <a:xfrm>
            <a:off x="265500" y="2769001"/>
            <a:ext cx="4045200" cy="12693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4" name="Google Shape;64;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Clr>
                <a:schemeClr val="lt1"/>
              </a:buClr>
              <a:buSzPts val="1800"/>
              <a:buChar char="●"/>
              <a:defRPr>
                <a:solidFill>
                  <a:schemeClr val="lt1"/>
                </a:solidFill>
              </a:defRPr>
            </a:lvl1pPr>
            <a:lvl2pPr marL="914400" lvl="1" indent="-317500">
              <a:spcBef>
                <a:spcPts val="0"/>
              </a:spcBef>
              <a:spcAft>
                <a:spcPts val="0"/>
              </a:spcAft>
              <a:buClr>
                <a:schemeClr val="lt1"/>
              </a:buClr>
              <a:buSzPts val="1400"/>
              <a:buChar char="○"/>
              <a:defRPr>
                <a:solidFill>
                  <a:schemeClr val="lt1"/>
                </a:solidFill>
              </a:defRPr>
            </a:lvl2pPr>
            <a:lvl3pPr marL="1371600" lvl="2" indent="-317500">
              <a:spcBef>
                <a:spcPts val="0"/>
              </a:spcBef>
              <a:spcAft>
                <a:spcPts val="0"/>
              </a:spcAft>
              <a:buClr>
                <a:schemeClr val="lt1"/>
              </a:buClr>
              <a:buSzPts val="1400"/>
              <a:buChar char="■"/>
              <a:defRPr>
                <a:solidFill>
                  <a:schemeClr val="lt1"/>
                </a:solidFill>
              </a:defRPr>
            </a:lvl3pPr>
            <a:lvl4pPr marL="1828800" lvl="3" indent="-317500">
              <a:spcBef>
                <a:spcPts val="0"/>
              </a:spcBef>
              <a:spcAft>
                <a:spcPts val="0"/>
              </a:spcAft>
              <a:buClr>
                <a:schemeClr val="lt1"/>
              </a:buClr>
              <a:buSzPts val="1400"/>
              <a:buChar char="●"/>
              <a:defRPr>
                <a:solidFill>
                  <a:schemeClr val="lt1"/>
                </a:solidFill>
              </a:defRPr>
            </a:lvl4pPr>
            <a:lvl5pPr marL="2286000" lvl="4" indent="-317500">
              <a:spcBef>
                <a:spcPts val="0"/>
              </a:spcBef>
              <a:spcAft>
                <a:spcPts val="0"/>
              </a:spcAft>
              <a:buClr>
                <a:schemeClr val="lt1"/>
              </a:buClr>
              <a:buSzPts val="1400"/>
              <a:buChar char="○"/>
              <a:defRPr>
                <a:solidFill>
                  <a:schemeClr val="lt1"/>
                </a:solidFill>
              </a:defRPr>
            </a:lvl5pPr>
            <a:lvl6pPr marL="2743200" lvl="5" indent="-317500">
              <a:spcBef>
                <a:spcPts val="0"/>
              </a:spcBef>
              <a:spcAft>
                <a:spcPts val="0"/>
              </a:spcAft>
              <a:buClr>
                <a:schemeClr val="lt1"/>
              </a:buClr>
              <a:buSzPts val="1400"/>
              <a:buChar char="■"/>
              <a:defRPr>
                <a:solidFill>
                  <a:schemeClr val="lt1"/>
                </a:solidFill>
              </a:defRPr>
            </a:lvl6pPr>
            <a:lvl7pPr marL="3200400" lvl="6" indent="-317500">
              <a:spcBef>
                <a:spcPts val="0"/>
              </a:spcBef>
              <a:spcAft>
                <a:spcPts val="0"/>
              </a:spcAft>
              <a:buClr>
                <a:schemeClr val="lt1"/>
              </a:buClr>
              <a:buSzPts val="1400"/>
              <a:buChar char="●"/>
              <a:defRPr>
                <a:solidFill>
                  <a:schemeClr val="lt1"/>
                </a:solidFill>
              </a:defRPr>
            </a:lvl7pPr>
            <a:lvl8pPr marL="3657600" lvl="7" indent="-317500">
              <a:spcBef>
                <a:spcPts val="0"/>
              </a:spcBef>
              <a:spcAft>
                <a:spcPts val="0"/>
              </a:spcAft>
              <a:buClr>
                <a:schemeClr val="lt1"/>
              </a:buClr>
              <a:buSzPts val="1400"/>
              <a:buChar char="○"/>
              <a:defRPr>
                <a:solidFill>
                  <a:schemeClr val="lt1"/>
                </a:solidFill>
              </a:defRPr>
            </a:lvl8pPr>
            <a:lvl9pPr marL="4114800" lvl="8" indent="-317500">
              <a:spcBef>
                <a:spcPts val="0"/>
              </a:spcBef>
              <a:spcAft>
                <a:spcPts val="0"/>
              </a:spcAft>
              <a:buClr>
                <a:schemeClr val="lt1"/>
              </a:buClr>
              <a:buSzPts val="1400"/>
              <a:buChar char="■"/>
              <a:defRPr>
                <a:solidFill>
                  <a:schemeClr val="lt1"/>
                </a:solidFill>
              </a:defRPr>
            </a:lvl9pPr>
          </a:lstStyle>
          <a:p>
            <a:endParaRPr/>
          </a:p>
        </p:txBody>
      </p:sp>
      <p:sp>
        <p:nvSpPr>
          <p:cNvPr id="65" name="Google Shape;65;p9"/>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6"/>
        <p:cNvGrpSpPr/>
        <p:nvPr/>
      </p:nvGrpSpPr>
      <p:grpSpPr>
        <a:xfrm>
          <a:off x="0" y="0"/>
          <a:ext cx="0" cy="0"/>
          <a:chOff x="0" y="0"/>
          <a:chExt cx="0" cy="0"/>
        </a:xfrm>
      </p:grpSpPr>
      <p:sp>
        <p:nvSpPr>
          <p:cNvPr id="67" name="Google Shape;67;p10"/>
          <p:cNvSpPr txBox="1">
            <a:spLocks noGrp="1"/>
          </p:cNvSpPr>
          <p:nvPr>
            <p:ph type="body" idx="1"/>
          </p:nvPr>
        </p:nvSpPr>
        <p:spPr>
          <a:xfrm>
            <a:off x="319500" y="4230575"/>
            <a:ext cx="5998800" cy="5988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68" name="Google Shape;68;p10"/>
          <p:cNvSpPr txBox="1">
            <a:spLocks noGrp="1"/>
          </p:cNvSpPr>
          <p:nvPr>
            <p:ph type="sldNum" idx="12"/>
          </p:nvPr>
        </p:nvSpPr>
        <p:spPr>
          <a:xfrm>
            <a:off x="8460431" y="4651190"/>
            <a:ext cx="548700" cy="393600"/>
          </a:xfrm>
          <a:prstGeom prst="rect">
            <a:avLst/>
          </a:prstGeom>
        </p:spPr>
        <p:txBody>
          <a:bodyPr spcFirstLastPara="1" wrap="square" lIns="91425" tIns="91425" rIns="91425" bIns="91425" anchor="ctr" anchorCtr="0">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geometric">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10000"/>
            <a:ext cx="8520600" cy="6078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2pPr>
            <a:lvl3pPr lvl="2">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3pPr>
            <a:lvl4pPr lvl="3">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4pPr>
            <a:lvl5pPr lvl="4">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5pPr>
            <a:lvl6pPr lvl="5">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6pPr>
            <a:lvl7pPr lvl="6">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7pPr>
            <a:lvl8pPr lvl="7">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8pPr>
            <a:lvl9pPr lvl="8">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9pPr>
          </a:lstStyle>
          <a:p>
            <a:endParaRPr/>
          </a:p>
        </p:txBody>
      </p:sp>
      <p:sp>
        <p:nvSpPr>
          <p:cNvPr id="7" name="Google Shape;7;p1"/>
          <p:cNvSpPr txBox="1">
            <a:spLocks noGrp="1"/>
          </p:cNvSpPr>
          <p:nvPr>
            <p:ph type="body" idx="1"/>
          </p:nvPr>
        </p:nvSpPr>
        <p:spPr>
          <a:xfrm>
            <a:off x="311700" y="1229875"/>
            <a:ext cx="8520600" cy="33390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marL="914400" lvl="1"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2pPr>
            <a:lvl3pPr marL="1371600" lvl="2"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3pPr>
            <a:lvl4pPr marL="1828800" lvl="3"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4pPr>
            <a:lvl5pPr marL="2286000" lvl="4"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5pPr>
            <a:lvl6pPr marL="2743200" lvl="5"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6pPr>
            <a:lvl7pPr marL="3200400" lvl="6"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7pPr>
            <a:lvl8pPr marL="3657600" lvl="7"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8pPr>
            <a:lvl9pPr marL="4114800" lvl="8" indent="-3175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60431" y="4651190"/>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lt1"/>
                </a:solidFill>
                <a:latin typeface="Roboto"/>
                <a:ea typeface="Roboto"/>
                <a:cs typeface="Roboto"/>
                <a:sym typeface="Roboto"/>
              </a:defRPr>
            </a:lvl1pPr>
            <a:lvl2pPr lvl="1" algn="r">
              <a:buNone/>
              <a:defRPr sz="1000">
                <a:solidFill>
                  <a:schemeClr val="lt1"/>
                </a:solidFill>
                <a:latin typeface="Roboto"/>
                <a:ea typeface="Roboto"/>
                <a:cs typeface="Roboto"/>
                <a:sym typeface="Roboto"/>
              </a:defRPr>
            </a:lvl2pPr>
            <a:lvl3pPr lvl="2" algn="r">
              <a:buNone/>
              <a:defRPr sz="1000">
                <a:solidFill>
                  <a:schemeClr val="lt1"/>
                </a:solidFill>
                <a:latin typeface="Roboto"/>
                <a:ea typeface="Roboto"/>
                <a:cs typeface="Roboto"/>
                <a:sym typeface="Roboto"/>
              </a:defRPr>
            </a:lvl3pPr>
            <a:lvl4pPr lvl="3" algn="r">
              <a:buNone/>
              <a:defRPr sz="1000">
                <a:solidFill>
                  <a:schemeClr val="lt1"/>
                </a:solidFill>
                <a:latin typeface="Roboto"/>
                <a:ea typeface="Roboto"/>
                <a:cs typeface="Roboto"/>
                <a:sym typeface="Roboto"/>
              </a:defRPr>
            </a:lvl4pPr>
            <a:lvl5pPr lvl="4" algn="r">
              <a:buNone/>
              <a:defRPr sz="1000">
                <a:solidFill>
                  <a:schemeClr val="lt1"/>
                </a:solidFill>
                <a:latin typeface="Roboto"/>
                <a:ea typeface="Roboto"/>
                <a:cs typeface="Roboto"/>
                <a:sym typeface="Roboto"/>
              </a:defRPr>
            </a:lvl5pPr>
            <a:lvl6pPr lvl="5" algn="r">
              <a:buNone/>
              <a:defRPr sz="1000">
                <a:solidFill>
                  <a:schemeClr val="lt1"/>
                </a:solidFill>
                <a:latin typeface="Roboto"/>
                <a:ea typeface="Roboto"/>
                <a:cs typeface="Roboto"/>
                <a:sym typeface="Roboto"/>
              </a:defRPr>
            </a:lvl6pPr>
            <a:lvl7pPr lvl="6" algn="r">
              <a:buNone/>
              <a:defRPr sz="1000">
                <a:solidFill>
                  <a:schemeClr val="lt1"/>
                </a:solidFill>
                <a:latin typeface="Roboto"/>
                <a:ea typeface="Roboto"/>
                <a:cs typeface="Roboto"/>
                <a:sym typeface="Roboto"/>
              </a:defRPr>
            </a:lvl7pPr>
            <a:lvl8pPr lvl="7" algn="r">
              <a:buNone/>
              <a:defRPr sz="1000">
                <a:solidFill>
                  <a:schemeClr val="lt1"/>
                </a:solidFill>
                <a:latin typeface="Roboto"/>
                <a:ea typeface="Roboto"/>
                <a:cs typeface="Roboto"/>
                <a:sym typeface="Roboto"/>
              </a:defRPr>
            </a:lvl8pPr>
            <a:lvl9pPr lvl="8" algn="r">
              <a:buNone/>
              <a:defRPr sz="1000">
                <a:solidFill>
                  <a:schemeClr val="lt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3"/>
          <p:cNvSpPr txBox="1">
            <a:spLocks noGrp="1"/>
          </p:cNvSpPr>
          <p:nvPr>
            <p:ph type="ctrTitle"/>
          </p:nvPr>
        </p:nvSpPr>
        <p:spPr>
          <a:xfrm>
            <a:off x="598100" y="1775222"/>
            <a:ext cx="8222100" cy="838800"/>
          </a:xfrm>
          <a:prstGeom prst="rect">
            <a:avLst/>
          </a:prstGeom>
        </p:spPr>
        <p:txBody>
          <a:bodyPr spcFirstLastPara="1" wrap="square" lIns="91425" tIns="91425" rIns="91425" bIns="91425" anchor="b" anchorCtr="0">
            <a:normAutofit/>
          </a:bodyPr>
          <a:lstStyle/>
          <a:p>
            <a:pPr marL="0" lvl="0" indent="0" algn="l" rtl="0">
              <a:spcBef>
                <a:spcPts val="0"/>
              </a:spcBef>
              <a:spcAft>
                <a:spcPts val="0"/>
              </a:spcAft>
              <a:buNone/>
            </a:pPr>
            <a:r>
              <a:rPr lang="en"/>
              <a:t>Parts Case Study - Final Project</a:t>
            </a:r>
            <a:endParaRPr/>
          </a:p>
        </p:txBody>
      </p:sp>
      <p:sp>
        <p:nvSpPr>
          <p:cNvPr id="86" name="Google Shape;86;p13"/>
          <p:cNvSpPr txBox="1">
            <a:spLocks noGrp="1"/>
          </p:cNvSpPr>
          <p:nvPr>
            <p:ph type="subTitle" idx="1"/>
          </p:nvPr>
        </p:nvSpPr>
        <p:spPr>
          <a:xfrm>
            <a:off x="598088" y="2715913"/>
            <a:ext cx="8222100" cy="432900"/>
          </a:xfrm>
          <a:prstGeom prst="rect">
            <a:avLst/>
          </a:prstGeom>
        </p:spPr>
        <p:txBody>
          <a:bodyPr spcFirstLastPara="1" wrap="square" lIns="91425" tIns="91425" rIns="91425" bIns="91425" anchor="t" anchorCtr="0">
            <a:normAutofit fontScale="55000"/>
          </a:bodyPr>
          <a:lstStyle/>
          <a:p>
            <a:pPr marL="0" lvl="0" indent="0" algn="l" rtl="0">
              <a:spcBef>
                <a:spcPts val="0"/>
              </a:spcBef>
              <a:spcAft>
                <a:spcPts val="0"/>
              </a:spcAft>
              <a:buNone/>
            </a:pPr>
            <a:r>
              <a:rPr lang="en"/>
              <a:t>Jon Cohen, Cliff Madamba, Cesar Ramos, Steve Rayton, Mario Salcedo, Cole Sartorio, Martin Silva, Jackson Strong</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22"/>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Final Recommendation</a:t>
            </a:r>
            <a:endParaRPr/>
          </a:p>
        </p:txBody>
      </p:sp>
      <p:sp>
        <p:nvSpPr>
          <p:cNvPr id="210" name="Google Shape;210;p22"/>
          <p:cNvSpPr txBox="1">
            <a:spLocks noGrp="1"/>
          </p:cNvSpPr>
          <p:nvPr>
            <p:ph type="body" idx="1"/>
          </p:nvPr>
        </p:nvSpPr>
        <p:spPr>
          <a:xfrm>
            <a:off x="311700" y="1229875"/>
            <a:ext cx="8520600" cy="33390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sz="1100"/>
              <a:t>Based upon the Parts department, purchasing this store in the state that it is in now,  No.</a:t>
            </a:r>
            <a:endParaRPr sz="1100"/>
          </a:p>
          <a:p>
            <a:pPr marL="0" lvl="0" indent="0" algn="l" rtl="0">
              <a:spcBef>
                <a:spcPts val="1200"/>
              </a:spcBef>
              <a:spcAft>
                <a:spcPts val="0"/>
              </a:spcAft>
              <a:buNone/>
            </a:pPr>
            <a:r>
              <a:rPr lang="en" sz="1100"/>
              <a:t> It is on a wholesale discount mentality and changes would have to be in play to change the philosophy from a discount store to a retail store otherwise buying this store would be not be an ideal purchase. </a:t>
            </a:r>
            <a:endParaRPr sz="1100"/>
          </a:p>
          <a:p>
            <a:pPr marL="0" lvl="0" indent="0" algn="l" rtl="0">
              <a:spcBef>
                <a:spcPts val="1200"/>
              </a:spcBef>
              <a:spcAft>
                <a:spcPts val="0"/>
              </a:spcAft>
              <a:buNone/>
            </a:pPr>
            <a:r>
              <a:rPr lang="en" sz="1100"/>
              <a:t>The department has been running with such a poor mentality of discounting these changes would need to happen</a:t>
            </a:r>
            <a:endParaRPr sz="1100"/>
          </a:p>
          <a:p>
            <a:pPr marL="457200" lvl="0" indent="-298450" algn="l" rtl="0">
              <a:spcBef>
                <a:spcPts val="1200"/>
              </a:spcBef>
              <a:spcAft>
                <a:spcPts val="0"/>
              </a:spcAft>
              <a:buSzPts val="1100"/>
              <a:buChar char="●"/>
            </a:pPr>
            <a:r>
              <a:rPr lang="en" sz="1100"/>
              <a:t>Increasing internal gross profit percentage  from 14.7% to 41% ( internal rate needs to be changed as soon as possible)</a:t>
            </a:r>
            <a:endParaRPr sz="1100"/>
          </a:p>
          <a:p>
            <a:pPr marL="457200" lvl="0" indent="-298450" algn="l" rtl="0">
              <a:spcBef>
                <a:spcPts val="0"/>
              </a:spcBef>
              <a:spcAft>
                <a:spcPts val="0"/>
              </a:spcAft>
              <a:buSzPts val="1100"/>
              <a:buChar char="●"/>
            </a:pPr>
            <a:r>
              <a:rPr lang="en" sz="1100"/>
              <a:t>Removing access from service advisors or any others to discount (needs to be approved by General Manager)</a:t>
            </a:r>
            <a:endParaRPr sz="1100"/>
          </a:p>
          <a:p>
            <a:pPr marL="457200" lvl="0" indent="-298450" algn="l" rtl="0">
              <a:spcBef>
                <a:spcPts val="0"/>
              </a:spcBef>
              <a:spcAft>
                <a:spcPts val="0"/>
              </a:spcAft>
              <a:buSzPts val="1100"/>
              <a:buChar char="●"/>
            </a:pPr>
            <a:r>
              <a:rPr lang="en" sz="1100"/>
              <a:t>Prepaying policy : Clients will need to start prepaying otherwise there is about a 50/50 chance you will be holding onto that part forever. </a:t>
            </a:r>
            <a:endParaRPr sz="1100"/>
          </a:p>
          <a:p>
            <a:pPr marL="457200" lvl="0" indent="-298450" algn="l" rtl="0">
              <a:spcBef>
                <a:spcPts val="0"/>
              </a:spcBef>
              <a:spcAft>
                <a:spcPts val="0"/>
              </a:spcAft>
              <a:buSzPts val="1100"/>
              <a:buChar char="●"/>
            </a:pPr>
            <a:r>
              <a:rPr lang="en" sz="1100"/>
              <a:t>Develop a following process on documenting all emergency purchases , then properly receipting them into DMS</a:t>
            </a:r>
            <a:endParaRPr sz="1100"/>
          </a:p>
          <a:p>
            <a:pPr marL="457200" lvl="0" indent="-298450" algn="l" rtl="0">
              <a:spcBef>
                <a:spcPts val="0"/>
              </a:spcBef>
              <a:spcAft>
                <a:spcPts val="0"/>
              </a:spcAft>
              <a:buSzPts val="1100"/>
              <a:buChar char="●"/>
            </a:pPr>
            <a:r>
              <a:rPr lang="en" sz="1100"/>
              <a:t>Create training programs for staff that is underdeveloped</a:t>
            </a:r>
            <a:endParaRPr sz="1100"/>
          </a:p>
          <a:p>
            <a:pPr marL="457200" lvl="0" indent="-298450" algn="l" rtl="0">
              <a:spcBef>
                <a:spcPts val="0"/>
              </a:spcBef>
              <a:spcAft>
                <a:spcPts val="0"/>
              </a:spcAft>
              <a:buSzPts val="1100"/>
              <a:buChar char="●"/>
            </a:pPr>
            <a:r>
              <a:rPr lang="en" sz="1100"/>
              <a:t>Overstaffed , would need to combine the roles of accessories and back counter partsman and terminate the less desirable employee.</a:t>
            </a:r>
            <a:endParaRPr sz="1100"/>
          </a:p>
          <a:p>
            <a:pPr marL="457200" lvl="0" indent="-298450" algn="l" rtl="0">
              <a:spcBef>
                <a:spcPts val="0"/>
              </a:spcBef>
              <a:spcAft>
                <a:spcPts val="0"/>
              </a:spcAft>
              <a:buSzPts val="1100"/>
              <a:buChar char="●"/>
            </a:pPr>
            <a:r>
              <a:rPr lang="en" sz="1100"/>
              <a:t>Change phase in to 3/12 and create a lost sales process to maximize first time fill rate</a:t>
            </a:r>
            <a:endParaRPr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Dealerships OBSO Position</a:t>
            </a:r>
            <a:endParaRPr/>
          </a:p>
        </p:txBody>
      </p:sp>
      <p:sp>
        <p:nvSpPr>
          <p:cNvPr id="92" name="Google Shape;92;p14"/>
          <p:cNvSpPr txBox="1">
            <a:spLocks noGrp="1"/>
          </p:cNvSpPr>
          <p:nvPr>
            <p:ph type="body" idx="1"/>
          </p:nvPr>
        </p:nvSpPr>
        <p:spPr>
          <a:xfrm>
            <a:off x="311700" y="1273225"/>
            <a:ext cx="8520600" cy="3339000"/>
          </a:xfrm>
          <a:prstGeom prst="rect">
            <a:avLst/>
          </a:prstGeom>
        </p:spPr>
        <p:txBody>
          <a:bodyPr spcFirstLastPara="1" wrap="square" lIns="91425" tIns="91425" rIns="91425" bIns="91425" anchor="t" anchorCtr="0">
            <a:normAutofit fontScale="62500" lnSpcReduction="20000"/>
          </a:bodyPr>
          <a:lstStyle/>
          <a:p>
            <a:pPr marL="0" lvl="0" indent="0" algn="l" rtl="0">
              <a:spcBef>
                <a:spcPts val="0"/>
              </a:spcBef>
              <a:spcAft>
                <a:spcPts val="0"/>
              </a:spcAft>
              <a:buNone/>
            </a:pPr>
            <a:r>
              <a:rPr lang="en"/>
              <a:t>This parts department has a total inventory amount of $584,621.  This department also has an aging inventory amount problem.  Here is their current parts aging inventory amount percentage:</a:t>
            </a:r>
            <a:endParaRPr/>
          </a:p>
          <a:p>
            <a:pPr marL="0" lvl="0" indent="0" algn="l" rtl="0">
              <a:spcBef>
                <a:spcPts val="1200"/>
              </a:spcBef>
              <a:spcAft>
                <a:spcPts val="0"/>
              </a:spcAft>
              <a:buNone/>
            </a:pPr>
            <a:r>
              <a:rPr lang="en"/>
              <a:t>0 to 3 months/Last Sale is at 41% ($238,281)</a:t>
            </a:r>
            <a:endParaRPr/>
          </a:p>
          <a:p>
            <a:pPr marL="0" lvl="0" indent="0" algn="l" rtl="0">
              <a:spcBef>
                <a:spcPts val="1200"/>
              </a:spcBef>
              <a:spcAft>
                <a:spcPts val="0"/>
              </a:spcAft>
              <a:buNone/>
            </a:pPr>
            <a:r>
              <a:rPr lang="en"/>
              <a:t>4 to 6 months/Last Sale is at 12% ($71,863)  </a:t>
            </a:r>
            <a:endParaRPr/>
          </a:p>
          <a:p>
            <a:pPr marL="0" lvl="0" indent="0" algn="l" rtl="0">
              <a:spcBef>
                <a:spcPts val="1200"/>
              </a:spcBef>
              <a:spcAft>
                <a:spcPts val="0"/>
              </a:spcAft>
              <a:buNone/>
            </a:pPr>
            <a:r>
              <a:rPr lang="en"/>
              <a:t>7 to 12 months/Last Sale is at 4% ($22,693)</a:t>
            </a:r>
            <a:endParaRPr/>
          </a:p>
          <a:p>
            <a:pPr marL="0" lvl="0" indent="0" algn="l" rtl="0">
              <a:spcBef>
                <a:spcPts val="1200"/>
              </a:spcBef>
              <a:spcAft>
                <a:spcPts val="0"/>
              </a:spcAft>
              <a:buNone/>
            </a:pPr>
            <a:r>
              <a:rPr lang="en"/>
              <a:t>12+ months/Last Sale is at 30% ($175,383)</a:t>
            </a:r>
            <a:endParaRPr/>
          </a:p>
          <a:p>
            <a:pPr marL="0" lvl="0" indent="0" algn="l" rtl="0">
              <a:spcBef>
                <a:spcPts val="1200"/>
              </a:spcBef>
              <a:spcAft>
                <a:spcPts val="0"/>
              </a:spcAft>
              <a:buNone/>
            </a:pPr>
            <a:r>
              <a:rPr lang="en"/>
              <a:t>New Parts No Sales (ADP) is at 13% ($76,401)</a:t>
            </a:r>
            <a:endParaRPr/>
          </a:p>
          <a:p>
            <a:pPr marL="0" lvl="0" indent="0" algn="l" rtl="0">
              <a:spcBef>
                <a:spcPts val="1200"/>
              </a:spcBef>
              <a:spcAft>
                <a:spcPts val="0"/>
              </a:spcAft>
              <a:buNone/>
            </a:pPr>
            <a:r>
              <a:rPr lang="en"/>
              <a:t>0 to 3 months and 4 to 6 months aging inventory amount together should be closer to 85%.  7 to 12 months aging inventory amount percentage should be closer to 10% and the 12+ should be closer to 5%.  </a:t>
            </a:r>
            <a:endParaRPr/>
          </a:p>
          <a:p>
            <a:pPr marL="0" lvl="0" indent="0" algn="l" rtl="0">
              <a:spcBef>
                <a:spcPts val="1200"/>
              </a:spcBef>
              <a:spcAft>
                <a:spcPts val="1200"/>
              </a:spcAft>
              <a:buNone/>
            </a:pPr>
            <a:r>
              <a:rPr lang="en"/>
              <a:t>It will take years to clean up the 12+ months obsolescent inventory, by crediting as much of it monthly to the OEM and writing some of it off.  There needs to be an overview on what repetitive parts are being ordered monthly.  I would also recommend trying to get rid of some of the obsolescent inventory by selling them on multiple marketplaces and social media platforms.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5"/>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Average Months Sales - No GP</a:t>
            </a:r>
            <a:endParaRPr/>
          </a:p>
        </p:txBody>
      </p:sp>
      <p:sp>
        <p:nvSpPr>
          <p:cNvPr id="98" name="Google Shape;98;p15"/>
          <p:cNvSpPr txBox="1">
            <a:spLocks noGrp="1"/>
          </p:cNvSpPr>
          <p:nvPr>
            <p:ph type="body" idx="1"/>
          </p:nvPr>
        </p:nvSpPr>
        <p:spPr>
          <a:xfrm>
            <a:off x="311700" y="1229875"/>
            <a:ext cx="8520600" cy="3339000"/>
          </a:xfrm>
          <a:prstGeom prst="rect">
            <a:avLst/>
          </a:prstGeom>
        </p:spPr>
        <p:txBody>
          <a:bodyPr spcFirstLastPara="1" wrap="square" lIns="91425" tIns="91425" rIns="91425" bIns="91425" anchor="t" anchorCtr="0">
            <a:normAutofit fontScale="77500" lnSpcReduction="20000"/>
          </a:bodyPr>
          <a:lstStyle/>
          <a:p>
            <a:pPr marL="0" lvl="0" indent="0" algn="l" rtl="0">
              <a:spcBef>
                <a:spcPts val="0"/>
              </a:spcBef>
              <a:spcAft>
                <a:spcPts val="0"/>
              </a:spcAft>
              <a:buNone/>
            </a:pPr>
            <a:r>
              <a:rPr lang="en" sz="1400"/>
              <a:t>The average monthly sales with no Gross are $61,240.  With average gross sales of $208,264.25 this means more than 29% of the sales are being made for no profit. This is excessive. I would begin investigating  by looking at the Body Shop and Internal work orders as each area is well below NADA recommended GP % . I would also dive into the emergency purchases to see how many of these are sold at zero GP.</a:t>
            </a:r>
            <a:endParaRPr sz="1400"/>
          </a:p>
          <a:p>
            <a:pPr marL="0" lvl="0" indent="0" algn="l" rtl="0">
              <a:lnSpc>
                <a:spcPct val="100000"/>
              </a:lnSpc>
              <a:spcBef>
                <a:spcPts val="1200"/>
              </a:spcBef>
              <a:spcAft>
                <a:spcPts val="0"/>
              </a:spcAft>
              <a:buNone/>
            </a:pPr>
            <a:r>
              <a:rPr lang="en" sz="1400"/>
              <a:t>Good reasons for No GP: </a:t>
            </a:r>
            <a:endParaRPr sz="1400"/>
          </a:p>
          <a:p>
            <a:pPr marL="457200" lvl="0" indent="-282733" algn="l" rtl="0">
              <a:spcBef>
                <a:spcPts val="1200"/>
              </a:spcBef>
              <a:spcAft>
                <a:spcPts val="0"/>
              </a:spcAft>
              <a:buSzPct val="100000"/>
              <a:buChar char="●"/>
            </a:pPr>
            <a:r>
              <a:rPr lang="en" sz="1100"/>
              <a:t>Bidding for new wholesale accounts (e.g. Parts Trader deals)</a:t>
            </a:r>
            <a:endParaRPr sz="1100"/>
          </a:p>
          <a:p>
            <a:pPr marL="457200" lvl="0" indent="-282733" algn="l" rtl="0">
              <a:spcBef>
                <a:spcPts val="0"/>
              </a:spcBef>
              <a:spcAft>
                <a:spcPts val="0"/>
              </a:spcAft>
              <a:buSzPct val="100000"/>
              <a:buChar char="●"/>
            </a:pPr>
            <a:r>
              <a:rPr lang="en" sz="1100"/>
              <a:t>Running sales and coupons for various parts to gain market share</a:t>
            </a:r>
            <a:endParaRPr sz="1100"/>
          </a:p>
          <a:p>
            <a:pPr marL="457200" lvl="0" indent="-282733" algn="l" rtl="0">
              <a:spcBef>
                <a:spcPts val="0"/>
              </a:spcBef>
              <a:spcAft>
                <a:spcPts val="0"/>
              </a:spcAft>
              <a:buSzPct val="100000"/>
              <a:buChar char="●"/>
            </a:pPr>
            <a:r>
              <a:rPr lang="en" sz="1100"/>
              <a:t>Factory contests or rebates based on the sales of some parts</a:t>
            </a:r>
            <a:endParaRPr sz="1100"/>
          </a:p>
          <a:p>
            <a:pPr marL="457200" lvl="0" indent="-282733" algn="l" rtl="0">
              <a:spcBef>
                <a:spcPts val="0"/>
              </a:spcBef>
              <a:spcAft>
                <a:spcPts val="0"/>
              </a:spcAft>
              <a:buSzPct val="100000"/>
              <a:buChar char="●"/>
            </a:pPr>
            <a:r>
              <a:rPr lang="en" sz="1100"/>
              <a:t>Heat customer in service/body shop who needs to be placated so parts sold at discount</a:t>
            </a:r>
            <a:endParaRPr sz="1100"/>
          </a:p>
          <a:p>
            <a:pPr marL="457200" lvl="0" indent="-282733" algn="l" rtl="0">
              <a:spcBef>
                <a:spcPts val="0"/>
              </a:spcBef>
              <a:spcAft>
                <a:spcPts val="0"/>
              </a:spcAft>
              <a:buSzPct val="100000"/>
              <a:buChar char="●"/>
            </a:pPr>
            <a:r>
              <a:rPr lang="en" sz="1100"/>
              <a:t>Selling an obsolete parts</a:t>
            </a:r>
            <a:endParaRPr sz="1100"/>
          </a:p>
          <a:p>
            <a:pPr marL="0" lvl="0" indent="0" algn="l" rtl="0">
              <a:spcBef>
                <a:spcPts val="1200"/>
              </a:spcBef>
              <a:spcAft>
                <a:spcPts val="0"/>
              </a:spcAft>
              <a:buNone/>
            </a:pPr>
            <a:r>
              <a:rPr lang="en" sz="1100"/>
              <a:t>Bad Reasons:</a:t>
            </a:r>
            <a:endParaRPr sz="1100"/>
          </a:p>
          <a:p>
            <a:pPr marL="457200" lvl="0" indent="-282733" algn="l" rtl="0">
              <a:spcBef>
                <a:spcPts val="1200"/>
              </a:spcBef>
              <a:spcAft>
                <a:spcPts val="0"/>
              </a:spcAft>
              <a:buSzPct val="100000"/>
              <a:buChar char="●"/>
            </a:pPr>
            <a:r>
              <a:rPr lang="en" sz="1100"/>
              <a:t>Excessive discounting by counter people, service advisors (if they have the access). Too many people with ability to discount or change prices.</a:t>
            </a:r>
            <a:endParaRPr sz="1100"/>
          </a:p>
          <a:p>
            <a:pPr marL="457200" lvl="0" indent="-282733" algn="l" rtl="0">
              <a:spcBef>
                <a:spcPts val="0"/>
              </a:spcBef>
              <a:spcAft>
                <a:spcPts val="0"/>
              </a:spcAft>
              <a:buSzPct val="100000"/>
              <a:buChar char="●"/>
            </a:pPr>
            <a:r>
              <a:rPr lang="en" sz="1100"/>
              <a:t>Excessive emergency purchases that are purchased at too high a price to mark up (would first  be looking at the body shop and the Internal since they have the lowest profit see if this is an issue.)</a:t>
            </a:r>
            <a:endParaRPr sz="1100"/>
          </a:p>
          <a:p>
            <a:pPr marL="457200" lvl="0" indent="-282733" algn="l" rtl="0">
              <a:spcBef>
                <a:spcPts val="0"/>
              </a:spcBef>
              <a:spcAft>
                <a:spcPts val="0"/>
              </a:spcAft>
              <a:buSzPct val="100000"/>
              <a:buChar char="●"/>
            </a:pPr>
            <a:r>
              <a:rPr lang="en" sz="1100"/>
              <a:t>Internal accounting sleight of hand  between departments ( again, would be looking at the body shop and Internal sales to  see why the GP is comparatively low)</a:t>
            </a:r>
            <a:endParaRPr sz="1100"/>
          </a:p>
          <a:p>
            <a:pPr marL="457200" lvl="0" indent="-282733" algn="l" rtl="0">
              <a:spcBef>
                <a:spcPts val="0"/>
              </a:spcBef>
              <a:spcAft>
                <a:spcPts val="0"/>
              </a:spcAft>
              <a:buSzPct val="100000"/>
              <a:buChar char="●"/>
            </a:pPr>
            <a:r>
              <a:rPr lang="en" sz="1100"/>
              <a:t>Wrong internal rates </a:t>
            </a:r>
            <a:endParaRPr sz="1100"/>
          </a:p>
          <a:p>
            <a:pPr marL="457200" lvl="0" indent="-282733" algn="l" rtl="0">
              <a:spcBef>
                <a:spcPts val="0"/>
              </a:spcBef>
              <a:spcAft>
                <a:spcPts val="0"/>
              </a:spcAft>
              <a:buSzPct val="100000"/>
              <a:buChar char="●"/>
            </a:pPr>
            <a:r>
              <a:rPr lang="en" sz="1100"/>
              <a:t>Pricing grids not updated</a:t>
            </a:r>
            <a:endParaRPr sz="1100"/>
          </a:p>
          <a:p>
            <a:pPr marL="457200" lvl="0" indent="-282733" algn="l" rtl="0">
              <a:spcBef>
                <a:spcPts val="0"/>
              </a:spcBef>
              <a:spcAft>
                <a:spcPts val="0"/>
              </a:spcAft>
              <a:buSzPct val="100000"/>
              <a:buChar char="●"/>
            </a:pPr>
            <a:r>
              <a:rPr lang="en" sz="1100"/>
              <a:t>Retail/Internal Costs of certain parts not entered correctly in DMS</a:t>
            </a:r>
            <a:endParaRPr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6"/>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Monthly Reconciliation </a:t>
            </a:r>
            <a:endParaRPr/>
          </a:p>
        </p:txBody>
      </p:sp>
      <p:sp>
        <p:nvSpPr>
          <p:cNvPr id="104" name="Google Shape;104;p16"/>
          <p:cNvSpPr txBox="1">
            <a:spLocks noGrp="1"/>
          </p:cNvSpPr>
          <p:nvPr>
            <p:ph type="body" idx="1"/>
          </p:nvPr>
        </p:nvSpPr>
        <p:spPr>
          <a:xfrm>
            <a:off x="283400" y="1293550"/>
            <a:ext cx="8520600" cy="3339000"/>
          </a:xfrm>
          <a:prstGeom prst="rect">
            <a:avLst/>
          </a:prstGeom>
        </p:spPr>
        <p:txBody>
          <a:bodyPr spcFirstLastPara="1" wrap="square" lIns="91425" tIns="91425" rIns="91425" bIns="91425" anchor="t" anchorCtr="0">
            <a:normAutofit/>
          </a:bodyPr>
          <a:lstStyle/>
          <a:p>
            <a:pPr marL="0" lvl="0" indent="0" algn="l" rtl="0">
              <a:lnSpc>
                <a:spcPct val="100000"/>
              </a:lnSpc>
              <a:spcBef>
                <a:spcPts val="0"/>
              </a:spcBef>
              <a:spcAft>
                <a:spcPts val="0"/>
              </a:spcAft>
              <a:buNone/>
            </a:pPr>
            <a:r>
              <a:rPr lang="en"/>
              <a:t>  </a:t>
            </a:r>
            <a:endParaRPr/>
          </a:p>
          <a:p>
            <a:pPr marL="0" lvl="0" indent="0" algn="l" rtl="0">
              <a:lnSpc>
                <a:spcPct val="100000"/>
              </a:lnSpc>
              <a:spcBef>
                <a:spcPts val="0"/>
              </a:spcBef>
              <a:spcAft>
                <a:spcPts val="0"/>
              </a:spcAft>
              <a:buNone/>
            </a:pPr>
            <a:r>
              <a:rPr lang="en"/>
              <a:t> </a:t>
            </a:r>
            <a:endParaRPr/>
          </a:p>
          <a:p>
            <a:pPr marL="0" lvl="0" indent="0" algn="l" rtl="0">
              <a:lnSpc>
                <a:spcPct val="100000"/>
              </a:lnSpc>
              <a:spcBef>
                <a:spcPts val="0"/>
              </a:spcBef>
              <a:spcAft>
                <a:spcPts val="0"/>
              </a:spcAft>
              <a:buNone/>
            </a:pPr>
            <a:endParaRPr/>
          </a:p>
          <a:p>
            <a:pPr marL="0" lvl="0" indent="0" algn="l" rtl="0">
              <a:spcBef>
                <a:spcPts val="0"/>
              </a:spcBef>
              <a:spcAft>
                <a:spcPts val="1200"/>
              </a:spcAft>
              <a:buNone/>
            </a:pPr>
            <a:endParaRPr/>
          </a:p>
        </p:txBody>
      </p:sp>
      <p:graphicFrame>
        <p:nvGraphicFramePr>
          <p:cNvPr id="105" name="Google Shape;105;p16"/>
          <p:cNvGraphicFramePr/>
          <p:nvPr/>
        </p:nvGraphicFramePr>
        <p:xfrm>
          <a:off x="152400" y="152400"/>
          <a:ext cx="3000000" cy="3000000"/>
        </p:xfrm>
        <a:graphic>
          <a:graphicData uri="http://schemas.openxmlformats.org/drawingml/2006/table">
            <a:tbl>
              <a:tblPr>
                <a:noFill/>
                <a:tableStyleId>{D1468CDF-A522-44BB-B0F6-854D6B331B47}</a:tableStyleId>
              </a:tblPr>
              <a:tblGrid>
                <a:gridCol w="257175">
                  <a:extLst>
                    <a:ext uri="{9D8B030D-6E8A-4147-A177-3AD203B41FA5}">
                      <a16:colId xmlns:a16="http://schemas.microsoft.com/office/drawing/2014/main" val="20000"/>
                    </a:ext>
                  </a:extLst>
                </a:gridCol>
                <a:gridCol w="3600450">
                  <a:extLst>
                    <a:ext uri="{9D8B030D-6E8A-4147-A177-3AD203B41FA5}">
                      <a16:colId xmlns:a16="http://schemas.microsoft.com/office/drawing/2014/main" val="20001"/>
                    </a:ext>
                  </a:extLst>
                </a:gridCol>
                <a:gridCol w="304800">
                  <a:extLst>
                    <a:ext uri="{9D8B030D-6E8A-4147-A177-3AD203B41FA5}">
                      <a16:colId xmlns:a16="http://schemas.microsoft.com/office/drawing/2014/main" val="20002"/>
                    </a:ext>
                  </a:extLst>
                </a:gridCol>
                <a:gridCol w="952500">
                  <a:extLst>
                    <a:ext uri="{9D8B030D-6E8A-4147-A177-3AD203B41FA5}">
                      <a16:colId xmlns:a16="http://schemas.microsoft.com/office/drawing/2014/main" val="20003"/>
                    </a:ext>
                  </a:extLst>
                </a:gridCol>
                <a:gridCol w="228600">
                  <a:extLst>
                    <a:ext uri="{9D8B030D-6E8A-4147-A177-3AD203B41FA5}">
                      <a16:colId xmlns:a16="http://schemas.microsoft.com/office/drawing/2014/main" val="20004"/>
                    </a:ext>
                  </a:extLst>
                </a:gridCol>
              </a:tblGrid>
              <a:tr h="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00"/>
                  </a:ext>
                </a:extLst>
              </a:tr>
              <a:tr h="32385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01"/>
                  </a:ext>
                </a:extLst>
              </a:tr>
              <a:tr h="3429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02"/>
                  </a:ext>
                </a:extLst>
              </a:tr>
              <a:tr h="32385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03"/>
                  </a:ext>
                </a:extLst>
              </a:tr>
              <a:tr h="323850">
                <a:tc>
                  <a:txBody>
                    <a:bodyPr/>
                    <a:lstStyle/>
                    <a:p>
                      <a:pPr marL="0" lvl="0" indent="0" algn="l" rtl="0">
                        <a:spcBef>
                          <a:spcPts val="0"/>
                        </a:spcBef>
                        <a:spcAft>
                          <a:spcPts val="0"/>
                        </a:spcAft>
                        <a:buNone/>
                      </a:pPr>
                      <a:endParaRPr/>
                    </a:p>
                  </a:txBody>
                  <a:tcPr marL="91425" marR="91425" marT="91425" marB="91425"/>
                </a:tc>
                <a:tc gridSpan="2">
                  <a:txBody>
                    <a:bodyPr/>
                    <a:lstStyle/>
                    <a:p>
                      <a:pPr marL="0" lvl="0" indent="0" algn="l" rtl="0">
                        <a:spcBef>
                          <a:spcPts val="0"/>
                        </a:spcBef>
                        <a:spcAft>
                          <a:spcPts val="0"/>
                        </a:spcAft>
                        <a:buNone/>
                      </a:pPr>
                      <a:endParaRPr/>
                    </a:p>
                  </a:txBody>
                  <a:tcPr marL="91425" marR="91425" marT="91425" marB="91425"/>
                </a:tc>
                <a:tc hMerge="1">
                  <a:txBody>
                    <a:bodyPr/>
                    <a:lstStyle/>
                    <a:p>
                      <a:endParaRPr lang="en-US"/>
                    </a:p>
                  </a:txBody>
                  <a:tcPr/>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04"/>
                  </a:ext>
                </a:extLst>
              </a:tr>
              <a:tr h="32385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05"/>
                  </a:ext>
                </a:extLst>
              </a:tr>
              <a:tr h="32385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06"/>
                  </a:ext>
                </a:extLst>
              </a:tr>
              <a:tr h="32385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07"/>
                  </a:ext>
                </a:extLst>
              </a:tr>
              <a:tr h="32385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08"/>
                  </a:ext>
                </a:extLst>
              </a:tr>
              <a:tr h="32385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09"/>
                  </a:ext>
                </a:extLst>
              </a:tr>
              <a:tr h="32385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10"/>
                  </a:ext>
                </a:extLst>
              </a:tr>
              <a:tr h="323850">
                <a:tc>
                  <a:txBody>
                    <a:bodyPr/>
                    <a:lstStyle/>
                    <a:p>
                      <a:pPr marL="0" lvl="0" indent="0" algn="l" rtl="0">
                        <a:spcBef>
                          <a:spcPts val="0"/>
                        </a:spcBef>
                        <a:spcAft>
                          <a:spcPts val="0"/>
                        </a:spcAft>
                        <a:buNone/>
                      </a:pPr>
                      <a:endParaRPr/>
                    </a:p>
                  </a:txBody>
                  <a:tcPr marL="91425" marR="91425" marT="91425" marB="91425"/>
                </a:tc>
                <a:tc gridSpan="2">
                  <a:txBody>
                    <a:bodyPr/>
                    <a:lstStyle/>
                    <a:p>
                      <a:pPr marL="0" lvl="0" indent="0" algn="l" rtl="0">
                        <a:spcBef>
                          <a:spcPts val="0"/>
                        </a:spcBef>
                        <a:spcAft>
                          <a:spcPts val="0"/>
                        </a:spcAft>
                        <a:buNone/>
                      </a:pPr>
                      <a:endParaRPr/>
                    </a:p>
                  </a:txBody>
                  <a:tcPr marL="91425" marR="91425" marT="91425" marB="91425">
                    <a:lnR w="9525" cap="flat" cmpd="sng">
                      <a:solidFill>
                        <a:srgbClr val="000000"/>
                      </a:solidFill>
                      <a:prstDash val="solid"/>
                      <a:round/>
                      <a:headEnd type="none" w="sm" len="sm"/>
                      <a:tailEnd type="none" w="sm" len="sm"/>
                    </a:lnR>
                  </a:tcPr>
                </a:tc>
                <a:tc hMerge="1">
                  <a:txBody>
                    <a:bodyPr/>
                    <a:lstStyle/>
                    <a:p>
                      <a:endParaRPr lang="en-US"/>
                    </a:p>
                  </a:txBody>
                  <a:tcPr/>
                </a:tc>
                <a:tc>
                  <a:txBody>
                    <a:bodyPr/>
                    <a:lstStyle/>
                    <a:p>
                      <a:pPr marL="0" lvl="0" indent="0" algn="l"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tcPr>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11"/>
                  </a:ext>
                </a:extLst>
              </a:tr>
              <a:tr h="3429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12"/>
                  </a:ext>
                </a:extLst>
              </a:tr>
              <a:tr h="323850">
                <a:tc>
                  <a:txBody>
                    <a:bodyPr/>
                    <a:lstStyle/>
                    <a:p>
                      <a:pPr marL="0" lvl="0" indent="0" algn="l" rtl="0">
                        <a:spcBef>
                          <a:spcPts val="0"/>
                        </a:spcBef>
                        <a:spcAft>
                          <a:spcPts val="0"/>
                        </a:spcAft>
                        <a:buNone/>
                      </a:pPr>
                      <a:r>
                        <a:rPr lang="en"/>
                        <a:t> </a:t>
                      </a: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13"/>
                  </a:ext>
                </a:extLst>
              </a:tr>
              <a:tr h="323850">
                <a:tc>
                  <a:txBody>
                    <a:bodyPr/>
                    <a:lstStyle/>
                    <a:p>
                      <a:pPr marL="0" lvl="0" indent="0" algn="l" rtl="0">
                        <a:spcBef>
                          <a:spcPts val="0"/>
                        </a:spcBef>
                        <a:spcAft>
                          <a:spcPts val="0"/>
                        </a:spcAft>
                        <a:buNone/>
                      </a:pPr>
                      <a:r>
                        <a:rPr lang="en"/>
                        <a:t> </a:t>
                      </a:r>
                      <a:endParaRPr/>
                    </a:p>
                  </a:txBody>
                  <a:tcPr marL="91425" marR="91425" marT="91425" marB="91425"/>
                </a:tc>
                <a:tc gridSpan="2">
                  <a:txBody>
                    <a:bodyPr/>
                    <a:lstStyle/>
                    <a:p>
                      <a:pPr marL="0" lvl="0" indent="0" algn="l" rtl="0">
                        <a:spcBef>
                          <a:spcPts val="0"/>
                        </a:spcBef>
                        <a:spcAft>
                          <a:spcPts val="0"/>
                        </a:spcAft>
                        <a:buNone/>
                      </a:pPr>
                      <a:endParaRPr/>
                    </a:p>
                  </a:txBody>
                  <a:tcPr marL="91425" marR="91425" marT="91425" marB="91425"/>
                </a:tc>
                <a:tc hMerge="1">
                  <a:txBody>
                    <a:bodyPr/>
                    <a:lstStyle/>
                    <a:p>
                      <a:endParaRPr lang="en-US"/>
                    </a:p>
                  </a:txBody>
                  <a:tcPr/>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14"/>
                  </a:ext>
                </a:extLst>
              </a:tr>
              <a:tr h="228600">
                <a:tc>
                  <a:txBody>
                    <a:bodyPr/>
                    <a:lstStyle/>
                    <a:p>
                      <a:pPr marL="0" lvl="0" indent="0" algn="l" rtl="0">
                        <a:spcBef>
                          <a:spcPts val="0"/>
                        </a:spcBef>
                        <a:spcAft>
                          <a:spcPts val="0"/>
                        </a:spcAft>
                        <a:buNone/>
                      </a:pPr>
                      <a:r>
                        <a:rPr lang="en"/>
                        <a:t> </a:t>
                      </a: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tc>
                  <a:txBody>
                    <a:bodyPr/>
                    <a:lstStyle/>
                    <a:p>
                      <a:pPr marL="0" lvl="0" indent="0" algn="l" rtl="0">
                        <a:spcBef>
                          <a:spcPts val="0"/>
                        </a:spcBef>
                        <a:spcAft>
                          <a:spcPts val="0"/>
                        </a:spcAft>
                        <a:buNone/>
                      </a:pPr>
                      <a:r>
                        <a:rPr lang="en"/>
                        <a:t> </a:t>
                      </a:r>
                      <a:endParaRPr/>
                    </a:p>
                  </a:txBody>
                  <a:tcPr marL="91425" marR="91425" marT="91425" marB="91425"/>
                </a:tc>
                <a:extLst>
                  <a:ext uri="{0D108BD9-81ED-4DB2-BD59-A6C34878D82A}">
                    <a16:rowId xmlns:a16="http://schemas.microsoft.com/office/drawing/2014/main" val="10015"/>
                  </a:ext>
                </a:extLst>
              </a:tr>
            </a:tbl>
          </a:graphicData>
        </a:graphic>
      </p:graphicFrame>
      <p:sp>
        <p:nvSpPr>
          <p:cNvPr id="106" name="Google Shape;106;p16"/>
          <p:cNvSpPr txBox="1"/>
          <p:nvPr/>
        </p:nvSpPr>
        <p:spPr>
          <a:xfrm>
            <a:off x="343575" y="57375"/>
            <a:ext cx="7693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Roboto"/>
              <a:ea typeface="Roboto"/>
              <a:cs typeface="Roboto"/>
              <a:sym typeface="Roboto"/>
            </a:endParaRPr>
          </a:p>
        </p:txBody>
      </p:sp>
      <p:pic>
        <p:nvPicPr>
          <p:cNvPr id="107" name="Google Shape;107;p16"/>
          <p:cNvPicPr preferRelativeResize="0"/>
          <p:nvPr/>
        </p:nvPicPr>
        <p:blipFill>
          <a:blip r:embed="rId3">
            <a:alphaModFix/>
          </a:blip>
          <a:stretch>
            <a:fillRect/>
          </a:stretch>
        </p:blipFill>
        <p:spPr>
          <a:xfrm>
            <a:off x="1998850" y="866800"/>
            <a:ext cx="5451101" cy="40401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Parts Gross Sales</a:t>
            </a:r>
            <a:endParaRPr/>
          </a:p>
        </p:txBody>
      </p:sp>
      <p:sp>
        <p:nvSpPr>
          <p:cNvPr id="113" name="Google Shape;113;p17"/>
          <p:cNvSpPr txBox="1">
            <a:spLocks noGrp="1"/>
          </p:cNvSpPr>
          <p:nvPr>
            <p:ph type="body" idx="1"/>
          </p:nvPr>
        </p:nvSpPr>
        <p:spPr>
          <a:xfrm>
            <a:off x="311700" y="1229875"/>
            <a:ext cx="8520600" cy="3339000"/>
          </a:xfrm>
          <a:prstGeom prst="rect">
            <a:avLst/>
          </a:prstGeom>
        </p:spPr>
        <p:txBody>
          <a:bodyPr spcFirstLastPara="1" wrap="square" lIns="91425" tIns="91425" rIns="91425" bIns="91425" anchor="t" anchorCtr="0">
            <a:normAutofit fontScale="92500" lnSpcReduction="20000"/>
          </a:bodyPr>
          <a:lstStyle/>
          <a:p>
            <a:pPr marL="0" lvl="0" indent="0" algn="l" rtl="0">
              <a:spcBef>
                <a:spcPts val="1200"/>
              </a:spcBef>
              <a:spcAft>
                <a:spcPts val="0"/>
              </a:spcAft>
              <a:buNone/>
            </a:pPr>
            <a:r>
              <a:rPr lang="en" sz="1100">
                <a:solidFill>
                  <a:srgbClr val="000000"/>
                </a:solidFill>
                <a:latin typeface="Arial"/>
                <a:ea typeface="Arial"/>
                <a:cs typeface="Arial"/>
                <a:sym typeface="Arial"/>
              </a:rPr>
              <a:t>Currently the store is at 22.6% Gross Profit percentage which is well below the 38% guide. With $1,666,114 in YTD Sales, this store would have made an additional $184,607 in additional Gross Profit by achieving the 38% Gross Profit guide.</a:t>
            </a:r>
            <a:endParaRPr sz="1100">
              <a:solidFill>
                <a:srgbClr val="000000"/>
              </a:solidFill>
              <a:latin typeface="Arial"/>
              <a:ea typeface="Arial"/>
              <a:cs typeface="Arial"/>
              <a:sym typeface="Arial"/>
            </a:endParaRPr>
          </a:p>
          <a:p>
            <a:pPr marL="0" lvl="0" indent="0" algn="l" rtl="0">
              <a:spcBef>
                <a:spcPts val="1200"/>
              </a:spcBef>
              <a:spcAft>
                <a:spcPts val="0"/>
              </a:spcAft>
              <a:buNone/>
            </a:pPr>
            <a:r>
              <a:rPr lang="en" sz="1100">
                <a:solidFill>
                  <a:srgbClr val="000000"/>
                </a:solidFill>
                <a:latin typeface="Arial"/>
                <a:ea typeface="Arial"/>
                <a:cs typeface="Arial"/>
                <a:sym typeface="Arial"/>
              </a:rPr>
              <a:t>Three steps to move closer to guide:</a:t>
            </a:r>
            <a:endParaRPr sz="1100">
              <a:solidFill>
                <a:srgbClr val="000000"/>
              </a:solidFill>
              <a:latin typeface="Arial"/>
              <a:ea typeface="Arial"/>
              <a:cs typeface="Arial"/>
              <a:sym typeface="Arial"/>
            </a:endParaRPr>
          </a:p>
          <a:p>
            <a:pPr marL="0" lvl="0" indent="0" algn="l" rtl="0">
              <a:spcBef>
                <a:spcPts val="1200"/>
              </a:spcBef>
              <a:spcAft>
                <a:spcPts val="0"/>
              </a:spcAft>
              <a:buNone/>
            </a:pPr>
            <a:r>
              <a:rPr lang="en" sz="1100">
                <a:solidFill>
                  <a:srgbClr val="000000"/>
                </a:solidFill>
                <a:latin typeface="Arial"/>
                <a:ea typeface="Arial"/>
                <a:cs typeface="Arial"/>
                <a:sym typeface="Arial"/>
              </a:rPr>
              <a:t>1.</a:t>
            </a:r>
            <a:r>
              <a:rPr lang="en" sz="700">
                <a:solidFill>
                  <a:srgbClr val="000000"/>
                </a:solidFill>
                <a:latin typeface="Arial"/>
                <a:ea typeface="Arial"/>
                <a:cs typeface="Arial"/>
                <a:sym typeface="Arial"/>
              </a:rPr>
              <a:t>       </a:t>
            </a:r>
            <a:r>
              <a:rPr lang="en" sz="1100">
                <a:solidFill>
                  <a:srgbClr val="000000"/>
                </a:solidFill>
                <a:latin typeface="Arial"/>
                <a:ea typeface="Arial"/>
                <a:cs typeface="Arial"/>
                <a:sym typeface="Arial"/>
              </a:rPr>
              <a:t>Improve Repair Order Mechanical from 32% to 41% (Guide). That would be an additional $31,171 of Gross Profit. It starts with ensuring that Service Advisors and Parts Counter personnel cannot discount parts. All discounts must be authorized by the Parts/Service Manager and should be minimal.</a:t>
            </a:r>
            <a:endParaRPr sz="1100">
              <a:solidFill>
                <a:srgbClr val="000000"/>
              </a:solidFill>
              <a:latin typeface="Arial"/>
              <a:ea typeface="Arial"/>
              <a:cs typeface="Arial"/>
              <a:sym typeface="Arial"/>
            </a:endParaRPr>
          </a:p>
          <a:p>
            <a:pPr marL="0" lvl="0" indent="0" algn="l" rtl="0">
              <a:spcBef>
                <a:spcPts val="1200"/>
              </a:spcBef>
              <a:spcAft>
                <a:spcPts val="0"/>
              </a:spcAft>
              <a:buNone/>
            </a:pPr>
            <a:r>
              <a:rPr lang="en" sz="1100">
                <a:solidFill>
                  <a:srgbClr val="000000"/>
                </a:solidFill>
                <a:latin typeface="Arial"/>
                <a:ea typeface="Arial"/>
                <a:cs typeface="Arial"/>
                <a:sym typeface="Arial"/>
              </a:rPr>
              <a:t>2.</a:t>
            </a:r>
            <a:r>
              <a:rPr lang="en" sz="700">
                <a:solidFill>
                  <a:srgbClr val="000000"/>
                </a:solidFill>
                <a:latin typeface="Arial"/>
                <a:ea typeface="Arial"/>
                <a:cs typeface="Arial"/>
                <a:sym typeface="Arial"/>
              </a:rPr>
              <a:t>       </a:t>
            </a:r>
            <a:r>
              <a:rPr lang="en" sz="1100">
                <a:solidFill>
                  <a:srgbClr val="000000"/>
                </a:solidFill>
                <a:latin typeface="Arial"/>
                <a:ea typeface="Arial"/>
                <a:cs typeface="Arial"/>
                <a:sym typeface="Arial"/>
              </a:rPr>
              <a:t>Improve Counter Retail from 28.4% to 41% (Guide). That would be an additional $13,340 of Gross Profit. Again, ensure that Parts Counter personnel cannot discount without Manager authorization.</a:t>
            </a:r>
            <a:endParaRPr sz="1100">
              <a:solidFill>
                <a:srgbClr val="000000"/>
              </a:solidFill>
              <a:latin typeface="Arial"/>
              <a:ea typeface="Arial"/>
              <a:cs typeface="Arial"/>
              <a:sym typeface="Arial"/>
            </a:endParaRPr>
          </a:p>
          <a:p>
            <a:pPr marL="0" lvl="0" indent="0" algn="l" rtl="0">
              <a:spcBef>
                <a:spcPts val="1200"/>
              </a:spcBef>
              <a:spcAft>
                <a:spcPts val="0"/>
              </a:spcAft>
              <a:buNone/>
            </a:pPr>
            <a:r>
              <a:rPr lang="en" sz="1100">
                <a:solidFill>
                  <a:srgbClr val="000000"/>
                </a:solidFill>
                <a:latin typeface="Arial"/>
                <a:ea typeface="Arial"/>
                <a:cs typeface="Arial"/>
                <a:sym typeface="Arial"/>
              </a:rPr>
              <a:t>3.</a:t>
            </a:r>
            <a:r>
              <a:rPr lang="en" sz="700">
                <a:solidFill>
                  <a:srgbClr val="000000"/>
                </a:solidFill>
                <a:latin typeface="Arial"/>
                <a:ea typeface="Arial"/>
                <a:cs typeface="Arial"/>
                <a:sym typeface="Arial"/>
              </a:rPr>
              <a:t>       </a:t>
            </a:r>
            <a:r>
              <a:rPr lang="en" sz="1100">
                <a:solidFill>
                  <a:srgbClr val="000000"/>
                </a:solidFill>
                <a:latin typeface="Arial"/>
                <a:ea typeface="Arial"/>
                <a:cs typeface="Arial"/>
                <a:sym typeface="Arial"/>
              </a:rPr>
              <a:t>Improve Internal from 14.7% to 41% (Guide). That would be an additional $90,867 of Gross Profit. Easily the biggest opportunity for Gross improvement as the store is 26.3% below guide. Raising the Internal Margin is always tough since it affects the Sales Department, but the Sales Department is the biggest customer for a Service/Parts Department, and the Gross Profit margin should be in line with RO Mechanical.</a:t>
            </a:r>
            <a:endParaRPr sz="1100">
              <a:solidFill>
                <a:srgbClr val="000000"/>
              </a:solidFill>
              <a:latin typeface="Arial"/>
              <a:ea typeface="Arial"/>
              <a:cs typeface="Arial"/>
              <a:sym typeface="Arial"/>
            </a:endParaRPr>
          </a:p>
          <a:p>
            <a:pPr marL="0" lvl="0" indent="0" algn="l" rtl="0">
              <a:spcBef>
                <a:spcPts val="1200"/>
              </a:spcBef>
              <a:spcAft>
                <a:spcPts val="0"/>
              </a:spcAft>
              <a:buNone/>
            </a:pPr>
            <a:r>
              <a:rPr lang="en" sz="1100">
                <a:solidFill>
                  <a:srgbClr val="000000"/>
                </a:solidFill>
                <a:latin typeface="Arial"/>
                <a:ea typeface="Arial"/>
                <a:cs typeface="Arial"/>
                <a:sym typeface="Arial"/>
              </a:rPr>
              <a:t>These three categories are the most controllable categories of Gross Profit. If you just move these three to guide, it would be an additional $135,378 in Gross Profit. That would take you from 22.6% to 31%. </a:t>
            </a:r>
            <a:endParaRPr sz="1100">
              <a:solidFill>
                <a:srgbClr val="000000"/>
              </a:solidFill>
              <a:latin typeface="Arial"/>
              <a:ea typeface="Arial"/>
              <a:cs typeface="Arial"/>
              <a:sym typeface="Arial"/>
            </a:endParaRPr>
          </a:p>
          <a:p>
            <a:pPr marL="0" lvl="0" indent="0" algn="l" rtl="0">
              <a:spcBef>
                <a:spcPts val="1200"/>
              </a:spcBef>
              <a:spcAft>
                <a:spcPts val="120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Swot Analysis</a:t>
            </a:r>
            <a:endParaRPr/>
          </a:p>
        </p:txBody>
      </p:sp>
      <p:pic>
        <p:nvPicPr>
          <p:cNvPr id="119" name="Google Shape;119;p18"/>
          <p:cNvPicPr preferRelativeResize="0"/>
          <p:nvPr/>
        </p:nvPicPr>
        <p:blipFill>
          <a:blip r:embed="rId3">
            <a:alphaModFix/>
          </a:blip>
          <a:stretch>
            <a:fillRect/>
          </a:stretch>
        </p:blipFill>
        <p:spPr>
          <a:xfrm>
            <a:off x="0" y="-82950"/>
            <a:ext cx="9144001" cy="5143501"/>
          </a:xfrm>
          <a:prstGeom prst="rect">
            <a:avLst/>
          </a:prstGeom>
          <a:noFill/>
          <a:ln>
            <a:noFill/>
          </a:ln>
        </p:spPr>
      </p:pic>
      <p:sp>
        <p:nvSpPr>
          <p:cNvPr id="120" name="Google Shape;120;p18"/>
          <p:cNvSpPr txBox="1"/>
          <p:nvPr/>
        </p:nvSpPr>
        <p:spPr>
          <a:xfrm>
            <a:off x="1051550" y="2682250"/>
            <a:ext cx="1127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Roboto"/>
              <a:ea typeface="Roboto"/>
              <a:cs typeface="Roboto"/>
              <a:sym typeface="Roboto"/>
            </a:endParaRPr>
          </a:p>
        </p:txBody>
      </p:sp>
      <p:sp>
        <p:nvSpPr>
          <p:cNvPr id="121" name="Google Shape;121;p18"/>
          <p:cNvSpPr txBox="1"/>
          <p:nvPr/>
        </p:nvSpPr>
        <p:spPr>
          <a:xfrm>
            <a:off x="883925" y="2773675"/>
            <a:ext cx="1623000" cy="1477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highlight>
                  <a:srgbClr val="FFFF00"/>
                </a:highlight>
                <a:latin typeface="Roboto"/>
                <a:ea typeface="Roboto"/>
                <a:cs typeface="Roboto"/>
                <a:sym typeface="Roboto"/>
              </a:rPr>
              <a:t>: Gross Sales</a:t>
            </a:r>
            <a:endParaRPr sz="1200" b="1">
              <a:highlight>
                <a:srgbClr val="FFFF00"/>
              </a:highlight>
              <a:latin typeface="Roboto"/>
              <a:ea typeface="Roboto"/>
              <a:cs typeface="Roboto"/>
              <a:sym typeface="Roboto"/>
            </a:endParaRPr>
          </a:p>
          <a:p>
            <a:pPr marL="0" lvl="0" indent="0" algn="l" rtl="0">
              <a:spcBef>
                <a:spcPts val="0"/>
              </a:spcBef>
              <a:spcAft>
                <a:spcPts val="0"/>
              </a:spcAft>
              <a:buNone/>
            </a:pPr>
            <a:endParaRPr sz="1200" b="1">
              <a:highlight>
                <a:srgbClr val="FFFF00"/>
              </a:highlight>
              <a:latin typeface="Roboto"/>
              <a:ea typeface="Roboto"/>
              <a:cs typeface="Roboto"/>
              <a:sym typeface="Roboto"/>
            </a:endParaRPr>
          </a:p>
          <a:p>
            <a:pPr marL="0" lvl="0" indent="0" algn="l" rtl="0">
              <a:spcBef>
                <a:spcPts val="0"/>
              </a:spcBef>
              <a:spcAft>
                <a:spcPts val="0"/>
              </a:spcAft>
              <a:buNone/>
            </a:pPr>
            <a:r>
              <a:rPr lang="en" sz="1200" b="1">
                <a:highlight>
                  <a:srgbClr val="FFFF00"/>
                </a:highlight>
                <a:latin typeface="Roboto"/>
                <a:ea typeface="Roboto"/>
                <a:cs typeface="Roboto"/>
                <a:sym typeface="Roboto"/>
              </a:rPr>
              <a:t>: Fully Staffed</a:t>
            </a:r>
            <a:endParaRPr sz="1200" b="1">
              <a:highlight>
                <a:srgbClr val="FFFF00"/>
              </a:highlight>
              <a:latin typeface="Roboto"/>
              <a:ea typeface="Roboto"/>
              <a:cs typeface="Roboto"/>
              <a:sym typeface="Roboto"/>
            </a:endParaRPr>
          </a:p>
          <a:p>
            <a:pPr marL="0" lvl="0" indent="0" algn="l" rtl="0">
              <a:spcBef>
                <a:spcPts val="0"/>
              </a:spcBef>
              <a:spcAft>
                <a:spcPts val="0"/>
              </a:spcAft>
              <a:buNone/>
            </a:pPr>
            <a:endParaRPr sz="1200" b="1">
              <a:highlight>
                <a:srgbClr val="FFFF00"/>
              </a:highlight>
              <a:latin typeface="Roboto"/>
              <a:ea typeface="Roboto"/>
              <a:cs typeface="Roboto"/>
              <a:sym typeface="Roboto"/>
            </a:endParaRPr>
          </a:p>
          <a:p>
            <a:pPr marL="0" lvl="0" indent="0" algn="l" rtl="0">
              <a:spcBef>
                <a:spcPts val="0"/>
              </a:spcBef>
              <a:spcAft>
                <a:spcPts val="0"/>
              </a:spcAft>
              <a:buNone/>
            </a:pPr>
            <a:r>
              <a:rPr lang="en" sz="1200" b="1">
                <a:highlight>
                  <a:srgbClr val="FFFF00"/>
                </a:highlight>
                <a:latin typeface="Roboto"/>
                <a:ea typeface="Roboto"/>
                <a:cs typeface="Roboto"/>
                <a:sym typeface="Roboto"/>
              </a:rPr>
              <a:t>: RO Count</a:t>
            </a:r>
            <a:endParaRPr sz="1200" b="1">
              <a:highlight>
                <a:srgbClr val="FFFF00"/>
              </a:highlight>
              <a:latin typeface="Roboto"/>
              <a:ea typeface="Roboto"/>
              <a:cs typeface="Roboto"/>
              <a:sym typeface="Roboto"/>
            </a:endParaRPr>
          </a:p>
          <a:p>
            <a:pPr marL="0" lvl="0" indent="0" algn="l" rtl="0">
              <a:spcBef>
                <a:spcPts val="0"/>
              </a:spcBef>
              <a:spcAft>
                <a:spcPts val="0"/>
              </a:spcAft>
              <a:buNone/>
            </a:pPr>
            <a:endParaRPr sz="1200" b="1">
              <a:latin typeface="Roboto"/>
              <a:ea typeface="Roboto"/>
              <a:cs typeface="Roboto"/>
              <a:sym typeface="Roboto"/>
            </a:endParaRPr>
          </a:p>
          <a:p>
            <a:pPr marL="0" lvl="0" indent="0" algn="l" rtl="0">
              <a:spcBef>
                <a:spcPts val="0"/>
              </a:spcBef>
              <a:spcAft>
                <a:spcPts val="0"/>
              </a:spcAft>
              <a:buNone/>
            </a:pPr>
            <a:endParaRPr sz="1200" b="1">
              <a:latin typeface="Roboto"/>
              <a:ea typeface="Roboto"/>
              <a:cs typeface="Roboto"/>
              <a:sym typeface="Roboto"/>
            </a:endParaRPr>
          </a:p>
        </p:txBody>
      </p:sp>
      <p:sp>
        <p:nvSpPr>
          <p:cNvPr id="122" name="Google Shape;122;p18"/>
          <p:cNvSpPr txBox="1"/>
          <p:nvPr/>
        </p:nvSpPr>
        <p:spPr>
          <a:xfrm>
            <a:off x="2681400" y="2665975"/>
            <a:ext cx="1964400" cy="1847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latin typeface="Roboto"/>
                <a:ea typeface="Roboto"/>
                <a:cs typeface="Roboto"/>
                <a:sym typeface="Roboto"/>
              </a:rPr>
              <a:t>: Aging Inventory</a:t>
            </a:r>
            <a:endParaRPr sz="1200" b="1">
              <a:latin typeface="Roboto"/>
              <a:ea typeface="Roboto"/>
              <a:cs typeface="Roboto"/>
              <a:sym typeface="Roboto"/>
            </a:endParaRPr>
          </a:p>
          <a:p>
            <a:pPr marL="0" lvl="0" indent="0" algn="l" rtl="0">
              <a:spcBef>
                <a:spcPts val="0"/>
              </a:spcBef>
              <a:spcAft>
                <a:spcPts val="0"/>
              </a:spcAft>
              <a:buNone/>
            </a:pPr>
            <a:endParaRPr sz="1200" b="1">
              <a:latin typeface="Roboto"/>
              <a:ea typeface="Roboto"/>
              <a:cs typeface="Roboto"/>
              <a:sym typeface="Roboto"/>
            </a:endParaRPr>
          </a:p>
          <a:p>
            <a:pPr marL="0" lvl="0" indent="0" algn="l" rtl="0">
              <a:spcBef>
                <a:spcPts val="0"/>
              </a:spcBef>
              <a:spcAft>
                <a:spcPts val="0"/>
              </a:spcAft>
              <a:buNone/>
            </a:pPr>
            <a:r>
              <a:rPr lang="en" sz="1200" b="1">
                <a:latin typeface="Roboto"/>
                <a:ea typeface="Roboto"/>
                <a:cs typeface="Roboto"/>
                <a:sym typeface="Roboto"/>
              </a:rPr>
              <a:t>: Emergency Purchases</a:t>
            </a:r>
            <a:endParaRPr sz="1200" b="1">
              <a:latin typeface="Roboto"/>
              <a:ea typeface="Roboto"/>
              <a:cs typeface="Roboto"/>
              <a:sym typeface="Roboto"/>
            </a:endParaRPr>
          </a:p>
          <a:p>
            <a:pPr marL="0" lvl="0" indent="0" algn="l" rtl="0">
              <a:spcBef>
                <a:spcPts val="0"/>
              </a:spcBef>
              <a:spcAft>
                <a:spcPts val="0"/>
              </a:spcAft>
              <a:buNone/>
            </a:pPr>
            <a:endParaRPr sz="1200" b="1">
              <a:latin typeface="Roboto"/>
              <a:ea typeface="Roboto"/>
              <a:cs typeface="Roboto"/>
              <a:sym typeface="Roboto"/>
            </a:endParaRPr>
          </a:p>
          <a:p>
            <a:pPr marL="0" lvl="0" indent="0" algn="l" rtl="0">
              <a:spcBef>
                <a:spcPts val="0"/>
              </a:spcBef>
              <a:spcAft>
                <a:spcPts val="0"/>
              </a:spcAft>
              <a:buNone/>
            </a:pPr>
            <a:r>
              <a:rPr lang="en" sz="1200" b="1">
                <a:latin typeface="Roboto"/>
                <a:ea typeface="Roboto"/>
                <a:cs typeface="Roboto"/>
                <a:sym typeface="Roboto"/>
              </a:rPr>
              <a:t>: Gross Profit Ratio</a:t>
            </a:r>
            <a:endParaRPr sz="1200" b="1">
              <a:latin typeface="Roboto"/>
              <a:ea typeface="Roboto"/>
              <a:cs typeface="Roboto"/>
              <a:sym typeface="Roboto"/>
            </a:endParaRPr>
          </a:p>
          <a:p>
            <a:pPr marL="0" lvl="0" indent="0" algn="l" rtl="0">
              <a:spcBef>
                <a:spcPts val="0"/>
              </a:spcBef>
              <a:spcAft>
                <a:spcPts val="0"/>
              </a:spcAft>
              <a:buNone/>
            </a:pPr>
            <a:endParaRPr sz="1200" b="1">
              <a:latin typeface="Roboto"/>
              <a:ea typeface="Roboto"/>
              <a:cs typeface="Roboto"/>
              <a:sym typeface="Roboto"/>
            </a:endParaRPr>
          </a:p>
          <a:p>
            <a:pPr marL="0" lvl="0" indent="0" algn="l" rtl="0">
              <a:spcBef>
                <a:spcPts val="0"/>
              </a:spcBef>
              <a:spcAft>
                <a:spcPts val="0"/>
              </a:spcAft>
              <a:buNone/>
            </a:pPr>
            <a:r>
              <a:rPr lang="en" sz="1200" b="1">
                <a:latin typeface="Roboto"/>
                <a:ea typeface="Roboto"/>
                <a:cs typeface="Roboto"/>
                <a:sym typeface="Roboto"/>
              </a:rPr>
              <a:t>: Department Spirit </a:t>
            </a:r>
            <a:endParaRPr sz="1200" b="1">
              <a:latin typeface="Roboto"/>
              <a:ea typeface="Roboto"/>
              <a:cs typeface="Roboto"/>
              <a:sym typeface="Roboto"/>
            </a:endParaRPr>
          </a:p>
          <a:p>
            <a:pPr marL="0" lvl="0" indent="0" algn="l" rtl="0">
              <a:spcBef>
                <a:spcPts val="0"/>
              </a:spcBef>
              <a:spcAft>
                <a:spcPts val="0"/>
              </a:spcAft>
              <a:buNone/>
            </a:pPr>
            <a:endParaRPr sz="1200" b="1">
              <a:latin typeface="Roboto"/>
              <a:ea typeface="Roboto"/>
              <a:cs typeface="Roboto"/>
              <a:sym typeface="Roboto"/>
            </a:endParaRPr>
          </a:p>
          <a:p>
            <a:pPr marL="0" lvl="0" indent="0" algn="l" rtl="0">
              <a:spcBef>
                <a:spcPts val="0"/>
              </a:spcBef>
              <a:spcAft>
                <a:spcPts val="0"/>
              </a:spcAft>
              <a:buNone/>
            </a:pPr>
            <a:r>
              <a:rPr lang="en" sz="1200" b="1">
                <a:latin typeface="Roboto"/>
                <a:ea typeface="Roboto"/>
                <a:cs typeface="Roboto"/>
                <a:sym typeface="Roboto"/>
              </a:rPr>
              <a:t>: Inventory management</a:t>
            </a:r>
            <a:endParaRPr sz="1200" b="1">
              <a:latin typeface="Roboto"/>
              <a:ea typeface="Roboto"/>
              <a:cs typeface="Roboto"/>
              <a:sym typeface="Roboto"/>
            </a:endParaRPr>
          </a:p>
        </p:txBody>
      </p:sp>
      <p:sp>
        <p:nvSpPr>
          <p:cNvPr id="123" name="Google Shape;123;p18"/>
          <p:cNvSpPr txBox="1"/>
          <p:nvPr/>
        </p:nvSpPr>
        <p:spPr>
          <a:xfrm>
            <a:off x="4645750" y="2478425"/>
            <a:ext cx="1700700" cy="240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highlight>
                  <a:srgbClr val="FFFF00"/>
                </a:highlight>
                <a:latin typeface="Roboto"/>
                <a:ea typeface="Roboto"/>
                <a:cs typeface="Roboto"/>
                <a:sym typeface="Roboto"/>
              </a:rPr>
              <a:t>: Over the Counter            </a:t>
            </a:r>
            <a:endParaRPr sz="1200" b="1">
              <a:highlight>
                <a:srgbClr val="FFFF00"/>
              </a:highlight>
              <a:latin typeface="Roboto"/>
              <a:ea typeface="Roboto"/>
              <a:cs typeface="Roboto"/>
              <a:sym typeface="Roboto"/>
            </a:endParaRPr>
          </a:p>
          <a:p>
            <a:pPr marL="0" lvl="0" indent="0" algn="l" rtl="0">
              <a:spcBef>
                <a:spcPts val="0"/>
              </a:spcBef>
              <a:spcAft>
                <a:spcPts val="0"/>
              </a:spcAft>
              <a:buNone/>
            </a:pPr>
            <a:r>
              <a:rPr lang="en" sz="1200" b="1">
                <a:highlight>
                  <a:srgbClr val="FFFF00"/>
                </a:highlight>
                <a:latin typeface="Roboto"/>
                <a:ea typeface="Roboto"/>
                <a:cs typeface="Roboto"/>
                <a:sym typeface="Roboto"/>
              </a:rPr>
              <a:t>  Sales</a:t>
            </a:r>
            <a:endParaRPr sz="1200" b="1">
              <a:highlight>
                <a:srgbClr val="FFFF00"/>
              </a:highlight>
              <a:latin typeface="Roboto"/>
              <a:ea typeface="Roboto"/>
              <a:cs typeface="Roboto"/>
              <a:sym typeface="Roboto"/>
            </a:endParaRPr>
          </a:p>
          <a:p>
            <a:pPr marL="0" lvl="0" indent="0" algn="l" rtl="0">
              <a:spcBef>
                <a:spcPts val="0"/>
              </a:spcBef>
              <a:spcAft>
                <a:spcPts val="0"/>
              </a:spcAft>
              <a:buNone/>
            </a:pPr>
            <a:endParaRPr sz="1200" b="1">
              <a:highlight>
                <a:srgbClr val="FFFF00"/>
              </a:highlight>
              <a:latin typeface="Roboto"/>
              <a:ea typeface="Roboto"/>
              <a:cs typeface="Roboto"/>
              <a:sym typeface="Roboto"/>
            </a:endParaRPr>
          </a:p>
          <a:p>
            <a:pPr marL="0" lvl="0" indent="0" algn="l" rtl="0">
              <a:spcBef>
                <a:spcPts val="0"/>
              </a:spcBef>
              <a:spcAft>
                <a:spcPts val="0"/>
              </a:spcAft>
              <a:buNone/>
            </a:pPr>
            <a:r>
              <a:rPr lang="en" sz="1200" b="1">
                <a:highlight>
                  <a:srgbClr val="FFFF00"/>
                </a:highlight>
                <a:latin typeface="Roboto"/>
                <a:ea typeface="Roboto"/>
                <a:cs typeface="Roboto"/>
                <a:sym typeface="Roboto"/>
              </a:rPr>
              <a:t>: Social Media</a:t>
            </a:r>
            <a:endParaRPr sz="1200" b="1">
              <a:highlight>
                <a:srgbClr val="FFFF00"/>
              </a:highlight>
              <a:latin typeface="Roboto"/>
              <a:ea typeface="Roboto"/>
              <a:cs typeface="Roboto"/>
              <a:sym typeface="Roboto"/>
            </a:endParaRPr>
          </a:p>
          <a:p>
            <a:pPr marL="0" lvl="0" indent="0" algn="l" rtl="0">
              <a:spcBef>
                <a:spcPts val="0"/>
              </a:spcBef>
              <a:spcAft>
                <a:spcPts val="0"/>
              </a:spcAft>
              <a:buNone/>
            </a:pPr>
            <a:r>
              <a:rPr lang="en" sz="1200" b="1">
                <a:highlight>
                  <a:srgbClr val="FFFF00"/>
                </a:highlight>
                <a:latin typeface="Roboto"/>
                <a:ea typeface="Roboto"/>
                <a:cs typeface="Roboto"/>
                <a:sym typeface="Roboto"/>
              </a:rPr>
              <a:t>  Exposure</a:t>
            </a:r>
            <a:endParaRPr sz="1200" b="1">
              <a:highlight>
                <a:srgbClr val="FFFF00"/>
              </a:highlight>
              <a:latin typeface="Roboto"/>
              <a:ea typeface="Roboto"/>
              <a:cs typeface="Roboto"/>
              <a:sym typeface="Roboto"/>
            </a:endParaRPr>
          </a:p>
          <a:p>
            <a:pPr marL="0" lvl="0" indent="0" algn="l" rtl="0">
              <a:spcBef>
                <a:spcPts val="0"/>
              </a:spcBef>
              <a:spcAft>
                <a:spcPts val="0"/>
              </a:spcAft>
              <a:buNone/>
            </a:pPr>
            <a:endParaRPr sz="1200" b="1">
              <a:highlight>
                <a:srgbClr val="FFFF00"/>
              </a:highlight>
              <a:latin typeface="Roboto"/>
              <a:ea typeface="Roboto"/>
              <a:cs typeface="Roboto"/>
              <a:sym typeface="Roboto"/>
            </a:endParaRPr>
          </a:p>
          <a:p>
            <a:pPr marL="0" lvl="0" indent="0" algn="l" rtl="0">
              <a:spcBef>
                <a:spcPts val="0"/>
              </a:spcBef>
              <a:spcAft>
                <a:spcPts val="0"/>
              </a:spcAft>
              <a:buNone/>
            </a:pPr>
            <a:r>
              <a:rPr lang="en" sz="1200" b="1">
                <a:highlight>
                  <a:srgbClr val="FFFF00"/>
                </a:highlight>
                <a:latin typeface="Roboto"/>
                <a:ea typeface="Roboto"/>
                <a:cs typeface="Roboto"/>
                <a:sym typeface="Roboto"/>
              </a:rPr>
              <a:t>: Internal GP + /     </a:t>
            </a:r>
            <a:endParaRPr sz="1200" b="1">
              <a:highlight>
                <a:srgbClr val="FFFF00"/>
              </a:highlight>
              <a:latin typeface="Roboto"/>
              <a:ea typeface="Roboto"/>
              <a:cs typeface="Roboto"/>
              <a:sym typeface="Roboto"/>
            </a:endParaRPr>
          </a:p>
          <a:p>
            <a:pPr marL="0" lvl="0" indent="0" algn="l" rtl="0">
              <a:spcBef>
                <a:spcPts val="0"/>
              </a:spcBef>
              <a:spcAft>
                <a:spcPts val="0"/>
              </a:spcAft>
              <a:buNone/>
            </a:pPr>
            <a:r>
              <a:rPr lang="en" sz="1200" b="1">
                <a:highlight>
                  <a:srgbClr val="FFFF00"/>
                </a:highlight>
                <a:latin typeface="Roboto"/>
                <a:ea typeface="Roboto"/>
                <a:cs typeface="Roboto"/>
                <a:sym typeface="Roboto"/>
              </a:rPr>
              <a:t>  Wholesale</a:t>
            </a:r>
            <a:endParaRPr sz="1200" b="1">
              <a:highlight>
                <a:srgbClr val="FFFF00"/>
              </a:highlight>
              <a:latin typeface="Roboto"/>
              <a:ea typeface="Roboto"/>
              <a:cs typeface="Roboto"/>
              <a:sym typeface="Roboto"/>
            </a:endParaRPr>
          </a:p>
          <a:p>
            <a:pPr marL="0" lvl="0" indent="0" algn="l" rtl="0">
              <a:spcBef>
                <a:spcPts val="0"/>
              </a:spcBef>
              <a:spcAft>
                <a:spcPts val="0"/>
              </a:spcAft>
              <a:buNone/>
            </a:pPr>
            <a:endParaRPr sz="1200" b="1">
              <a:highlight>
                <a:srgbClr val="FFFF00"/>
              </a:highlight>
              <a:latin typeface="Roboto"/>
              <a:ea typeface="Roboto"/>
              <a:cs typeface="Roboto"/>
              <a:sym typeface="Roboto"/>
            </a:endParaRPr>
          </a:p>
          <a:p>
            <a:pPr marL="0" lvl="0" indent="0" algn="l" rtl="0">
              <a:spcBef>
                <a:spcPts val="0"/>
              </a:spcBef>
              <a:spcAft>
                <a:spcPts val="0"/>
              </a:spcAft>
              <a:buNone/>
            </a:pPr>
            <a:r>
              <a:rPr lang="en" sz="1200" b="1">
                <a:highlight>
                  <a:srgbClr val="FFFF00"/>
                </a:highlight>
                <a:latin typeface="Roboto"/>
                <a:ea typeface="Roboto"/>
                <a:cs typeface="Roboto"/>
                <a:sym typeface="Roboto"/>
              </a:rPr>
              <a:t>: Training!!!</a:t>
            </a:r>
            <a:endParaRPr sz="1200" b="1">
              <a:highlight>
                <a:srgbClr val="FFFF00"/>
              </a:highlight>
              <a:latin typeface="Roboto"/>
              <a:ea typeface="Roboto"/>
              <a:cs typeface="Roboto"/>
              <a:sym typeface="Roboto"/>
            </a:endParaRPr>
          </a:p>
          <a:p>
            <a:pPr marL="0" lvl="0" indent="0" algn="l" rtl="0">
              <a:spcBef>
                <a:spcPts val="0"/>
              </a:spcBef>
              <a:spcAft>
                <a:spcPts val="0"/>
              </a:spcAft>
              <a:buNone/>
            </a:pPr>
            <a:endParaRPr sz="1200">
              <a:latin typeface="Roboto"/>
              <a:ea typeface="Roboto"/>
              <a:cs typeface="Roboto"/>
              <a:sym typeface="Roboto"/>
            </a:endParaRPr>
          </a:p>
          <a:p>
            <a:pPr marL="0" lvl="0" indent="0" algn="l" rtl="0">
              <a:spcBef>
                <a:spcPts val="0"/>
              </a:spcBef>
              <a:spcAft>
                <a:spcPts val="0"/>
              </a:spcAft>
              <a:buNone/>
            </a:pPr>
            <a:endParaRPr sz="1200">
              <a:latin typeface="Roboto"/>
              <a:ea typeface="Roboto"/>
              <a:cs typeface="Roboto"/>
              <a:sym typeface="Roboto"/>
            </a:endParaRPr>
          </a:p>
        </p:txBody>
      </p:sp>
      <p:sp>
        <p:nvSpPr>
          <p:cNvPr id="124" name="Google Shape;124;p18"/>
          <p:cNvSpPr txBox="1"/>
          <p:nvPr/>
        </p:nvSpPr>
        <p:spPr>
          <a:xfrm>
            <a:off x="6584925" y="2773675"/>
            <a:ext cx="1623000" cy="1139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a:latin typeface="Roboto"/>
                <a:ea typeface="Roboto"/>
                <a:cs typeface="Roboto"/>
                <a:sym typeface="Roboto"/>
              </a:rPr>
              <a:t>: </a:t>
            </a:r>
            <a:r>
              <a:rPr lang="en" sz="1200" b="1">
                <a:latin typeface="Roboto"/>
                <a:ea typeface="Roboto"/>
                <a:cs typeface="Roboto"/>
                <a:sym typeface="Roboto"/>
              </a:rPr>
              <a:t>Parts Back Order</a:t>
            </a:r>
            <a:endParaRPr sz="1200" b="1">
              <a:latin typeface="Roboto"/>
              <a:ea typeface="Roboto"/>
              <a:cs typeface="Roboto"/>
              <a:sym typeface="Roboto"/>
            </a:endParaRPr>
          </a:p>
          <a:p>
            <a:pPr marL="0" lvl="0" indent="0" algn="l" rtl="0">
              <a:spcBef>
                <a:spcPts val="0"/>
              </a:spcBef>
              <a:spcAft>
                <a:spcPts val="0"/>
              </a:spcAft>
              <a:buNone/>
            </a:pPr>
            <a:endParaRPr sz="1200" b="1">
              <a:latin typeface="Roboto"/>
              <a:ea typeface="Roboto"/>
              <a:cs typeface="Roboto"/>
              <a:sym typeface="Roboto"/>
            </a:endParaRPr>
          </a:p>
          <a:p>
            <a:pPr marL="0" lvl="0" indent="0" algn="l" rtl="0">
              <a:spcBef>
                <a:spcPts val="0"/>
              </a:spcBef>
              <a:spcAft>
                <a:spcPts val="0"/>
              </a:spcAft>
              <a:buNone/>
            </a:pPr>
            <a:r>
              <a:rPr lang="en" sz="1200" b="1">
                <a:latin typeface="Roboto"/>
                <a:ea typeface="Roboto"/>
                <a:cs typeface="Roboto"/>
                <a:sym typeface="Roboto"/>
              </a:rPr>
              <a:t>: Department Spirit</a:t>
            </a:r>
            <a:endParaRPr sz="1200" b="1">
              <a:latin typeface="Roboto"/>
              <a:ea typeface="Roboto"/>
              <a:cs typeface="Roboto"/>
              <a:sym typeface="Roboto"/>
            </a:endParaRPr>
          </a:p>
          <a:p>
            <a:pPr marL="0" lvl="0" indent="0" algn="l" rtl="0">
              <a:spcBef>
                <a:spcPts val="0"/>
              </a:spcBef>
              <a:spcAft>
                <a:spcPts val="0"/>
              </a:spcAft>
              <a:buNone/>
            </a:pPr>
            <a:endParaRPr sz="1200" b="1">
              <a:latin typeface="Roboto"/>
              <a:ea typeface="Roboto"/>
              <a:cs typeface="Roboto"/>
              <a:sym typeface="Roboto"/>
            </a:endParaRPr>
          </a:p>
          <a:p>
            <a:pPr marL="0" lvl="0" indent="0" algn="l" rtl="0">
              <a:spcBef>
                <a:spcPts val="0"/>
              </a:spcBef>
              <a:spcAft>
                <a:spcPts val="0"/>
              </a:spcAft>
              <a:buNone/>
            </a:pPr>
            <a:r>
              <a:rPr lang="en" sz="1200" b="1">
                <a:latin typeface="Roboto"/>
                <a:ea typeface="Roboto"/>
                <a:cs typeface="Roboto"/>
                <a:sym typeface="Roboto"/>
              </a:rPr>
              <a:t>: Other dealerships </a:t>
            </a:r>
            <a:endParaRPr sz="1200" b="1">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9"/>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Parts Employees</a:t>
            </a:r>
            <a:endParaRPr/>
          </a:p>
        </p:txBody>
      </p:sp>
      <p:cxnSp>
        <p:nvCxnSpPr>
          <p:cNvPr id="130" name="Google Shape;130;p19"/>
          <p:cNvCxnSpPr>
            <a:stCxn id="131" idx="4"/>
            <a:endCxn id="132" idx="0"/>
          </p:cNvCxnSpPr>
          <p:nvPr/>
        </p:nvCxnSpPr>
        <p:spPr>
          <a:xfrm>
            <a:off x="4105800" y="1691300"/>
            <a:ext cx="0" cy="240900"/>
          </a:xfrm>
          <a:prstGeom prst="straightConnector1">
            <a:avLst/>
          </a:prstGeom>
          <a:noFill/>
          <a:ln w="9525" cap="flat" cmpd="sng">
            <a:solidFill>
              <a:schemeClr val="accent4"/>
            </a:solidFill>
            <a:prstDash val="solid"/>
            <a:round/>
            <a:headEnd type="none" w="med" len="med"/>
            <a:tailEnd type="none" w="med" len="med"/>
          </a:ln>
        </p:spPr>
      </p:cxnSp>
      <p:cxnSp>
        <p:nvCxnSpPr>
          <p:cNvPr id="133" name="Google Shape;133;p19"/>
          <p:cNvCxnSpPr>
            <a:stCxn id="132" idx="4"/>
          </p:cNvCxnSpPr>
          <p:nvPr/>
        </p:nvCxnSpPr>
        <p:spPr>
          <a:xfrm>
            <a:off x="4105800" y="2605700"/>
            <a:ext cx="1500" cy="132600"/>
          </a:xfrm>
          <a:prstGeom prst="straightConnector1">
            <a:avLst/>
          </a:prstGeom>
          <a:noFill/>
          <a:ln w="9525" cap="flat" cmpd="sng">
            <a:solidFill>
              <a:schemeClr val="accent4"/>
            </a:solidFill>
            <a:prstDash val="solid"/>
            <a:round/>
            <a:headEnd type="none" w="med" len="med"/>
            <a:tailEnd type="none" w="med" len="med"/>
          </a:ln>
        </p:spPr>
      </p:cxnSp>
      <p:cxnSp>
        <p:nvCxnSpPr>
          <p:cNvPr id="134" name="Google Shape;134;p19"/>
          <p:cNvCxnSpPr>
            <a:stCxn id="135" idx="0"/>
          </p:cNvCxnSpPr>
          <p:nvPr/>
        </p:nvCxnSpPr>
        <p:spPr>
          <a:xfrm rot="10800000" flipH="1">
            <a:off x="5096400" y="2708600"/>
            <a:ext cx="10200" cy="138000"/>
          </a:xfrm>
          <a:prstGeom prst="straightConnector1">
            <a:avLst/>
          </a:prstGeom>
          <a:noFill/>
          <a:ln w="9525" cap="flat" cmpd="sng">
            <a:solidFill>
              <a:schemeClr val="accent4"/>
            </a:solidFill>
            <a:prstDash val="solid"/>
            <a:round/>
            <a:headEnd type="none" w="med" len="med"/>
            <a:tailEnd type="none" w="med" len="med"/>
          </a:ln>
        </p:spPr>
      </p:cxnSp>
      <p:cxnSp>
        <p:nvCxnSpPr>
          <p:cNvPr id="136" name="Google Shape;136;p19"/>
          <p:cNvCxnSpPr>
            <a:stCxn id="137" idx="0"/>
          </p:cNvCxnSpPr>
          <p:nvPr/>
        </p:nvCxnSpPr>
        <p:spPr>
          <a:xfrm rot="10800000" flipH="1">
            <a:off x="6468000" y="2723600"/>
            <a:ext cx="7500" cy="123000"/>
          </a:xfrm>
          <a:prstGeom prst="straightConnector1">
            <a:avLst/>
          </a:prstGeom>
          <a:noFill/>
          <a:ln w="9525" cap="flat" cmpd="sng">
            <a:solidFill>
              <a:schemeClr val="accent4"/>
            </a:solidFill>
            <a:prstDash val="solid"/>
            <a:round/>
            <a:headEnd type="none" w="med" len="med"/>
            <a:tailEnd type="none" w="med" len="med"/>
          </a:ln>
        </p:spPr>
      </p:cxnSp>
      <p:cxnSp>
        <p:nvCxnSpPr>
          <p:cNvPr id="138" name="Google Shape;138;p19"/>
          <p:cNvCxnSpPr/>
          <p:nvPr/>
        </p:nvCxnSpPr>
        <p:spPr>
          <a:xfrm>
            <a:off x="1369125" y="2696050"/>
            <a:ext cx="5099100" cy="36900"/>
          </a:xfrm>
          <a:prstGeom prst="straightConnector1">
            <a:avLst/>
          </a:prstGeom>
          <a:noFill/>
          <a:ln w="9525" cap="flat" cmpd="sng">
            <a:solidFill>
              <a:schemeClr val="accent4"/>
            </a:solidFill>
            <a:prstDash val="solid"/>
            <a:round/>
            <a:headEnd type="none" w="med" len="med"/>
            <a:tailEnd type="none" w="med" len="med"/>
          </a:ln>
        </p:spPr>
      </p:cxnSp>
      <p:grpSp>
        <p:nvGrpSpPr>
          <p:cNvPr id="139" name="Google Shape;139;p19"/>
          <p:cNvGrpSpPr/>
          <p:nvPr/>
        </p:nvGrpSpPr>
        <p:grpSpPr>
          <a:xfrm>
            <a:off x="3639600" y="1017800"/>
            <a:ext cx="955875" cy="673500"/>
            <a:chOff x="3639600" y="1017800"/>
            <a:chExt cx="955875" cy="673500"/>
          </a:xfrm>
        </p:grpSpPr>
        <p:sp>
          <p:nvSpPr>
            <p:cNvPr id="131" name="Google Shape;131;p19"/>
            <p:cNvSpPr/>
            <p:nvPr/>
          </p:nvSpPr>
          <p:spPr>
            <a:xfrm>
              <a:off x="3639600" y="1017800"/>
              <a:ext cx="932400" cy="673500"/>
            </a:xfrm>
            <a:prstGeom prst="ellipse">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40" name="Google Shape;140;p19"/>
            <p:cNvSpPr txBox="1"/>
            <p:nvPr/>
          </p:nvSpPr>
          <p:spPr>
            <a:xfrm>
              <a:off x="3894975" y="1154450"/>
              <a:ext cx="700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lt1"/>
                  </a:solidFill>
                  <a:latin typeface="Roboto"/>
                  <a:ea typeface="Roboto"/>
                  <a:cs typeface="Roboto"/>
                  <a:sym typeface="Roboto"/>
                </a:rPr>
                <a:t>PM</a:t>
              </a:r>
              <a:endParaRPr>
                <a:solidFill>
                  <a:schemeClr val="lt1"/>
                </a:solidFill>
                <a:latin typeface="Roboto"/>
                <a:ea typeface="Roboto"/>
                <a:cs typeface="Roboto"/>
                <a:sym typeface="Roboto"/>
              </a:endParaRPr>
            </a:p>
          </p:txBody>
        </p:sp>
      </p:grpSp>
      <p:grpSp>
        <p:nvGrpSpPr>
          <p:cNvPr id="141" name="Google Shape;141;p19"/>
          <p:cNvGrpSpPr/>
          <p:nvPr/>
        </p:nvGrpSpPr>
        <p:grpSpPr>
          <a:xfrm>
            <a:off x="3639600" y="3837200"/>
            <a:ext cx="955875" cy="673500"/>
            <a:chOff x="3944400" y="3837200"/>
            <a:chExt cx="955875" cy="673500"/>
          </a:xfrm>
        </p:grpSpPr>
        <p:sp>
          <p:nvSpPr>
            <p:cNvPr id="142" name="Google Shape;142;p19"/>
            <p:cNvSpPr/>
            <p:nvPr/>
          </p:nvSpPr>
          <p:spPr>
            <a:xfrm>
              <a:off x="3944400" y="3837200"/>
              <a:ext cx="932400" cy="673500"/>
            </a:xfrm>
            <a:prstGeom prst="ellipse">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43" name="Google Shape;143;p19"/>
            <p:cNvSpPr txBox="1"/>
            <p:nvPr/>
          </p:nvSpPr>
          <p:spPr>
            <a:xfrm>
              <a:off x="4199775" y="3973850"/>
              <a:ext cx="700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lt1"/>
                  </a:solidFill>
                  <a:latin typeface="Roboto"/>
                  <a:ea typeface="Roboto"/>
                  <a:cs typeface="Roboto"/>
                  <a:sym typeface="Roboto"/>
                </a:rPr>
                <a:t>D</a:t>
              </a:r>
              <a:endParaRPr>
                <a:solidFill>
                  <a:schemeClr val="lt1"/>
                </a:solidFill>
                <a:latin typeface="Roboto"/>
                <a:ea typeface="Roboto"/>
                <a:cs typeface="Roboto"/>
                <a:sym typeface="Roboto"/>
              </a:endParaRPr>
            </a:p>
          </p:txBody>
        </p:sp>
      </p:grpSp>
      <p:grpSp>
        <p:nvGrpSpPr>
          <p:cNvPr id="144" name="Google Shape;144;p19"/>
          <p:cNvGrpSpPr/>
          <p:nvPr/>
        </p:nvGrpSpPr>
        <p:grpSpPr>
          <a:xfrm>
            <a:off x="5392200" y="3837200"/>
            <a:ext cx="955875" cy="673500"/>
            <a:chOff x="5392200" y="3837200"/>
            <a:chExt cx="955875" cy="673500"/>
          </a:xfrm>
        </p:grpSpPr>
        <p:sp>
          <p:nvSpPr>
            <p:cNvPr id="145" name="Google Shape;145;p19"/>
            <p:cNvSpPr/>
            <p:nvPr/>
          </p:nvSpPr>
          <p:spPr>
            <a:xfrm>
              <a:off x="5392200" y="3837200"/>
              <a:ext cx="932400" cy="673500"/>
            </a:xfrm>
            <a:prstGeom prst="ellipse">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46" name="Google Shape;146;p19"/>
            <p:cNvSpPr txBox="1"/>
            <p:nvPr/>
          </p:nvSpPr>
          <p:spPr>
            <a:xfrm>
              <a:off x="5647575" y="3973850"/>
              <a:ext cx="700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lt1"/>
                  </a:solidFill>
                  <a:latin typeface="Roboto"/>
                  <a:ea typeface="Roboto"/>
                  <a:cs typeface="Roboto"/>
                  <a:sym typeface="Roboto"/>
                </a:rPr>
                <a:t>D</a:t>
              </a:r>
              <a:endParaRPr>
                <a:solidFill>
                  <a:schemeClr val="lt1"/>
                </a:solidFill>
                <a:latin typeface="Roboto"/>
                <a:ea typeface="Roboto"/>
                <a:cs typeface="Roboto"/>
                <a:sym typeface="Roboto"/>
              </a:endParaRPr>
            </a:p>
          </p:txBody>
        </p:sp>
      </p:grpSp>
      <p:grpSp>
        <p:nvGrpSpPr>
          <p:cNvPr id="147" name="Google Shape;147;p19"/>
          <p:cNvGrpSpPr/>
          <p:nvPr/>
        </p:nvGrpSpPr>
        <p:grpSpPr>
          <a:xfrm>
            <a:off x="1658400" y="3837200"/>
            <a:ext cx="955875" cy="673500"/>
            <a:chOff x="1658400" y="3837200"/>
            <a:chExt cx="955875" cy="673500"/>
          </a:xfrm>
        </p:grpSpPr>
        <p:sp>
          <p:nvSpPr>
            <p:cNvPr id="148" name="Google Shape;148;p19"/>
            <p:cNvSpPr/>
            <p:nvPr/>
          </p:nvSpPr>
          <p:spPr>
            <a:xfrm>
              <a:off x="1658400" y="3837200"/>
              <a:ext cx="932400" cy="673500"/>
            </a:xfrm>
            <a:prstGeom prst="ellipse">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49" name="Google Shape;149;p19"/>
            <p:cNvSpPr txBox="1"/>
            <p:nvPr/>
          </p:nvSpPr>
          <p:spPr>
            <a:xfrm>
              <a:off x="1913775" y="3973850"/>
              <a:ext cx="700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lt1"/>
                  </a:solidFill>
                  <a:latin typeface="Roboto"/>
                  <a:ea typeface="Roboto"/>
                  <a:cs typeface="Roboto"/>
                  <a:sym typeface="Roboto"/>
                </a:rPr>
                <a:t>D</a:t>
              </a:r>
              <a:endParaRPr>
                <a:solidFill>
                  <a:schemeClr val="lt1"/>
                </a:solidFill>
                <a:latin typeface="Roboto"/>
                <a:ea typeface="Roboto"/>
                <a:cs typeface="Roboto"/>
                <a:sym typeface="Roboto"/>
              </a:endParaRPr>
            </a:p>
          </p:txBody>
        </p:sp>
      </p:grpSp>
      <p:grpSp>
        <p:nvGrpSpPr>
          <p:cNvPr id="150" name="Google Shape;150;p19"/>
          <p:cNvGrpSpPr/>
          <p:nvPr/>
        </p:nvGrpSpPr>
        <p:grpSpPr>
          <a:xfrm>
            <a:off x="896400" y="2716100"/>
            <a:ext cx="932400" cy="804000"/>
            <a:chOff x="896400" y="2716100"/>
            <a:chExt cx="932400" cy="804000"/>
          </a:xfrm>
        </p:grpSpPr>
        <p:sp>
          <p:nvSpPr>
            <p:cNvPr id="151" name="Google Shape;151;p19"/>
            <p:cNvSpPr/>
            <p:nvPr/>
          </p:nvSpPr>
          <p:spPr>
            <a:xfrm>
              <a:off x="896400" y="2846600"/>
              <a:ext cx="932400" cy="673500"/>
            </a:xfrm>
            <a:prstGeom prst="ellipse">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cxnSp>
          <p:nvCxnSpPr>
            <p:cNvPr id="152" name="Google Shape;152;p19"/>
            <p:cNvCxnSpPr>
              <a:stCxn id="151" idx="0"/>
            </p:cNvCxnSpPr>
            <p:nvPr/>
          </p:nvCxnSpPr>
          <p:spPr>
            <a:xfrm rot="10800000" flipH="1">
              <a:off x="1362600" y="2716100"/>
              <a:ext cx="13800" cy="130500"/>
            </a:xfrm>
            <a:prstGeom prst="straightConnector1">
              <a:avLst/>
            </a:prstGeom>
            <a:noFill/>
            <a:ln w="9525" cap="flat" cmpd="sng">
              <a:solidFill>
                <a:schemeClr val="accent4"/>
              </a:solidFill>
              <a:prstDash val="solid"/>
              <a:round/>
              <a:headEnd type="none" w="med" len="med"/>
              <a:tailEnd type="none" w="med" len="med"/>
            </a:ln>
          </p:spPr>
        </p:cxnSp>
        <p:sp>
          <p:nvSpPr>
            <p:cNvPr id="153" name="Google Shape;153;p19"/>
            <p:cNvSpPr txBox="1"/>
            <p:nvPr/>
          </p:nvSpPr>
          <p:spPr>
            <a:xfrm>
              <a:off x="1102350" y="2983250"/>
              <a:ext cx="700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lt1"/>
                  </a:solidFill>
                  <a:latin typeface="Roboto"/>
                  <a:ea typeface="Roboto"/>
                  <a:cs typeface="Roboto"/>
                  <a:sym typeface="Roboto"/>
                </a:rPr>
                <a:t>SBC</a:t>
              </a:r>
              <a:endParaRPr>
                <a:solidFill>
                  <a:schemeClr val="lt1"/>
                </a:solidFill>
                <a:latin typeface="Roboto"/>
                <a:ea typeface="Roboto"/>
                <a:cs typeface="Roboto"/>
                <a:sym typeface="Roboto"/>
              </a:endParaRPr>
            </a:p>
          </p:txBody>
        </p:sp>
      </p:grpSp>
      <p:grpSp>
        <p:nvGrpSpPr>
          <p:cNvPr id="154" name="Google Shape;154;p19"/>
          <p:cNvGrpSpPr/>
          <p:nvPr/>
        </p:nvGrpSpPr>
        <p:grpSpPr>
          <a:xfrm>
            <a:off x="2572800" y="2686400"/>
            <a:ext cx="932400" cy="833700"/>
            <a:chOff x="2572800" y="2686400"/>
            <a:chExt cx="932400" cy="833700"/>
          </a:xfrm>
        </p:grpSpPr>
        <p:sp>
          <p:nvSpPr>
            <p:cNvPr id="155" name="Google Shape;155;p19"/>
            <p:cNvSpPr/>
            <p:nvPr/>
          </p:nvSpPr>
          <p:spPr>
            <a:xfrm>
              <a:off x="2572800" y="2846600"/>
              <a:ext cx="932400" cy="673500"/>
            </a:xfrm>
            <a:prstGeom prst="ellipse">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cxnSp>
          <p:nvCxnSpPr>
            <p:cNvPr id="156" name="Google Shape;156;p19"/>
            <p:cNvCxnSpPr>
              <a:stCxn id="155" idx="0"/>
            </p:cNvCxnSpPr>
            <p:nvPr/>
          </p:nvCxnSpPr>
          <p:spPr>
            <a:xfrm rot="10800000" flipH="1">
              <a:off x="3039000" y="2686400"/>
              <a:ext cx="2700" cy="160200"/>
            </a:xfrm>
            <a:prstGeom prst="straightConnector1">
              <a:avLst/>
            </a:prstGeom>
            <a:noFill/>
            <a:ln w="9525" cap="flat" cmpd="sng">
              <a:solidFill>
                <a:schemeClr val="accent4"/>
              </a:solidFill>
              <a:prstDash val="solid"/>
              <a:round/>
              <a:headEnd type="none" w="med" len="med"/>
              <a:tailEnd type="none" w="med" len="med"/>
            </a:ln>
          </p:spPr>
        </p:cxnSp>
        <p:sp>
          <p:nvSpPr>
            <p:cNvPr id="157" name="Google Shape;157;p19"/>
            <p:cNvSpPr txBox="1"/>
            <p:nvPr/>
          </p:nvSpPr>
          <p:spPr>
            <a:xfrm>
              <a:off x="2804700" y="2983250"/>
              <a:ext cx="700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lt1"/>
                  </a:solidFill>
                  <a:latin typeface="Roboto"/>
                  <a:ea typeface="Roboto"/>
                  <a:cs typeface="Roboto"/>
                  <a:sym typeface="Roboto"/>
                </a:rPr>
                <a:t>CR</a:t>
              </a:r>
              <a:endParaRPr>
                <a:solidFill>
                  <a:schemeClr val="lt1"/>
                </a:solidFill>
                <a:latin typeface="Roboto"/>
                <a:ea typeface="Roboto"/>
                <a:cs typeface="Roboto"/>
                <a:sym typeface="Roboto"/>
              </a:endParaRPr>
            </a:p>
          </p:txBody>
        </p:sp>
      </p:grpSp>
      <p:grpSp>
        <p:nvGrpSpPr>
          <p:cNvPr id="158" name="Google Shape;158;p19"/>
          <p:cNvGrpSpPr/>
          <p:nvPr/>
        </p:nvGrpSpPr>
        <p:grpSpPr>
          <a:xfrm>
            <a:off x="6001800" y="2846600"/>
            <a:ext cx="955875" cy="673500"/>
            <a:chOff x="6001800" y="2846600"/>
            <a:chExt cx="955875" cy="673500"/>
          </a:xfrm>
        </p:grpSpPr>
        <p:sp>
          <p:nvSpPr>
            <p:cNvPr id="137" name="Google Shape;137;p19"/>
            <p:cNvSpPr/>
            <p:nvPr/>
          </p:nvSpPr>
          <p:spPr>
            <a:xfrm>
              <a:off x="6001800" y="2846600"/>
              <a:ext cx="932400" cy="673500"/>
            </a:xfrm>
            <a:prstGeom prst="ellipse">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59" name="Google Shape;159;p19"/>
            <p:cNvSpPr txBox="1"/>
            <p:nvPr/>
          </p:nvSpPr>
          <p:spPr>
            <a:xfrm>
              <a:off x="6257175" y="2983250"/>
              <a:ext cx="700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lt1"/>
                  </a:solidFill>
                  <a:latin typeface="Roboto"/>
                  <a:ea typeface="Roboto"/>
                  <a:cs typeface="Roboto"/>
                  <a:sym typeface="Roboto"/>
                </a:rPr>
                <a:t>AS</a:t>
              </a:r>
              <a:endParaRPr>
                <a:solidFill>
                  <a:schemeClr val="lt1"/>
                </a:solidFill>
                <a:latin typeface="Roboto"/>
                <a:ea typeface="Roboto"/>
                <a:cs typeface="Roboto"/>
                <a:sym typeface="Roboto"/>
              </a:endParaRPr>
            </a:p>
          </p:txBody>
        </p:sp>
      </p:grpSp>
      <p:grpSp>
        <p:nvGrpSpPr>
          <p:cNvPr id="160" name="Google Shape;160;p19"/>
          <p:cNvGrpSpPr/>
          <p:nvPr/>
        </p:nvGrpSpPr>
        <p:grpSpPr>
          <a:xfrm>
            <a:off x="4630200" y="2846600"/>
            <a:ext cx="975075" cy="673500"/>
            <a:chOff x="4630200" y="2846600"/>
            <a:chExt cx="975075" cy="673500"/>
          </a:xfrm>
        </p:grpSpPr>
        <p:sp>
          <p:nvSpPr>
            <p:cNvPr id="135" name="Google Shape;135;p19"/>
            <p:cNvSpPr/>
            <p:nvPr/>
          </p:nvSpPr>
          <p:spPr>
            <a:xfrm>
              <a:off x="4630200" y="2846600"/>
              <a:ext cx="932400" cy="673500"/>
            </a:xfrm>
            <a:prstGeom prst="ellipse">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61" name="Google Shape;161;p19"/>
            <p:cNvSpPr txBox="1"/>
            <p:nvPr/>
          </p:nvSpPr>
          <p:spPr>
            <a:xfrm>
              <a:off x="4733175" y="2983250"/>
              <a:ext cx="872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lt1"/>
                  </a:solidFill>
                  <a:latin typeface="Roboto"/>
                  <a:ea typeface="Roboto"/>
                  <a:cs typeface="Roboto"/>
                  <a:sym typeface="Roboto"/>
                </a:rPr>
                <a:t>W/SCO</a:t>
              </a:r>
              <a:endParaRPr>
                <a:solidFill>
                  <a:schemeClr val="lt1"/>
                </a:solidFill>
                <a:latin typeface="Roboto"/>
                <a:ea typeface="Roboto"/>
                <a:cs typeface="Roboto"/>
                <a:sym typeface="Roboto"/>
              </a:endParaRPr>
            </a:p>
          </p:txBody>
        </p:sp>
      </p:grpSp>
      <p:grpSp>
        <p:nvGrpSpPr>
          <p:cNvPr id="162" name="Google Shape;162;p19"/>
          <p:cNvGrpSpPr/>
          <p:nvPr/>
        </p:nvGrpSpPr>
        <p:grpSpPr>
          <a:xfrm>
            <a:off x="3639600" y="1932200"/>
            <a:ext cx="932400" cy="673500"/>
            <a:chOff x="3639600" y="1932200"/>
            <a:chExt cx="932400" cy="673500"/>
          </a:xfrm>
        </p:grpSpPr>
        <p:sp>
          <p:nvSpPr>
            <p:cNvPr id="132" name="Google Shape;132;p19"/>
            <p:cNvSpPr/>
            <p:nvPr/>
          </p:nvSpPr>
          <p:spPr>
            <a:xfrm>
              <a:off x="3639600" y="1932200"/>
              <a:ext cx="932400" cy="673500"/>
            </a:xfrm>
            <a:prstGeom prst="ellipse">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200"/>
            </a:p>
          </p:txBody>
        </p:sp>
        <p:sp>
          <p:nvSpPr>
            <p:cNvPr id="163" name="Google Shape;163;p19"/>
            <p:cNvSpPr txBox="1"/>
            <p:nvPr/>
          </p:nvSpPr>
          <p:spPr>
            <a:xfrm>
              <a:off x="3818775" y="2068850"/>
              <a:ext cx="700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chemeClr val="lt1"/>
                  </a:solidFill>
                  <a:latin typeface="Roboto"/>
                  <a:ea typeface="Roboto"/>
                  <a:cs typeface="Roboto"/>
                  <a:sym typeface="Roboto"/>
                </a:rPr>
                <a:t>APM</a:t>
              </a:r>
              <a:endParaRPr>
                <a:solidFill>
                  <a:schemeClr val="lt1"/>
                </a:solidFill>
                <a:latin typeface="Roboto"/>
                <a:ea typeface="Roboto"/>
                <a:cs typeface="Roboto"/>
                <a:sym typeface="Roboto"/>
              </a:endParaRPr>
            </a:p>
          </p:txBody>
        </p:sp>
      </p:grpSp>
      <p:cxnSp>
        <p:nvCxnSpPr>
          <p:cNvPr id="164" name="Google Shape;164;p19"/>
          <p:cNvCxnSpPr>
            <a:endCxn id="142" idx="0"/>
          </p:cNvCxnSpPr>
          <p:nvPr/>
        </p:nvCxnSpPr>
        <p:spPr>
          <a:xfrm>
            <a:off x="4105800" y="2605700"/>
            <a:ext cx="0" cy="1231500"/>
          </a:xfrm>
          <a:prstGeom prst="straightConnector1">
            <a:avLst/>
          </a:prstGeom>
          <a:noFill/>
          <a:ln w="9525" cap="flat" cmpd="sng">
            <a:solidFill>
              <a:schemeClr val="accent4"/>
            </a:solidFill>
            <a:prstDash val="solid"/>
            <a:round/>
            <a:headEnd type="none" w="med" len="med"/>
            <a:tailEnd type="none" w="med" len="med"/>
          </a:ln>
        </p:spPr>
      </p:cxnSp>
      <p:cxnSp>
        <p:nvCxnSpPr>
          <p:cNvPr id="165" name="Google Shape;165;p19"/>
          <p:cNvCxnSpPr/>
          <p:nvPr/>
        </p:nvCxnSpPr>
        <p:spPr>
          <a:xfrm>
            <a:off x="2153600" y="3663350"/>
            <a:ext cx="3707700" cy="36900"/>
          </a:xfrm>
          <a:prstGeom prst="straightConnector1">
            <a:avLst/>
          </a:prstGeom>
          <a:noFill/>
          <a:ln w="9525" cap="flat" cmpd="sng">
            <a:solidFill>
              <a:schemeClr val="accent4"/>
            </a:solidFill>
            <a:prstDash val="solid"/>
            <a:round/>
            <a:headEnd type="none" w="med" len="med"/>
            <a:tailEnd type="none" w="med" len="med"/>
          </a:ln>
        </p:spPr>
      </p:cxnSp>
      <p:cxnSp>
        <p:nvCxnSpPr>
          <p:cNvPr id="166" name="Google Shape;166;p19"/>
          <p:cNvCxnSpPr>
            <a:endCxn id="148" idx="0"/>
          </p:cNvCxnSpPr>
          <p:nvPr/>
        </p:nvCxnSpPr>
        <p:spPr>
          <a:xfrm flipH="1">
            <a:off x="2124600" y="3678200"/>
            <a:ext cx="43800" cy="159000"/>
          </a:xfrm>
          <a:prstGeom prst="straightConnector1">
            <a:avLst/>
          </a:prstGeom>
          <a:noFill/>
          <a:ln w="9525" cap="flat" cmpd="sng">
            <a:solidFill>
              <a:schemeClr val="accent4"/>
            </a:solidFill>
            <a:prstDash val="solid"/>
            <a:round/>
            <a:headEnd type="none" w="med" len="med"/>
            <a:tailEnd type="none" w="med" len="med"/>
          </a:ln>
        </p:spPr>
      </p:cxnSp>
      <p:cxnSp>
        <p:nvCxnSpPr>
          <p:cNvPr id="167" name="Google Shape;167;p19"/>
          <p:cNvCxnSpPr>
            <a:endCxn id="145" idx="0"/>
          </p:cNvCxnSpPr>
          <p:nvPr/>
        </p:nvCxnSpPr>
        <p:spPr>
          <a:xfrm>
            <a:off x="5853900" y="3715100"/>
            <a:ext cx="4500" cy="122100"/>
          </a:xfrm>
          <a:prstGeom prst="straightConnector1">
            <a:avLst/>
          </a:prstGeom>
          <a:noFill/>
          <a:ln w="9525" cap="flat" cmpd="sng">
            <a:solidFill>
              <a:schemeClr val="accent4"/>
            </a:solidFill>
            <a:prstDash val="solid"/>
            <a:round/>
            <a:headEnd type="none" w="med" len="med"/>
            <a:tailEnd type="none" w="med" len="med"/>
          </a:ln>
        </p:spPr>
      </p:cxnSp>
      <p:sp>
        <p:nvSpPr>
          <p:cNvPr id="168" name="Google Shape;168;p19"/>
          <p:cNvSpPr txBox="1"/>
          <p:nvPr/>
        </p:nvSpPr>
        <p:spPr>
          <a:xfrm>
            <a:off x="4795675" y="458850"/>
            <a:ext cx="4225800" cy="1908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Roboto"/>
                <a:ea typeface="Roboto"/>
                <a:cs typeface="Roboto"/>
                <a:sym typeface="Roboto"/>
              </a:rPr>
              <a:t>PM-PARTS MANAGER</a:t>
            </a:r>
            <a:endParaRPr>
              <a:latin typeface="Roboto"/>
              <a:ea typeface="Roboto"/>
              <a:cs typeface="Roboto"/>
              <a:sym typeface="Roboto"/>
            </a:endParaRPr>
          </a:p>
          <a:p>
            <a:pPr marL="0" lvl="0" indent="0" algn="l" rtl="0">
              <a:spcBef>
                <a:spcPts val="0"/>
              </a:spcBef>
              <a:spcAft>
                <a:spcPts val="0"/>
              </a:spcAft>
              <a:buNone/>
            </a:pPr>
            <a:r>
              <a:rPr lang="en">
                <a:latin typeface="Roboto"/>
                <a:ea typeface="Roboto"/>
                <a:cs typeface="Roboto"/>
                <a:sym typeface="Roboto"/>
              </a:rPr>
              <a:t>APM-ASSISTANT PARTS MANAGER</a:t>
            </a:r>
            <a:endParaRPr>
              <a:latin typeface="Roboto"/>
              <a:ea typeface="Roboto"/>
              <a:cs typeface="Roboto"/>
              <a:sym typeface="Roboto"/>
            </a:endParaRPr>
          </a:p>
          <a:p>
            <a:pPr marL="0" lvl="0" indent="0" algn="l" rtl="0">
              <a:spcBef>
                <a:spcPts val="0"/>
              </a:spcBef>
              <a:spcAft>
                <a:spcPts val="0"/>
              </a:spcAft>
              <a:buNone/>
            </a:pPr>
            <a:r>
              <a:rPr lang="en">
                <a:latin typeface="Roboto"/>
                <a:ea typeface="Roboto"/>
                <a:cs typeface="Roboto"/>
                <a:sym typeface="Roboto"/>
              </a:rPr>
              <a:t>SBC-SERVICE BACK COUNTER</a:t>
            </a:r>
            <a:endParaRPr>
              <a:latin typeface="Roboto"/>
              <a:ea typeface="Roboto"/>
              <a:cs typeface="Roboto"/>
              <a:sym typeface="Roboto"/>
            </a:endParaRPr>
          </a:p>
          <a:p>
            <a:pPr marL="0" lvl="0" indent="0" algn="l" rtl="0">
              <a:spcBef>
                <a:spcPts val="0"/>
              </a:spcBef>
              <a:spcAft>
                <a:spcPts val="0"/>
              </a:spcAft>
              <a:buNone/>
            </a:pPr>
            <a:r>
              <a:rPr lang="en">
                <a:latin typeface="Roboto"/>
                <a:ea typeface="Roboto"/>
                <a:cs typeface="Roboto"/>
                <a:sym typeface="Roboto"/>
              </a:rPr>
              <a:t>CR-COUNTER RETAIL</a:t>
            </a:r>
            <a:endParaRPr>
              <a:latin typeface="Roboto"/>
              <a:ea typeface="Roboto"/>
              <a:cs typeface="Roboto"/>
              <a:sym typeface="Roboto"/>
            </a:endParaRPr>
          </a:p>
          <a:p>
            <a:pPr marL="0" lvl="0" indent="0" algn="l" rtl="0">
              <a:spcBef>
                <a:spcPts val="0"/>
              </a:spcBef>
              <a:spcAft>
                <a:spcPts val="0"/>
              </a:spcAft>
              <a:buNone/>
            </a:pPr>
            <a:r>
              <a:rPr lang="en">
                <a:latin typeface="Roboto"/>
                <a:ea typeface="Roboto"/>
                <a:cs typeface="Roboto"/>
                <a:sym typeface="Roboto"/>
              </a:rPr>
              <a:t>W/SCO-WHOLESALE COORDINATOR</a:t>
            </a:r>
            <a:endParaRPr>
              <a:latin typeface="Roboto"/>
              <a:ea typeface="Roboto"/>
              <a:cs typeface="Roboto"/>
              <a:sym typeface="Roboto"/>
            </a:endParaRPr>
          </a:p>
          <a:p>
            <a:pPr marL="0" lvl="0" indent="0" algn="l" rtl="0">
              <a:spcBef>
                <a:spcPts val="0"/>
              </a:spcBef>
              <a:spcAft>
                <a:spcPts val="0"/>
              </a:spcAft>
              <a:buNone/>
            </a:pPr>
            <a:r>
              <a:rPr lang="en">
                <a:latin typeface="Roboto"/>
                <a:ea typeface="Roboto"/>
                <a:cs typeface="Roboto"/>
                <a:sym typeface="Roboto"/>
              </a:rPr>
              <a:t>AS-ACCESSORY SPECIALIST</a:t>
            </a:r>
            <a:endParaRPr>
              <a:latin typeface="Roboto"/>
              <a:ea typeface="Roboto"/>
              <a:cs typeface="Roboto"/>
              <a:sym typeface="Roboto"/>
            </a:endParaRPr>
          </a:p>
          <a:p>
            <a:pPr marL="0" lvl="0" indent="0" algn="l" rtl="0">
              <a:spcBef>
                <a:spcPts val="0"/>
              </a:spcBef>
              <a:spcAft>
                <a:spcPts val="0"/>
              </a:spcAft>
              <a:buNone/>
            </a:pPr>
            <a:r>
              <a:rPr lang="en">
                <a:latin typeface="Roboto"/>
                <a:ea typeface="Roboto"/>
                <a:cs typeface="Roboto"/>
                <a:sym typeface="Roboto"/>
              </a:rPr>
              <a:t>D-DRIVER</a:t>
            </a: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0"/>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EMPLOYEES: how to increase gross profit</a:t>
            </a:r>
            <a:endParaRPr/>
          </a:p>
          <a:p>
            <a:pPr marL="0" lvl="0" indent="0" algn="l" rtl="0">
              <a:spcBef>
                <a:spcPts val="0"/>
              </a:spcBef>
              <a:spcAft>
                <a:spcPts val="0"/>
              </a:spcAft>
              <a:buNone/>
            </a:pPr>
            <a:endParaRPr/>
          </a:p>
        </p:txBody>
      </p:sp>
      <p:graphicFrame>
        <p:nvGraphicFramePr>
          <p:cNvPr id="174" name="Google Shape;174;p20"/>
          <p:cNvGraphicFramePr/>
          <p:nvPr/>
        </p:nvGraphicFramePr>
        <p:xfrm>
          <a:off x="167400" y="1249225"/>
          <a:ext cx="3000000" cy="3000000"/>
        </p:xfrm>
        <a:graphic>
          <a:graphicData uri="http://schemas.openxmlformats.org/drawingml/2006/table">
            <a:tbl>
              <a:tblPr>
                <a:noFill/>
                <a:tableStyleId>{F871DF94-9CB0-4821-8E33-D31B10EDB54C}</a:tableStyleId>
              </a:tblPr>
              <a:tblGrid>
                <a:gridCol w="728475">
                  <a:extLst>
                    <a:ext uri="{9D8B030D-6E8A-4147-A177-3AD203B41FA5}">
                      <a16:colId xmlns:a16="http://schemas.microsoft.com/office/drawing/2014/main" val="20000"/>
                    </a:ext>
                  </a:extLst>
                </a:gridCol>
                <a:gridCol w="728475">
                  <a:extLst>
                    <a:ext uri="{9D8B030D-6E8A-4147-A177-3AD203B41FA5}">
                      <a16:colId xmlns:a16="http://schemas.microsoft.com/office/drawing/2014/main" val="20001"/>
                    </a:ext>
                  </a:extLst>
                </a:gridCol>
                <a:gridCol w="728475">
                  <a:extLst>
                    <a:ext uri="{9D8B030D-6E8A-4147-A177-3AD203B41FA5}">
                      <a16:colId xmlns:a16="http://schemas.microsoft.com/office/drawing/2014/main" val="20002"/>
                    </a:ext>
                  </a:extLst>
                </a:gridCol>
                <a:gridCol w="728475">
                  <a:extLst>
                    <a:ext uri="{9D8B030D-6E8A-4147-A177-3AD203B41FA5}">
                      <a16:colId xmlns:a16="http://schemas.microsoft.com/office/drawing/2014/main" val="20003"/>
                    </a:ext>
                  </a:extLst>
                </a:gridCol>
                <a:gridCol w="728475">
                  <a:extLst>
                    <a:ext uri="{9D8B030D-6E8A-4147-A177-3AD203B41FA5}">
                      <a16:colId xmlns:a16="http://schemas.microsoft.com/office/drawing/2014/main" val="20004"/>
                    </a:ext>
                  </a:extLst>
                </a:gridCol>
                <a:gridCol w="728475">
                  <a:extLst>
                    <a:ext uri="{9D8B030D-6E8A-4147-A177-3AD203B41FA5}">
                      <a16:colId xmlns:a16="http://schemas.microsoft.com/office/drawing/2014/main" val="20005"/>
                    </a:ext>
                  </a:extLst>
                </a:gridCol>
              </a:tblGrid>
              <a:tr h="777925">
                <a:tc>
                  <a:txBody>
                    <a:bodyPr/>
                    <a:lstStyle/>
                    <a:p>
                      <a:pPr marL="0" lvl="0" indent="0" algn="l" rtl="0">
                        <a:spcBef>
                          <a:spcPts val="0"/>
                        </a:spcBef>
                        <a:spcAft>
                          <a:spcPts val="0"/>
                        </a:spcAft>
                        <a:buNone/>
                      </a:pPr>
                      <a:r>
                        <a:rPr lang="en" sz="800" b="1" u="sng"/>
                        <a:t>Category</a:t>
                      </a:r>
                      <a:endParaRPr sz="800" b="1" u="sng"/>
                    </a:p>
                  </a:txBody>
                  <a:tcPr marL="91425" marR="91425" marT="91425" marB="91425"/>
                </a:tc>
                <a:tc>
                  <a:txBody>
                    <a:bodyPr/>
                    <a:lstStyle/>
                    <a:p>
                      <a:pPr marL="0" lvl="0" indent="0" algn="l" rtl="0">
                        <a:spcBef>
                          <a:spcPts val="0"/>
                        </a:spcBef>
                        <a:spcAft>
                          <a:spcPts val="0"/>
                        </a:spcAft>
                        <a:buNone/>
                      </a:pPr>
                      <a:r>
                        <a:rPr lang="en" sz="800" b="1" u="sng"/>
                        <a:t>Dollar Amount</a:t>
                      </a:r>
                      <a:endParaRPr sz="800" b="1" u="sng"/>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b="1" u="sng"/>
                        <a:t># Employees</a:t>
                      </a:r>
                      <a:endParaRPr sz="800" b="1" u="sng"/>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b="1" u="sng"/>
                        <a:t>Per Employee</a:t>
                      </a:r>
                      <a:endParaRPr sz="800" b="1" u="sng"/>
                    </a:p>
                  </a:txBody>
                  <a:tcPr marL="91425" marR="91425" marT="91425" marB="91425"/>
                </a:tc>
                <a:extLst>
                  <a:ext uri="{0D108BD9-81ED-4DB2-BD59-A6C34878D82A}">
                    <a16:rowId xmlns:a16="http://schemas.microsoft.com/office/drawing/2014/main" val="10000"/>
                  </a:ext>
                </a:extLst>
              </a:tr>
              <a:tr h="579625">
                <a:tc>
                  <a:txBody>
                    <a:bodyPr/>
                    <a:lstStyle/>
                    <a:p>
                      <a:pPr marL="0" lvl="0" indent="0" algn="l" rtl="0">
                        <a:spcBef>
                          <a:spcPts val="0"/>
                        </a:spcBef>
                        <a:spcAft>
                          <a:spcPts val="0"/>
                        </a:spcAft>
                        <a:buNone/>
                      </a:pPr>
                      <a:r>
                        <a:rPr lang="en" sz="800" b="1"/>
                        <a:t>Sales (Total)</a:t>
                      </a:r>
                      <a:endParaRPr sz="800" b="1"/>
                    </a:p>
                  </a:txBody>
                  <a:tcPr marL="91425" marR="91425" marT="91425" marB="91425"/>
                </a:tc>
                <a:tc>
                  <a:txBody>
                    <a:bodyPr/>
                    <a:lstStyle/>
                    <a:p>
                      <a:pPr marL="0" lvl="0" indent="0" algn="l" rtl="0">
                        <a:spcBef>
                          <a:spcPts val="0"/>
                        </a:spcBef>
                        <a:spcAft>
                          <a:spcPts val="0"/>
                        </a:spcAft>
                        <a:buNone/>
                      </a:pPr>
                      <a:r>
                        <a:rPr lang="en" sz="800"/>
                        <a:t>$1,666,114</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9</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$185,124</a:t>
                      </a:r>
                      <a:endParaRPr sz="800"/>
                    </a:p>
                  </a:txBody>
                  <a:tcPr marL="91425" marR="91425" marT="91425" marB="91425"/>
                </a:tc>
                <a:extLst>
                  <a:ext uri="{0D108BD9-81ED-4DB2-BD59-A6C34878D82A}">
                    <a16:rowId xmlns:a16="http://schemas.microsoft.com/office/drawing/2014/main" val="10001"/>
                  </a:ext>
                </a:extLst>
              </a:tr>
              <a:tr h="579625">
                <a:tc>
                  <a:txBody>
                    <a:bodyPr/>
                    <a:lstStyle/>
                    <a:p>
                      <a:pPr marL="0" lvl="0" indent="0" algn="l" rtl="0">
                        <a:spcBef>
                          <a:spcPts val="0"/>
                        </a:spcBef>
                        <a:spcAft>
                          <a:spcPts val="0"/>
                        </a:spcAft>
                        <a:buNone/>
                      </a:pPr>
                      <a:r>
                        <a:rPr lang="en" sz="800" b="1"/>
                        <a:t>Gross Profit</a:t>
                      </a:r>
                      <a:endParaRPr sz="800" b="1"/>
                    </a:p>
                  </a:txBody>
                  <a:tcPr marL="91425" marR="91425" marT="91425" marB="91425"/>
                </a:tc>
                <a:tc>
                  <a:txBody>
                    <a:bodyPr/>
                    <a:lstStyle/>
                    <a:p>
                      <a:pPr marL="0" lvl="0" indent="0" algn="l" rtl="0">
                        <a:spcBef>
                          <a:spcPts val="0"/>
                        </a:spcBef>
                        <a:spcAft>
                          <a:spcPts val="0"/>
                        </a:spcAft>
                        <a:buNone/>
                      </a:pPr>
                      <a:r>
                        <a:rPr lang="en" sz="800"/>
                        <a:t>$377,007</a:t>
                      </a:r>
                      <a:endParaRPr sz="800"/>
                    </a:p>
                    <a:p>
                      <a:pPr marL="0" lvl="0" indent="0" algn="l" rtl="0">
                        <a:spcBef>
                          <a:spcPts val="0"/>
                        </a:spcBef>
                        <a:spcAft>
                          <a:spcPts val="0"/>
                        </a:spcAft>
                        <a:buNone/>
                      </a:pPr>
                      <a:r>
                        <a:rPr lang="en" sz="800">
                          <a:solidFill>
                            <a:srgbClr val="FF0000"/>
                          </a:solidFill>
                        </a:rPr>
                        <a:t>Avg $47,125/mo</a:t>
                      </a:r>
                      <a:endParaRPr sz="800">
                        <a:solidFill>
                          <a:srgbClr val="FF0000"/>
                        </a:solidFill>
                      </a:endParaRPr>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9</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$41,890</a:t>
                      </a:r>
                      <a:endParaRPr sz="800"/>
                    </a:p>
                  </a:txBody>
                  <a:tcPr marL="91425" marR="91425" marT="91425" marB="91425"/>
                </a:tc>
                <a:extLst>
                  <a:ext uri="{0D108BD9-81ED-4DB2-BD59-A6C34878D82A}">
                    <a16:rowId xmlns:a16="http://schemas.microsoft.com/office/drawing/2014/main" val="10002"/>
                  </a:ext>
                </a:extLst>
              </a:tr>
              <a:tr h="777925">
                <a:tc>
                  <a:txBody>
                    <a:bodyPr/>
                    <a:lstStyle/>
                    <a:p>
                      <a:pPr marL="0" lvl="0" indent="0" algn="l" rtl="0">
                        <a:spcBef>
                          <a:spcPts val="0"/>
                        </a:spcBef>
                        <a:spcAft>
                          <a:spcPts val="0"/>
                        </a:spcAft>
                        <a:buNone/>
                      </a:pPr>
                      <a:r>
                        <a:rPr lang="en" sz="800" b="1"/>
                        <a:t>Expenses(Total)</a:t>
                      </a:r>
                      <a:endParaRPr sz="800" b="1"/>
                    </a:p>
                  </a:txBody>
                  <a:tcPr marL="91425" marR="91425" marT="91425" marB="91425"/>
                </a:tc>
                <a:tc>
                  <a:txBody>
                    <a:bodyPr/>
                    <a:lstStyle/>
                    <a:p>
                      <a:pPr marL="0" lvl="0" indent="0" algn="l" rtl="0">
                        <a:spcBef>
                          <a:spcPts val="0"/>
                        </a:spcBef>
                        <a:spcAft>
                          <a:spcPts val="0"/>
                        </a:spcAft>
                        <a:buNone/>
                      </a:pPr>
                      <a:r>
                        <a:rPr lang="en" sz="800"/>
                        <a:t>$376,105</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9</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$41,789</a:t>
                      </a:r>
                      <a:endParaRPr sz="800"/>
                    </a:p>
                  </a:txBody>
                  <a:tcPr marL="91425" marR="91425" marT="91425" marB="91425"/>
                </a:tc>
                <a:extLst>
                  <a:ext uri="{0D108BD9-81ED-4DB2-BD59-A6C34878D82A}">
                    <a16:rowId xmlns:a16="http://schemas.microsoft.com/office/drawing/2014/main" val="10003"/>
                  </a:ext>
                </a:extLst>
              </a:tr>
              <a:tr h="777925">
                <a:tc>
                  <a:txBody>
                    <a:bodyPr/>
                    <a:lstStyle/>
                    <a:p>
                      <a:pPr marL="0" lvl="0" indent="0" algn="l" rtl="0">
                        <a:spcBef>
                          <a:spcPts val="0"/>
                        </a:spcBef>
                        <a:spcAft>
                          <a:spcPts val="0"/>
                        </a:spcAft>
                        <a:buNone/>
                      </a:pPr>
                      <a:r>
                        <a:rPr lang="en" sz="800" b="1"/>
                        <a:t>Dept. Net Profit</a:t>
                      </a:r>
                      <a:endParaRPr sz="800" b="1"/>
                    </a:p>
                  </a:txBody>
                  <a:tcPr marL="91425" marR="91425" marT="91425" marB="91425"/>
                </a:tc>
                <a:tc>
                  <a:txBody>
                    <a:bodyPr/>
                    <a:lstStyle/>
                    <a:p>
                      <a:pPr marL="0" lvl="0" indent="0" algn="l" rtl="0">
                        <a:spcBef>
                          <a:spcPts val="0"/>
                        </a:spcBef>
                        <a:spcAft>
                          <a:spcPts val="0"/>
                        </a:spcAft>
                        <a:buNone/>
                      </a:pPr>
                      <a:r>
                        <a:rPr lang="en" sz="800"/>
                        <a:t>$902</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9</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$100</a:t>
                      </a:r>
                      <a:endParaRPr sz="800"/>
                    </a:p>
                  </a:txBody>
                  <a:tcPr marL="91425" marR="91425" marT="91425" marB="91425"/>
                </a:tc>
                <a:extLst>
                  <a:ext uri="{0D108BD9-81ED-4DB2-BD59-A6C34878D82A}">
                    <a16:rowId xmlns:a16="http://schemas.microsoft.com/office/drawing/2014/main" val="10004"/>
                  </a:ext>
                </a:extLst>
              </a:tr>
            </a:tbl>
          </a:graphicData>
        </a:graphic>
      </p:graphicFrame>
      <p:sp>
        <p:nvSpPr>
          <p:cNvPr id="175" name="Google Shape;175;p20"/>
          <p:cNvSpPr/>
          <p:nvPr/>
        </p:nvSpPr>
        <p:spPr>
          <a:xfrm>
            <a:off x="1735600" y="1535775"/>
            <a:ext cx="466200" cy="199800"/>
          </a:xfrm>
          <a:prstGeom prst="mathDivide">
            <a:avLst>
              <a:gd name="adj1" fmla="val 23520"/>
              <a:gd name="adj2" fmla="val 5880"/>
              <a:gd name="adj3"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0"/>
          <p:cNvSpPr/>
          <p:nvPr/>
        </p:nvSpPr>
        <p:spPr>
          <a:xfrm>
            <a:off x="1735600" y="2801175"/>
            <a:ext cx="466200" cy="199800"/>
          </a:xfrm>
          <a:prstGeom prst="mathDivide">
            <a:avLst>
              <a:gd name="adj1" fmla="val 23520"/>
              <a:gd name="adj2" fmla="val 5880"/>
              <a:gd name="adj3"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0"/>
          <p:cNvSpPr/>
          <p:nvPr/>
        </p:nvSpPr>
        <p:spPr>
          <a:xfrm>
            <a:off x="1735600" y="2207513"/>
            <a:ext cx="466200" cy="199800"/>
          </a:xfrm>
          <a:prstGeom prst="mathDivide">
            <a:avLst>
              <a:gd name="adj1" fmla="val 23520"/>
              <a:gd name="adj2" fmla="val 5880"/>
              <a:gd name="adj3"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0"/>
          <p:cNvSpPr/>
          <p:nvPr/>
        </p:nvSpPr>
        <p:spPr>
          <a:xfrm>
            <a:off x="1735600" y="4237050"/>
            <a:ext cx="466200" cy="199800"/>
          </a:xfrm>
          <a:prstGeom prst="mathDivide">
            <a:avLst>
              <a:gd name="adj1" fmla="val 23520"/>
              <a:gd name="adj2" fmla="val 5880"/>
              <a:gd name="adj3"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0"/>
          <p:cNvSpPr/>
          <p:nvPr/>
        </p:nvSpPr>
        <p:spPr>
          <a:xfrm>
            <a:off x="1735600" y="3441625"/>
            <a:ext cx="466200" cy="199800"/>
          </a:xfrm>
          <a:prstGeom prst="mathDivide">
            <a:avLst>
              <a:gd name="adj1" fmla="val 23520"/>
              <a:gd name="adj2" fmla="val 5880"/>
              <a:gd name="adj3"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0"/>
          <p:cNvSpPr/>
          <p:nvPr/>
        </p:nvSpPr>
        <p:spPr>
          <a:xfrm>
            <a:off x="3271150" y="1535775"/>
            <a:ext cx="377400" cy="199800"/>
          </a:xfrm>
          <a:prstGeom prst="mathEqual">
            <a:avLst>
              <a:gd name="adj1" fmla="val 23520"/>
              <a:gd name="adj2"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0"/>
          <p:cNvSpPr/>
          <p:nvPr/>
        </p:nvSpPr>
        <p:spPr>
          <a:xfrm>
            <a:off x="3271150" y="2207525"/>
            <a:ext cx="377400" cy="199800"/>
          </a:xfrm>
          <a:prstGeom prst="mathEqual">
            <a:avLst>
              <a:gd name="adj1" fmla="val 23520"/>
              <a:gd name="adj2"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0"/>
          <p:cNvSpPr/>
          <p:nvPr/>
        </p:nvSpPr>
        <p:spPr>
          <a:xfrm>
            <a:off x="3271150" y="2801175"/>
            <a:ext cx="377400" cy="199800"/>
          </a:xfrm>
          <a:prstGeom prst="mathEqual">
            <a:avLst>
              <a:gd name="adj1" fmla="val 23520"/>
              <a:gd name="adj2"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0"/>
          <p:cNvSpPr/>
          <p:nvPr/>
        </p:nvSpPr>
        <p:spPr>
          <a:xfrm>
            <a:off x="3271150" y="4237050"/>
            <a:ext cx="377400" cy="199800"/>
          </a:xfrm>
          <a:prstGeom prst="mathEqual">
            <a:avLst>
              <a:gd name="adj1" fmla="val 23520"/>
              <a:gd name="adj2"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0"/>
          <p:cNvSpPr/>
          <p:nvPr/>
        </p:nvSpPr>
        <p:spPr>
          <a:xfrm>
            <a:off x="3271150" y="3441625"/>
            <a:ext cx="377400" cy="199800"/>
          </a:xfrm>
          <a:prstGeom prst="mathEqual">
            <a:avLst>
              <a:gd name="adj1" fmla="val 23520"/>
              <a:gd name="adj2"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0"/>
          <p:cNvSpPr txBox="1"/>
          <p:nvPr/>
        </p:nvSpPr>
        <p:spPr>
          <a:xfrm>
            <a:off x="4677275" y="1084725"/>
            <a:ext cx="4122300" cy="1185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1300">
              <a:latin typeface="Roboto"/>
              <a:ea typeface="Roboto"/>
              <a:cs typeface="Roboto"/>
              <a:sym typeface="Roboto"/>
            </a:endParaRPr>
          </a:p>
          <a:p>
            <a:pPr marL="457200" lvl="0" indent="-311150" algn="l" rtl="0">
              <a:spcBef>
                <a:spcPts val="0"/>
              </a:spcBef>
              <a:spcAft>
                <a:spcPts val="0"/>
              </a:spcAft>
              <a:buSzPts val="1300"/>
              <a:buFont typeface="Roboto"/>
              <a:buChar char="❖"/>
            </a:pPr>
            <a:r>
              <a:rPr lang="en" sz="1300">
                <a:latin typeface="Roboto"/>
                <a:ea typeface="Roboto"/>
                <a:cs typeface="Roboto"/>
                <a:sym typeface="Roboto"/>
              </a:rPr>
              <a:t>Create Accessory Specialist</a:t>
            </a:r>
            <a:endParaRPr sz="1300">
              <a:latin typeface="Roboto"/>
              <a:ea typeface="Roboto"/>
              <a:cs typeface="Roboto"/>
              <a:sym typeface="Roboto"/>
            </a:endParaRPr>
          </a:p>
          <a:p>
            <a:pPr marL="457200" lvl="0" indent="-311150" algn="l" rtl="0">
              <a:spcBef>
                <a:spcPts val="0"/>
              </a:spcBef>
              <a:spcAft>
                <a:spcPts val="0"/>
              </a:spcAft>
              <a:buSzPts val="1300"/>
              <a:buFont typeface="Roboto"/>
              <a:buChar char="❖"/>
            </a:pPr>
            <a:r>
              <a:rPr lang="en" sz="1300">
                <a:latin typeface="Roboto"/>
                <a:ea typeface="Roboto"/>
                <a:cs typeface="Roboto"/>
                <a:sym typeface="Roboto"/>
              </a:rPr>
              <a:t>Wholesale Coordinator attend all local car shows and visit more body shops/non-franchised dealers</a:t>
            </a:r>
            <a:endParaRPr sz="1300">
              <a:latin typeface="Roboto"/>
              <a:ea typeface="Roboto"/>
              <a:cs typeface="Roboto"/>
              <a:sym typeface="Roboto"/>
            </a:endParaRPr>
          </a:p>
        </p:txBody>
      </p:sp>
      <p:sp>
        <p:nvSpPr>
          <p:cNvPr id="186" name="Google Shape;186;p20"/>
          <p:cNvSpPr txBox="1"/>
          <p:nvPr/>
        </p:nvSpPr>
        <p:spPr>
          <a:xfrm>
            <a:off x="1383950" y="949500"/>
            <a:ext cx="22275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Roboto"/>
                <a:ea typeface="Roboto"/>
                <a:cs typeface="Roboto"/>
                <a:sym typeface="Roboto"/>
              </a:rPr>
              <a:t>Through 8 months</a:t>
            </a: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1"/>
          <p:cNvSpPr txBox="1">
            <a:spLocks noGrp="1"/>
          </p:cNvSpPr>
          <p:nvPr>
            <p:ph type="title"/>
          </p:nvPr>
        </p:nvSpPr>
        <p:spPr>
          <a:xfrm>
            <a:off x="311700" y="410000"/>
            <a:ext cx="8520600" cy="6078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EMPLOYEES: how to increase gross profit</a:t>
            </a:r>
            <a:endParaRPr/>
          </a:p>
          <a:p>
            <a:pPr marL="0" lvl="0" indent="0" algn="l" rtl="0">
              <a:spcBef>
                <a:spcPts val="0"/>
              </a:spcBef>
              <a:spcAft>
                <a:spcPts val="0"/>
              </a:spcAft>
              <a:buNone/>
            </a:pPr>
            <a:endParaRPr/>
          </a:p>
        </p:txBody>
      </p:sp>
      <p:graphicFrame>
        <p:nvGraphicFramePr>
          <p:cNvPr id="192" name="Google Shape;192;p21"/>
          <p:cNvGraphicFramePr/>
          <p:nvPr/>
        </p:nvGraphicFramePr>
        <p:xfrm>
          <a:off x="167400" y="1249225"/>
          <a:ext cx="3000000" cy="3000000"/>
        </p:xfrm>
        <a:graphic>
          <a:graphicData uri="http://schemas.openxmlformats.org/drawingml/2006/table">
            <a:tbl>
              <a:tblPr>
                <a:noFill/>
                <a:tableStyleId>{F871DF94-9CB0-4821-8E33-D31B10EDB54C}</a:tableStyleId>
              </a:tblPr>
              <a:tblGrid>
                <a:gridCol w="728475">
                  <a:extLst>
                    <a:ext uri="{9D8B030D-6E8A-4147-A177-3AD203B41FA5}">
                      <a16:colId xmlns:a16="http://schemas.microsoft.com/office/drawing/2014/main" val="20000"/>
                    </a:ext>
                  </a:extLst>
                </a:gridCol>
                <a:gridCol w="728475">
                  <a:extLst>
                    <a:ext uri="{9D8B030D-6E8A-4147-A177-3AD203B41FA5}">
                      <a16:colId xmlns:a16="http://schemas.microsoft.com/office/drawing/2014/main" val="20001"/>
                    </a:ext>
                  </a:extLst>
                </a:gridCol>
                <a:gridCol w="728475">
                  <a:extLst>
                    <a:ext uri="{9D8B030D-6E8A-4147-A177-3AD203B41FA5}">
                      <a16:colId xmlns:a16="http://schemas.microsoft.com/office/drawing/2014/main" val="20002"/>
                    </a:ext>
                  </a:extLst>
                </a:gridCol>
                <a:gridCol w="728475">
                  <a:extLst>
                    <a:ext uri="{9D8B030D-6E8A-4147-A177-3AD203B41FA5}">
                      <a16:colId xmlns:a16="http://schemas.microsoft.com/office/drawing/2014/main" val="20003"/>
                    </a:ext>
                  </a:extLst>
                </a:gridCol>
                <a:gridCol w="728475">
                  <a:extLst>
                    <a:ext uri="{9D8B030D-6E8A-4147-A177-3AD203B41FA5}">
                      <a16:colId xmlns:a16="http://schemas.microsoft.com/office/drawing/2014/main" val="20004"/>
                    </a:ext>
                  </a:extLst>
                </a:gridCol>
                <a:gridCol w="728475">
                  <a:extLst>
                    <a:ext uri="{9D8B030D-6E8A-4147-A177-3AD203B41FA5}">
                      <a16:colId xmlns:a16="http://schemas.microsoft.com/office/drawing/2014/main" val="20005"/>
                    </a:ext>
                  </a:extLst>
                </a:gridCol>
              </a:tblGrid>
              <a:tr h="777925">
                <a:tc>
                  <a:txBody>
                    <a:bodyPr/>
                    <a:lstStyle/>
                    <a:p>
                      <a:pPr marL="0" lvl="0" indent="0" algn="l" rtl="0">
                        <a:spcBef>
                          <a:spcPts val="0"/>
                        </a:spcBef>
                        <a:spcAft>
                          <a:spcPts val="0"/>
                        </a:spcAft>
                        <a:buNone/>
                      </a:pPr>
                      <a:r>
                        <a:rPr lang="en" sz="800" b="1" u="sng"/>
                        <a:t>Category</a:t>
                      </a:r>
                      <a:endParaRPr sz="800" b="1" u="sng"/>
                    </a:p>
                  </a:txBody>
                  <a:tcPr marL="91425" marR="91425" marT="91425" marB="91425"/>
                </a:tc>
                <a:tc>
                  <a:txBody>
                    <a:bodyPr/>
                    <a:lstStyle/>
                    <a:p>
                      <a:pPr marL="0" lvl="0" indent="0" algn="l" rtl="0">
                        <a:spcBef>
                          <a:spcPts val="0"/>
                        </a:spcBef>
                        <a:spcAft>
                          <a:spcPts val="0"/>
                        </a:spcAft>
                        <a:buNone/>
                      </a:pPr>
                      <a:r>
                        <a:rPr lang="en" sz="800" b="1" u="sng"/>
                        <a:t>Dollar Amount</a:t>
                      </a:r>
                      <a:endParaRPr sz="800" b="1" u="sng"/>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b="1" u="sng"/>
                        <a:t># Employees</a:t>
                      </a:r>
                      <a:endParaRPr sz="800" b="1" u="sng"/>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b="1" u="sng"/>
                        <a:t>Per Employee</a:t>
                      </a:r>
                      <a:endParaRPr sz="800" b="1" u="sng"/>
                    </a:p>
                  </a:txBody>
                  <a:tcPr marL="91425" marR="91425" marT="91425" marB="91425"/>
                </a:tc>
                <a:extLst>
                  <a:ext uri="{0D108BD9-81ED-4DB2-BD59-A6C34878D82A}">
                    <a16:rowId xmlns:a16="http://schemas.microsoft.com/office/drawing/2014/main" val="10000"/>
                  </a:ext>
                </a:extLst>
              </a:tr>
              <a:tr h="579625">
                <a:tc>
                  <a:txBody>
                    <a:bodyPr/>
                    <a:lstStyle/>
                    <a:p>
                      <a:pPr marL="0" lvl="0" indent="0" algn="l" rtl="0">
                        <a:spcBef>
                          <a:spcPts val="0"/>
                        </a:spcBef>
                        <a:spcAft>
                          <a:spcPts val="0"/>
                        </a:spcAft>
                        <a:buNone/>
                      </a:pPr>
                      <a:r>
                        <a:rPr lang="en" sz="800" b="1"/>
                        <a:t>Sales (Total)</a:t>
                      </a:r>
                      <a:endParaRPr sz="800" b="1"/>
                    </a:p>
                  </a:txBody>
                  <a:tcPr marL="91425" marR="91425" marT="91425" marB="91425"/>
                </a:tc>
                <a:tc>
                  <a:txBody>
                    <a:bodyPr/>
                    <a:lstStyle/>
                    <a:p>
                      <a:pPr marL="0" lvl="0" indent="0" algn="l" rtl="0">
                        <a:spcBef>
                          <a:spcPts val="0"/>
                        </a:spcBef>
                        <a:spcAft>
                          <a:spcPts val="0"/>
                        </a:spcAft>
                        <a:buNone/>
                      </a:pPr>
                      <a:r>
                        <a:rPr lang="en" sz="800"/>
                        <a:t>$2,507,170</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9</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$278,574</a:t>
                      </a:r>
                      <a:endParaRPr sz="800"/>
                    </a:p>
                    <a:p>
                      <a:pPr marL="0" lvl="0" indent="0" algn="l" rtl="0">
                        <a:spcBef>
                          <a:spcPts val="0"/>
                        </a:spcBef>
                        <a:spcAft>
                          <a:spcPts val="0"/>
                        </a:spcAft>
                        <a:buNone/>
                      </a:pPr>
                      <a:endParaRPr sz="800"/>
                    </a:p>
                  </a:txBody>
                  <a:tcPr marL="91425" marR="91425" marT="91425" marB="91425"/>
                </a:tc>
                <a:extLst>
                  <a:ext uri="{0D108BD9-81ED-4DB2-BD59-A6C34878D82A}">
                    <a16:rowId xmlns:a16="http://schemas.microsoft.com/office/drawing/2014/main" val="10001"/>
                  </a:ext>
                </a:extLst>
              </a:tr>
              <a:tr h="579625">
                <a:tc>
                  <a:txBody>
                    <a:bodyPr/>
                    <a:lstStyle/>
                    <a:p>
                      <a:pPr marL="0" lvl="0" indent="0" algn="l" rtl="0">
                        <a:spcBef>
                          <a:spcPts val="0"/>
                        </a:spcBef>
                        <a:spcAft>
                          <a:spcPts val="0"/>
                        </a:spcAft>
                        <a:buNone/>
                      </a:pPr>
                      <a:r>
                        <a:rPr lang="en" sz="800" b="1"/>
                        <a:t>Gross Profit</a:t>
                      </a:r>
                      <a:endParaRPr sz="800" b="1"/>
                    </a:p>
                  </a:txBody>
                  <a:tcPr marL="91425" marR="91425" marT="91425" marB="91425"/>
                </a:tc>
                <a:tc>
                  <a:txBody>
                    <a:bodyPr/>
                    <a:lstStyle/>
                    <a:p>
                      <a:pPr marL="0" lvl="0" indent="0" algn="l" rtl="0">
                        <a:spcBef>
                          <a:spcPts val="0"/>
                        </a:spcBef>
                        <a:spcAft>
                          <a:spcPts val="0"/>
                        </a:spcAft>
                        <a:buNone/>
                      </a:pPr>
                      <a:r>
                        <a:rPr lang="en" sz="800"/>
                        <a:t>$567,320</a:t>
                      </a:r>
                      <a:endParaRPr sz="800"/>
                    </a:p>
                    <a:p>
                      <a:pPr marL="0" lvl="0" indent="0" algn="l" rtl="0">
                        <a:spcBef>
                          <a:spcPts val="0"/>
                        </a:spcBef>
                        <a:spcAft>
                          <a:spcPts val="0"/>
                        </a:spcAft>
                        <a:buNone/>
                      </a:pPr>
                      <a:r>
                        <a:rPr lang="en" sz="800">
                          <a:solidFill>
                            <a:srgbClr val="93C47D"/>
                          </a:solidFill>
                        </a:rPr>
                        <a:t>Avg $47,276/mo</a:t>
                      </a:r>
                      <a:endParaRPr sz="800">
                        <a:solidFill>
                          <a:srgbClr val="93C47D"/>
                        </a:solidFill>
                      </a:endParaRPr>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9</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$63,036</a:t>
                      </a:r>
                      <a:endParaRPr sz="800"/>
                    </a:p>
                  </a:txBody>
                  <a:tcPr marL="91425" marR="91425" marT="91425" marB="91425"/>
                </a:tc>
                <a:extLst>
                  <a:ext uri="{0D108BD9-81ED-4DB2-BD59-A6C34878D82A}">
                    <a16:rowId xmlns:a16="http://schemas.microsoft.com/office/drawing/2014/main" val="10002"/>
                  </a:ext>
                </a:extLst>
              </a:tr>
              <a:tr h="777925">
                <a:tc>
                  <a:txBody>
                    <a:bodyPr/>
                    <a:lstStyle/>
                    <a:p>
                      <a:pPr marL="0" lvl="0" indent="0" algn="l" rtl="0">
                        <a:spcBef>
                          <a:spcPts val="0"/>
                        </a:spcBef>
                        <a:spcAft>
                          <a:spcPts val="0"/>
                        </a:spcAft>
                        <a:buNone/>
                      </a:pPr>
                      <a:r>
                        <a:rPr lang="en" sz="800" b="1"/>
                        <a:t>Expenses(Total)</a:t>
                      </a:r>
                      <a:endParaRPr sz="800" b="1"/>
                    </a:p>
                  </a:txBody>
                  <a:tcPr marL="91425" marR="91425" marT="91425" marB="91425"/>
                </a:tc>
                <a:tc>
                  <a:txBody>
                    <a:bodyPr/>
                    <a:lstStyle/>
                    <a:p>
                      <a:pPr marL="0" lvl="0" indent="0" algn="l" rtl="0">
                        <a:spcBef>
                          <a:spcPts val="0"/>
                        </a:spcBef>
                        <a:spcAft>
                          <a:spcPts val="0"/>
                        </a:spcAft>
                        <a:buNone/>
                      </a:pPr>
                      <a:r>
                        <a:rPr lang="en" sz="800"/>
                        <a:t>$564,157</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9</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$62,684</a:t>
                      </a:r>
                      <a:endParaRPr sz="800"/>
                    </a:p>
                  </a:txBody>
                  <a:tcPr marL="91425" marR="91425" marT="91425" marB="91425"/>
                </a:tc>
                <a:extLst>
                  <a:ext uri="{0D108BD9-81ED-4DB2-BD59-A6C34878D82A}">
                    <a16:rowId xmlns:a16="http://schemas.microsoft.com/office/drawing/2014/main" val="10003"/>
                  </a:ext>
                </a:extLst>
              </a:tr>
              <a:tr h="777925">
                <a:tc>
                  <a:txBody>
                    <a:bodyPr/>
                    <a:lstStyle/>
                    <a:p>
                      <a:pPr marL="0" lvl="0" indent="0" algn="l" rtl="0">
                        <a:spcBef>
                          <a:spcPts val="0"/>
                        </a:spcBef>
                        <a:spcAft>
                          <a:spcPts val="0"/>
                        </a:spcAft>
                        <a:buNone/>
                      </a:pPr>
                      <a:r>
                        <a:rPr lang="en" sz="800" b="1"/>
                        <a:t>Dept. Net Profit</a:t>
                      </a:r>
                      <a:endParaRPr sz="800" b="1"/>
                    </a:p>
                  </a:txBody>
                  <a:tcPr marL="91425" marR="91425" marT="91425" marB="91425"/>
                </a:tc>
                <a:tc>
                  <a:txBody>
                    <a:bodyPr/>
                    <a:lstStyle/>
                    <a:p>
                      <a:pPr marL="0" lvl="0" indent="0" algn="l" rtl="0">
                        <a:spcBef>
                          <a:spcPts val="0"/>
                        </a:spcBef>
                        <a:spcAft>
                          <a:spcPts val="0"/>
                        </a:spcAft>
                        <a:buNone/>
                      </a:pPr>
                      <a:r>
                        <a:rPr lang="en" sz="800"/>
                        <a:t>$3,163</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t>9</a:t>
                      </a:r>
                      <a:endParaRPr sz="800"/>
                    </a:p>
                  </a:txBody>
                  <a:tcPr marL="91425" marR="91425" marT="91425" marB="91425"/>
                </a:tc>
                <a:tc>
                  <a:txBody>
                    <a:bodyPr/>
                    <a:lstStyle/>
                    <a:p>
                      <a:pPr marL="0" lvl="0" indent="0" algn="l" rtl="0">
                        <a:spcBef>
                          <a:spcPts val="0"/>
                        </a:spcBef>
                        <a:spcAft>
                          <a:spcPts val="0"/>
                        </a:spcAft>
                        <a:buNone/>
                      </a:pPr>
                      <a:endParaRPr sz="800"/>
                    </a:p>
                  </a:txBody>
                  <a:tcPr marL="91425" marR="91425" marT="91425" marB="91425"/>
                </a:tc>
                <a:tc>
                  <a:txBody>
                    <a:bodyPr/>
                    <a:lstStyle/>
                    <a:p>
                      <a:pPr marL="0" lvl="0" indent="0" algn="l" rtl="0">
                        <a:spcBef>
                          <a:spcPts val="0"/>
                        </a:spcBef>
                        <a:spcAft>
                          <a:spcPts val="0"/>
                        </a:spcAft>
                        <a:buNone/>
                      </a:pPr>
                      <a:r>
                        <a:rPr lang="en" sz="800">
                          <a:solidFill>
                            <a:srgbClr val="6AA84F"/>
                          </a:solidFill>
                        </a:rPr>
                        <a:t>$351</a:t>
                      </a:r>
                      <a:endParaRPr sz="800">
                        <a:solidFill>
                          <a:srgbClr val="6AA84F"/>
                        </a:solidFill>
                      </a:endParaRPr>
                    </a:p>
                  </a:txBody>
                  <a:tcPr marL="91425" marR="91425" marT="91425" marB="91425"/>
                </a:tc>
                <a:extLst>
                  <a:ext uri="{0D108BD9-81ED-4DB2-BD59-A6C34878D82A}">
                    <a16:rowId xmlns:a16="http://schemas.microsoft.com/office/drawing/2014/main" val="10004"/>
                  </a:ext>
                </a:extLst>
              </a:tr>
            </a:tbl>
          </a:graphicData>
        </a:graphic>
      </p:graphicFrame>
      <p:sp>
        <p:nvSpPr>
          <p:cNvPr id="193" name="Google Shape;193;p21"/>
          <p:cNvSpPr/>
          <p:nvPr/>
        </p:nvSpPr>
        <p:spPr>
          <a:xfrm>
            <a:off x="1735600" y="1535775"/>
            <a:ext cx="466200" cy="199800"/>
          </a:xfrm>
          <a:prstGeom prst="mathDivide">
            <a:avLst>
              <a:gd name="adj1" fmla="val 23520"/>
              <a:gd name="adj2" fmla="val 5880"/>
              <a:gd name="adj3"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1"/>
          <p:cNvSpPr/>
          <p:nvPr/>
        </p:nvSpPr>
        <p:spPr>
          <a:xfrm>
            <a:off x="1735600" y="2801175"/>
            <a:ext cx="466200" cy="199800"/>
          </a:xfrm>
          <a:prstGeom prst="mathDivide">
            <a:avLst>
              <a:gd name="adj1" fmla="val 23520"/>
              <a:gd name="adj2" fmla="val 5880"/>
              <a:gd name="adj3"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1"/>
          <p:cNvSpPr/>
          <p:nvPr/>
        </p:nvSpPr>
        <p:spPr>
          <a:xfrm>
            <a:off x="1735600" y="2207513"/>
            <a:ext cx="466200" cy="199800"/>
          </a:xfrm>
          <a:prstGeom prst="mathDivide">
            <a:avLst>
              <a:gd name="adj1" fmla="val 23520"/>
              <a:gd name="adj2" fmla="val 5880"/>
              <a:gd name="adj3"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1"/>
          <p:cNvSpPr/>
          <p:nvPr/>
        </p:nvSpPr>
        <p:spPr>
          <a:xfrm>
            <a:off x="1735600" y="4237050"/>
            <a:ext cx="466200" cy="199800"/>
          </a:xfrm>
          <a:prstGeom prst="mathDivide">
            <a:avLst>
              <a:gd name="adj1" fmla="val 23520"/>
              <a:gd name="adj2" fmla="val 5880"/>
              <a:gd name="adj3"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1"/>
          <p:cNvSpPr/>
          <p:nvPr/>
        </p:nvSpPr>
        <p:spPr>
          <a:xfrm>
            <a:off x="1735600" y="3441625"/>
            <a:ext cx="466200" cy="199800"/>
          </a:xfrm>
          <a:prstGeom prst="mathDivide">
            <a:avLst>
              <a:gd name="adj1" fmla="val 23520"/>
              <a:gd name="adj2" fmla="val 5880"/>
              <a:gd name="adj3"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1"/>
          <p:cNvSpPr/>
          <p:nvPr/>
        </p:nvSpPr>
        <p:spPr>
          <a:xfrm>
            <a:off x="3271150" y="1535775"/>
            <a:ext cx="377400" cy="199800"/>
          </a:xfrm>
          <a:prstGeom prst="mathEqual">
            <a:avLst>
              <a:gd name="adj1" fmla="val 23520"/>
              <a:gd name="adj2"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1"/>
          <p:cNvSpPr/>
          <p:nvPr/>
        </p:nvSpPr>
        <p:spPr>
          <a:xfrm>
            <a:off x="3271150" y="2207525"/>
            <a:ext cx="377400" cy="199800"/>
          </a:xfrm>
          <a:prstGeom prst="mathEqual">
            <a:avLst>
              <a:gd name="adj1" fmla="val 23520"/>
              <a:gd name="adj2"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1"/>
          <p:cNvSpPr/>
          <p:nvPr/>
        </p:nvSpPr>
        <p:spPr>
          <a:xfrm>
            <a:off x="3271150" y="2801175"/>
            <a:ext cx="377400" cy="199800"/>
          </a:xfrm>
          <a:prstGeom prst="mathEqual">
            <a:avLst>
              <a:gd name="adj1" fmla="val 23520"/>
              <a:gd name="adj2"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1"/>
          <p:cNvSpPr/>
          <p:nvPr/>
        </p:nvSpPr>
        <p:spPr>
          <a:xfrm>
            <a:off x="3271150" y="4237050"/>
            <a:ext cx="377400" cy="199800"/>
          </a:xfrm>
          <a:prstGeom prst="mathEqual">
            <a:avLst>
              <a:gd name="adj1" fmla="val 23520"/>
              <a:gd name="adj2"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1"/>
          <p:cNvSpPr/>
          <p:nvPr/>
        </p:nvSpPr>
        <p:spPr>
          <a:xfrm>
            <a:off x="3271150" y="3441625"/>
            <a:ext cx="377400" cy="199800"/>
          </a:xfrm>
          <a:prstGeom prst="mathEqual">
            <a:avLst>
              <a:gd name="adj1" fmla="val 23520"/>
              <a:gd name="adj2"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1"/>
          <p:cNvSpPr txBox="1"/>
          <p:nvPr/>
        </p:nvSpPr>
        <p:spPr>
          <a:xfrm>
            <a:off x="4825275" y="1017800"/>
            <a:ext cx="2849400" cy="23397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Roboto"/>
              <a:buChar char="❖"/>
            </a:pPr>
            <a:r>
              <a:rPr lang="en">
                <a:latin typeface="Roboto"/>
                <a:ea typeface="Roboto"/>
                <a:cs typeface="Roboto"/>
                <a:sym typeface="Roboto"/>
              </a:rPr>
              <a:t>Increasing wholesale/accessory sales monthly average by $2000 total and maintaining that the rest of the year, raises gross profit by average of $151/month</a:t>
            </a:r>
            <a:endParaRPr>
              <a:latin typeface="Roboto"/>
              <a:ea typeface="Roboto"/>
              <a:cs typeface="Roboto"/>
              <a:sym typeface="Roboto"/>
            </a:endParaRPr>
          </a:p>
          <a:p>
            <a:pPr marL="914400" lvl="1" indent="-317500" algn="l" rtl="0">
              <a:spcBef>
                <a:spcPts val="0"/>
              </a:spcBef>
              <a:spcAft>
                <a:spcPts val="0"/>
              </a:spcAft>
              <a:buSzPts val="1400"/>
              <a:buFont typeface="Roboto"/>
              <a:buChar char="➢"/>
            </a:pPr>
            <a:r>
              <a:rPr lang="en">
                <a:latin typeface="Roboto"/>
                <a:ea typeface="Roboto"/>
                <a:cs typeface="Roboto"/>
                <a:sym typeface="Roboto"/>
              </a:rPr>
              <a:t>Equates to net profit increase of $251 per employee</a:t>
            </a:r>
            <a:endParaRPr>
              <a:latin typeface="Roboto"/>
              <a:ea typeface="Roboto"/>
              <a:cs typeface="Roboto"/>
              <a:sym typeface="Roboto"/>
            </a:endParaRPr>
          </a:p>
        </p:txBody>
      </p:sp>
      <p:sp>
        <p:nvSpPr>
          <p:cNvPr id="204" name="Google Shape;204;p21"/>
          <p:cNvSpPr/>
          <p:nvPr/>
        </p:nvSpPr>
        <p:spPr>
          <a:xfrm>
            <a:off x="3562750" y="3814375"/>
            <a:ext cx="932400" cy="607800"/>
          </a:xfrm>
          <a:prstGeom prst="donut">
            <a:avLst>
              <a:gd name="adj" fmla="val 25000"/>
            </a:avLst>
          </a:prstGeom>
          <a:solidFill>
            <a:srgbClr val="00FF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theme/theme1.xml><?xml version="1.0" encoding="utf-8"?>
<a:theme xmlns:a="http://schemas.openxmlformats.org/drawingml/2006/main"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1502</Words>
  <Application>Microsoft Office PowerPoint</Application>
  <PresentationFormat>On-screen Show (16:9)</PresentationFormat>
  <Paragraphs>173</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Roboto</vt:lpstr>
      <vt:lpstr>Arial</vt:lpstr>
      <vt:lpstr>Geometric</vt:lpstr>
      <vt:lpstr>Parts Case Study - Final Project</vt:lpstr>
      <vt:lpstr>Dealerships OBSO Position</vt:lpstr>
      <vt:lpstr>Average Months Sales - No GP</vt:lpstr>
      <vt:lpstr>Monthly Reconciliation </vt:lpstr>
      <vt:lpstr>Parts Gross Sales</vt:lpstr>
      <vt:lpstr>Swot Analysis</vt:lpstr>
      <vt:lpstr>Parts Employees</vt:lpstr>
      <vt:lpstr>EMPLOYEES: how to increase gross profit </vt:lpstr>
      <vt:lpstr>EMPLOYEES: how to increase gross profit </vt:lpstr>
      <vt:lpstr>Final Recommendation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Parts Case Study - Final Project</dc:title>
  <cp:lastModifiedBy>Steve Rayton</cp:lastModifiedBy>
  <cp:revision>1</cp:revision>
  <dcterms:modified xsi:type="dcterms:W3CDTF">2022-01-05T21:01:16Z</dcterms:modified>
</cp:coreProperties>
</file>